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3"/>
  </p:notesMasterIdLst>
  <p:handoutMasterIdLst>
    <p:handoutMasterId r:id="rId14"/>
  </p:handoutMasterIdLst>
  <p:sldIdLst>
    <p:sldId id="299" r:id="rId2"/>
    <p:sldId id="262" r:id="rId3"/>
    <p:sldId id="300" r:id="rId4"/>
    <p:sldId id="307" r:id="rId5"/>
    <p:sldId id="273" r:id="rId6"/>
    <p:sldId id="261" r:id="rId7"/>
    <p:sldId id="303" r:id="rId8"/>
    <p:sldId id="302" r:id="rId9"/>
    <p:sldId id="306" r:id="rId10"/>
    <p:sldId id="304" r:id="rId11"/>
    <p:sldId id="305" r:id="rId12"/>
  </p:sldIdLst>
  <p:sldSz cx="12195175" cy="6859588"/>
  <p:notesSz cx="6858000" cy="9144000"/>
  <p:defaultTextStyle>
    <a:defPPr>
      <a:defRPr lang="de-DE"/>
    </a:defPPr>
    <a:lvl1pPr marL="0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82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362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044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725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407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087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768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450" algn="l" defTabSz="121936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64" autoAdjust="0"/>
  </p:normalViewPr>
  <p:slideViewPr>
    <p:cSldViewPr snapToObjects="1" showGuides="1">
      <p:cViewPr varScale="1">
        <p:scale>
          <a:sx n="122" d="100"/>
          <a:sy n="122" d="100"/>
        </p:scale>
        <p:origin x="-120" y="-144"/>
      </p:cViewPr>
      <p:guideLst>
        <p:guide orient="horz" pos="1112"/>
        <p:guide orient="horz" pos="3980"/>
        <p:guide orient="horz" pos="2641"/>
        <p:guide orient="horz" pos="3711"/>
        <p:guide pos="226"/>
        <p:guide pos="7457"/>
        <p:guide pos="2485"/>
        <p:guide pos="2711"/>
        <p:guide pos="4971"/>
        <p:guide pos="5197"/>
        <p:guide pos="3734"/>
        <p:guide pos="3947"/>
      </p:guideLst>
    </p:cSldViewPr>
  </p:slideViewPr>
  <p:outlineViewPr>
    <p:cViewPr>
      <p:scale>
        <a:sx n="33" d="100"/>
        <a:sy n="33" d="100"/>
      </p:scale>
      <p:origin x="0" y="134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5" d="100"/>
          <a:sy n="115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53DA9-4C2F-4E33-A216-EF4299C5EC92}" type="datetimeFigureOut">
              <a:rPr lang="de-CH" smtClean="0"/>
              <a:t>17.10.2018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160D1-F0F9-492E-9150-8DC3E971673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7510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833B2-1E66-4AB6-A1FD-43A77164C8D1}" type="datetimeFigureOut">
              <a:rPr lang="de-CH" smtClean="0"/>
              <a:t>17.10.2018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5F995-A8CE-406A-B957-A7045FD70B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137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82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362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044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725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407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087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768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50" algn="l" defTabSz="121936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610498" y="4735895"/>
            <a:ext cx="6227489" cy="674120"/>
          </a:xfrm>
          <a:solidFill>
            <a:schemeClr val="accent1"/>
          </a:solidFill>
        </p:spPr>
        <p:txBody>
          <a:bodyPr wrap="none" lIns="7200" rIns="72000" bIns="7200">
            <a:spAutoFit/>
          </a:bodyPr>
          <a:lstStyle>
            <a:lvl1pPr algn="r">
              <a:lnSpc>
                <a:spcPts val="52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Enter presentation title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23053" y="5480359"/>
            <a:ext cx="2514934" cy="448841"/>
          </a:xfrm>
          <a:solidFill>
            <a:schemeClr val="accent1"/>
          </a:solidFill>
        </p:spPr>
        <p:txBody>
          <a:bodyPr wrap="none" lIns="7200" rIns="72000">
            <a:spAutoFit/>
          </a:bodyPr>
          <a:lstStyle>
            <a:lvl1pPr marL="0" indent="0" algn="r">
              <a:lnSpc>
                <a:spcPts val="35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r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</a:defRPr>
            </a:lvl2pPr>
            <a:lvl3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3pPr>
            <a:lvl4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4pPr>
            <a:lvl5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5pPr>
            <a:lvl6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6pPr>
            <a:lvl7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7pPr>
            <a:lvl8pPr marL="0" indent="0" algn="r">
              <a:lnSpc>
                <a:spcPts val="35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</a:defRPr>
            </a:lvl8pPr>
            <a:lvl9pPr marL="0" indent="0" algn="r">
              <a:lnSpc>
                <a:spcPts val="35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</a:defRPr>
            </a:lvl9pPr>
          </a:lstStyle>
          <a:p>
            <a:r>
              <a:rPr lang="en-GB" noProof="0" dirty="0" smtClean="0"/>
              <a:t>Enter subtitles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461182" y="6067896"/>
            <a:ext cx="9376805" cy="360040"/>
          </a:xfrm>
        </p:spPr>
        <p:txBody>
          <a:bodyPr/>
          <a:lstStyle>
            <a:lvl1pPr marL="0" indent="0" algn="r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1pPr>
            <a:lvl2pPr marL="0" indent="0" algn="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2pPr>
            <a:lvl3pPr marL="0" indent="0" algn="r">
              <a:lnSpc>
                <a:spcPts val="2600"/>
              </a:lnSpc>
              <a:buNone/>
              <a:defRPr sz="2000" b="0" kern="600" baseline="0">
                <a:solidFill>
                  <a:schemeClr val="accent1"/>
                </a:solidFill>
              </a:defRPr>
            </a:lvl3pPr>
            <a:lvl4pPr marL="0" indent="0" algn="r">
              <a:lnSpc>
                <a:spcPts val="2600"/>
              </a:lnSpc>
              <a:buNone/>
              <a:defRPr sz="2000" b="0" kern="600" baseline="0">
                <a:solidFill>
                  <a:schemeClr val="accent1"/>
                </a:solidFill>
              </a:defRPr>
            </a:lvl4pPr>
            <a:lvl5pPr marL="0" indent="0" algn="r">
              <a:lnSpc>
                <a:spcPts val="2600"/>
              </a:lnSpc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5pPr>
            <a:lvl6pPr marL="0" indent="0" algn="r">
              <a:lnSpc>
                <a:spcPts val="2600"/>
              </a:lnSpc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6pPr>
            <a:lvl7pPr marL="0" indent="0" algn="r">
              <a:lnSpc>
                <a:spcPts val="2600"/>
              </a:lnSpc>
              <a:buFont typeface="Arial" panose="020B0604020202020204" pitchFamily="34" charset="0"/>
              <a:buNone/>
              <a:defRPr sz="2000" b="0" i="0" kern="600" baseline="0">
                <a:solidFill>
                  <a:schemeClr val="accent1"/>
                </a:solidFill>
              </a:defRPr>
            </a:lvl7pPr>
            <a:lvl8pPr marL="0" indent="0" algn="r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8pPr>
            <a:lvl9pPr marL="0" indent="0" algn="r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 err="1" smtClean="0"/>
              <a:t>Fehraltorf</a:t>
            </a:r>
            <a:r>
              <a:rPr lang="en-GB" noProof="0" dirty="0" smtClean="0"/>
              <a:t>, 1 July 2018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4489200"/>
          </a:xfrm>
        </p:spPr>
        <p:txBody>
          <a:bodyPr anchor="ctr" anchorCtr="0"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42000"/>
            <a:ext cx="1634400" cy="96744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-3240000" y="0"/>
            <a:ext cx="2520000" cy="400110"/>
          </a:xfrm>
          <a:prstGeom prst="rect">
            <a:avLst/>
          </a:prstGeom>
          <a:solidFill>
            <a:srgbClr val="C64124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Presentation mode:</a:t>
            </a:r>
          </a:p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16:9 format</a:t>
            </a:r>
            <a:endParaRPr lang="en-GB" sz="1000" b="1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240000" y="471600"/>
            <a:ext cx="2520000" cy="3939540"/>
          </a:xfrm>
          <a:prstGeom prst="rect">
            <a:avLst/>
          </a:prstGeom>
          <a:solidFill>
            <a:srgbClr val="0C3665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layout / Create new slide: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Click on “Layout” (or on “New slide”) under “Home -&gt; Slides” and select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the desired layout. Alternatively, copy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a finished slide and edit it. </a:t>
            </a: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-3240000" y="4485600"/>
            <a:ext cx="2520000" cy="553998"/>
          </a:xfrm>
          <a:prstGeom prst="rect">
            <a:avLst/>
          </a:prstGeom>
          <a:solidFill>
            <a:srgbClr val="0C3665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Align elements and columns: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j-lt"/>
              </a:rPr>
              <a:t>Please enable gridlines to easier insert an image (View -&gt; Gridlines).</a:t>
            </a:r>
            <a:endParaRPr lang="en-GB" sz="1000" b="0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 flipH="1">
            <a:off x="12913200" y="4735895"/>
            <a:ext cx="2880000" cy="1015663"/>
          </a:xfrm>
          <a:prstGeom prst="homePlate">
            <a:avLst>
              <a:gd name="adj" fmla="val 11497"/>
            </a:avLst>
          </a:prstGeom>
          <a:solidFill>
            <a:srgbClr val="0C3665"/>
          </a:solidFill>
        </p:spPr>
        <p:txBody>
          <a:bodyPr wrap="square" lIns="270000" rIns="9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Attention:</a:t>
            </a:r>
          </a:p>
          <a:p>
            <a:pPr marL="0" indent="0">
              <a:buFontTx/>
              <a:buNone/>
            </a:pP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Only change the text and not the blue boxes, otherwise they will no longer automatically adapt to the content. </a:t>
            </a:r>
            <a:b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The “Wrap text in shape” option must </a:t>
            </a:r>
            <a:b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not be activated.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115" y="1341562"/>
            <a:ext cx="2349621" cy="2951124"/>
          </a:xfrm>
          <a:prstGeom prst="rect">
            <a:avLst/>
          </a:prstGeom>
        </p:spPr>
      </p:pic>
      <p:grpSp>
        <p:nvGrpSpPr>
          <p:cNvPr id="22" name="Gruppieren 21"/>
          <p:cNvGrpSpPr/>
          <p:nvPr userDrawn="1"/>
        </p:nvGrpSpPr>
        <p:grpSpPr>
          <a:xfrm>
            <a:off x="12913200" y="1330266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3" name="Textfeld 22"/>
            <p:cNvSpPr txBox="1"/>
            <p:nvPr userDrawn="1"/>
          </p:nvSpPr>
          <p:spPr>
            <a:xfrm flipH="1"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7952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-3240000" y="5148000"/>
            <a:ext cx="2520000" cy="1015663"/>
          </a:xfrm>
          <a:prstGeom prst="rect">
            <a:avLst/>
          </a:prstGeom>
          <a:solidFill>
            <a:srgbClr val="C64124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Correct positions: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j-lt"/>
              </a:rPr>
              <a:t>If elements have been moved by mistake, you can reset the layout of the current slide by right-clicking on the small overview image on the left side of the window. To do this, select “Reset slide”.</a:t>
            </a:r>
            <a:endParaRPr lang="en-GB" sz="1000" b="0" noProof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911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_picture_right_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3" y="959235"/>
            <a:ext cx="11479213" cy="5263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773" y="1738800"/>
            <a:ext cx="5568952" cy="457945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6265863" y="1765300"/>
            <a:ext cx="5560137" cy="4552950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2913200" y="17640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3" name="Textfeld 22"/>
            <p:cNvSpPr txBox="1"/>
            <p:nvPr userDrawn="1"/>
          </p:nvSpPr>
          <p:spPr>
            <a:xfrm flipH="1"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7952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16" name="Gruppieren 15"/>
          <p:cNvGrpSpPr/>
          <p:nvPr userDrawn="1"/>
        </p:nvGrpSpPr>
        <p:grpSpPr>
          <a:xfrm>
            <a:off x="-36000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17" name="Textfeld 16"/>
            <p:cNvSpPr txBox="1"/>
            <p:nvPr userDrawn="1"/>
          </p:nvSpPr>
          <p:spPr>
            <a:xfrm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3433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21" name="Textfeld 20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76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xt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773" y="1706400"/>
            <a:ext cx="11479214" cy="4611850"/>
          </a:xfrm>
        </p:spPr>
        <p:txBody>
          <a:bodyPr numCol="3" spcCol="360000"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-36000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13" name="Textfeld 12"/>
            <p:cNvSpPr txBox="1"/>
            <p:nvPr userDrawn="1"/>
          </p:nvSpPr>
          <p:spPr>
            <a:xfrm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4" name="Grafik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3433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17" name="Textfeld 16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2" name="Gerade Verbindung 21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47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xt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250239" y="1738800"/>
            <a:ext cx="3587748" cy="457945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64001"/>
            <a:ext cx="7532687" cy="455425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17" name="Textfeld 16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20" name="Gruppieren 19"/>
          <p:cNvGrpSpPr/>
          <p:nvPr userDrawn="1"/>
        </p:nvGrpSpPr>
        <p:grpSpPr>
          <a:xfrm>
            <a:off x="129132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21" name="Textfeld 20"/>
            <p:cNvSpPr txBox="1"/>
            <p:nvPr userDrawn="1"/>
          </p:nvSpPr>
          <p:spPr>
            <a:xfrm flipH="1"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0514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24" name="Textfeld 23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49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x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3" y="959235"/>
            <a:ext cx="11479213" cy="5263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772" y="1738800"/>
            <a:ext cx="3586165" cy="457945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1764001"/>
            <a:ext cx="7522288" cy="4554250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29132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0" name="Textfeld 19"/>
            <p:cNvSpPr txBox="1"/>
            <p:nvPr userDrawn="1"/>
          </p:nvSpPr>
          <p:spPr>
            <a:xfrm flipH="1"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7952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17" name="Gruppieren 16"/>
          <p:cNvGrpSpPr/>
          <p:nvPr userDrawn="1"/>
        </p:nvGrpSpPr>
        <p:grpSpPr>
          <a:xfrm>
            <a:off x="-36000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18" name="Textfeld 17"/>
            <p:cNvSpPr txBox="1"/>
            <p:nvPr userDrawn="1"/>
          </p:nvSpPr>
          <p:spPr>
            <a:xfrm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3433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24" name="Textfeld 23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6" name="Rechteck 25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8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s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64001"/>
            <a:ext cx="11467225" cy="4554250"/>
          </a:xfrm>
        </p:spPr>
        <p:txBody>
          <a:bodyPr anchor="ctr" anchorCtr="0"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15" name="Textfeld 14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6" name="Grafik 15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17" name="Textfeld 16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2" name="Gerade Verbindung 21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4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icture_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9588"/>
          </a:xfrm>
        </p:spPr>
        <p:txBody>
          <a:bodyPr anchor="ctr" anchorCtr="0"/>
          <a:lstStyle>
            <a:lvl1pPr algn="ct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715735" y="5368191"/>
            <a:ext cx="1876265" cy="453009"/>
          </a:xfrm>
          <a:solidFill>
            <a:schemeClr val="accent1"/>
          </a:solidFill>
        </p:spPr>
        <p:txBody>
          <a:bodyPr wrap="none" lIns="72000" rIns="72000" bIns="0" anchor="b" anchorCtr="0">
            <a:spAutoFit/>
          </a:bodyPr>
          <a:lstStyle>
            <a:lvl1pPr algn="r">
              <a:defRPr sz="3000" b="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14" name="Textfeld 13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5" name="Grafik 1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04512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_pictur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03713" y="1738800"/>
            <a:ext cx="7534274" cy="214920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6" y="1764000"/>
            <a:ext cx="3586162" cy="21276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8776" y="4192588"/>
            <a:ext cx="3586162" cy="212566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303713" y="4168800"/>
            <a:ext cx="7534274" cy="2149449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0" name="Textfeld 19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18" name="Gruppieren 17"/>
          <p:cNvGrpSpPr/>
          <p:nvPr userDrawn="1"/>
        </p:nvGrpSpPr>
        <p:grpSpPr>
          <a:xfrm>
            <a:off x="129132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23" name="Textfeld 22"/>
            <p:cNvSpPr txBox="1"/>
            <p:nvPr userDrawn="1"/>
          </p:nvSpPr>
          <p:spPr>
            <a:xfrm flipH="1"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0514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26" name="Textfeld 25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8" name="Rechteck 27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31" name="Gerade Verbindung 30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5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_pictures_info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03713" y="1738800"/>
            <a:ext cx="3420000" cy="214920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6" y="1764000"/>
            <a:ext cx="3586162" cy="212760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358776" y="4194250"/>
            <a:ext cx="3586162" cy="212735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303713" y="4168800"/>
            <a:ext cx="3420000" cy="214920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8463601" y="1738800"/>
            <a:ext cx="3374388" cy="214920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8463601" y="4168800"/>
            <a:ext cx="3374388" cy="214945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  <a:endParaRPr lang="en-GB" noProof="0" dirty="0"/>
          </a:p>
        </p:txBody>
      </p:sp>
      <p:sp>
        <p:nvSpPr>
          <p:cNvPr id="21" name="Textfeld 20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>
            <a:off x="7891463" y="4194250"/>
            <a:ext cx="377825" cy="1220788"/>
          </a:xfrm>
          <a:custGeom>
            <a:avLst/>
            <a:gdLst>
              <a:gd name="T0" fmla="*/ 0 w 1428"/>
              <a:gd name="T1" fmla="*/ 0 h 3845"/>
              <a:gd name="T2" fmla="*/ 0 w 1428"/>
              <a:gd name="T3" fmla="*/ 3845 h 3845"/>
              <a:gd name="T4" fmla="*/ 1428 w 1428"/>
              <a:gd name="T5" fmla="*/ 1923 h 3845"/>
              <a:gd name="T6" fmla="*/ 0 w 1428"/>
              <a:gd name="T7" fmla="*/ 0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8" h="3845">
                <a:moveTo>
                  <a:pt x="0" y="0"/>
                </a:moveTo>
                <a:lnTo>
                  <a:pt x="0" y="3845"/>
                </a:lnTo>
                <a:lnTo>
                  <a:pt x="1428" y="1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25" name="Freeform 5"/>
          <p:cNvSpPr>
            <a:spLocks/>
          </p:cNvSpPr>
          <p:nvPr userDrawn="1"/>
        </p:nvSpPr>
        <p:spPr bwMode="auto">
          <a:xfrm>
            <a:off x="7891463" y="1764000"/>
            <a:ext cx="377825" cy="1220788"/>
          </a:xfrm>
          <a:custGeom>
            <a:avLst/>
            <a:gdLst>
              <a:gd name="T0" fmla="*/ 0 w 1428"/>
              <a:gd name="T1" fmla="*/ 0 h 3845"/>
              <a:gd name="T2" fmla="*/ 0 w 1428"/>
              <a:gd name="T3" fmla="*/ 3845 h 3845"/>
              <a:gd name="T4" fmla="*/ 1428 w 1428"/>
              <a:gd name="T5" fmla="*/ 1923 h 3845"/>
              <a:gd name="T6" fmla="*/ 0 w 1428"/>
              <a:gd name="T7" fmla="*/ 0 h 3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8" h="3845">
                <a:moveTo>
                  <a:pt x="0" y="0"/>
                </a:moveTo>
                <a:lnTo>
                  <a:pt x="0" y="3845"/>
                </a:lnTo>
                <a:lnTo>
                  <a:pt x="1428" y="192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grpSp>
        <p:nvGrpSpPr>
          <p:cNvPr id="26" name="Gruppieren 25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7" name="Textfeld 26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22" name="Gruppieren 21"/>
          <p:cNvGrpSpPr/>
          <p:nvPr userDrawn="1"/>
        </p:nvGrpSpPr>
        <p:grpSpPr>
          <a:xfrm>
            <a:off x="129132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23" name="Textfeld 22"/>
            <p:cNvSpPr txBox="1"/>
            <p:nvPr userDrawn="1"/>
          </p:nvSpPr>
          <p:spPr>
            <a:xfrm flipH="1"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4" name="Grafik 2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0514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31" name="Textfeld 30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33" name="Rechteck 32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34" name="Grafik 3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36" name="Gerade Verbindung 35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3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3_pictures_leg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6" y="1765299"/>
            <a:ext cx="3586162" cy="412591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4303713" y="1764000"/>
            <a:ext cx="3587750" cy="412721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5" hasCustomPrompt="1"/>
          </p:nvPr>
        </p:nvSpPr>
        <p:spPr>
          <a:xfrm>
            <a:off x="8250239" y="1764000"/>
            <a:ext cx="3587749" cy="412721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20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3" y="5891213"/>
            <a:ext cx="3586165" cy="426787"/>
          </a:xfrm>
        </p:spPr>
        <p:txBody>
          <a:bodyPr lIns="0" tIns="93600"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</a:lstStyle>
          <a:p>
            <a:pPr lvl="5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303713" y="5891213"/>
            <a:ext cx="3586165" cy="426787"/>
          </a:xfrm>
        </p:spPr>
        <p:txBody>
          <a:bodyPr lIns="0" tIns="93600"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</a:lstStyle>
          <a:p>
            <a:pPr lvl="5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8250239" y="5891213"/>
            <a:ext cx="3586165" cy="426787"/>
          </a:xfrm>
        </p:spPr>
        <p:txBody>
          <a:bodyPr lIns="0" tIns="93600"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  <a:lvl5pPr>
              <a:buAutoNum type="arabicPeriod"/>
              <a:defRPr/>
            </a:lvl5pPr>
          </a:lstStyle>
          <a:p>
            <a:pPr lvl="5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29132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4" name="Textfeld 23"/>
            <p:cNvSpPr txBox="1"/>
            <p:nvPr userDrawn="1"/>
          </p:nvSpPr>
          <p:spPr>
            <a:xfrm flipH="1"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7952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19" name="Textfeld 18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7" name="Rechteck 26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30" name="Gerade Verbindung 29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770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_pictures_lege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64000"/>
            <a:ext cx="5562001" cy="412721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 hasCustomPrompt="1"/>
          </p:nvPr>
        </p:nvSpPr>
        <p:spPr>
          <a:xfrm>
            <a:off x="6265863" y="1764000"/>
            <a:ext cx="5560138" cy="412721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9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3" y="5891213"/>
            <a:ext cx="5562003" cy="426787"/>
          </a:xfrm>
        </p:spPr>
        <p:txBody>
          <a:bodyPr lIns="0" tIns="93600"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  <a:lvl5pPr>
              <a:buAutoNum type="arabicPeriod"/>
              <a:defRPr/>
            </a:lvl5pPr>
          </a:lstStyle>
          <a:p>
            <a:pPr lvl="5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21" name="Textplatzhalt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1" y="5891213"/>
            <a:ext cx="5573987" cy="426787"/>
          </a:xfrm>
        </p:spPr>
        <p:txBody>
          <a:bodyPr lIns="0" tIns="93600"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  <a:lvl5pPr>
              <a:buAutoNum type="arabicPeriod"/>
              <a:defRPr/>
            </a:lvl5pPr>
          </a:lstStyle>
          <a:p>
            <a:pPr lvl="5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29132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0" name="Textfeld 19"/>
            <p:cNvSpPr txBox="1"/>
            <p:nvPr userDrawn="1"/>
          </p:nvSpPr>
          <p:spPr>
            <a:xfrm flipH="1"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2" name="Grafik 2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7952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23" name="Textfeld 22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8" name="Gerade Verbindung 27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83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Title_no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610498" y="766800"/>
            <a:ext cx="6227489" cy="674120"/>
          </a:xfrm>
          <a:solidFill>
            <a:schemeClr val="accent1"/>
          </a:solidFill>
        </p:spPr>
        <p:txBody>
          <a:bodyPr wrap="none" lIns="7200" rIns="72000" bIns="7200">
            <a:spAutoFit/>
          </a:bodyPr>
          <a:lstStyle>
            <a:lvl1pPr algn="r">
              <a:lnSpc>
                <a:spcPts val="52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Enter presentation title</a:t>
            </a:r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323053" y="1599320"/>
            <a:ext cx="2514934" cy="448841"/>
          </a:xfrm>
          <a:solidFill>
            <a:schemeClr val="accent1"/>
          </a:solidFill>
        </p:spPr>
        <p:txBody>
          <a:bodyPr wrap="none" lIns="7200" rIns="72000">
            <a:spAutoFit/>
          </a:bodyPr>
          <a:lstStyle>
            <a:lvl1pPr marL="0" indent="0" algn="r">
              <a:lnSpc>
                <a:spcPts val="3500"/>
              </a:lnSpc>
              <a:spcAft>
                <a:spcPts val="0"/>
              </a:spcAft>
              <a:buNone/>
              <a:defRPr sz="3000">
                <a:solidFill>
                  <a:schemeClr val="bg1"/>
                </a:solidFill>
              </a:defRPr>
            </a:lvl1pPr>
            <a:lvl2pPr marL="0" indent="0" algn="r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</a:defRPr>
            </a:lvl2pPr>
            <a:lvl3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3pPr>
            <a:lvl4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4pPr>
            <a:lvl5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5pPr>
            <a:lvl6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6pPr>
            <a:lvl7pPr marL="0" indent="0" algn="r">
              <a:lnSpc>
                <a:spcPts val="3500"/>
              </a:lnSpc>
              <a:buNone/>
              <a:defRPr sz="3000" b="0" i="0">
                <a:solidFill>
                  <a:schemeClr val="bg1"/>
                </a:solidFill>
              </a:defRPr>
            </a:lvl7pPr>
            <a:lvl8pPr marL="0" indent="0" algn="r">
              <a:lnSpc>
                <a:spcPts val="35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</a:defRPr>
            </a:lvl8pPr>
            <a:lvl9pPr marL="0" indent="0" algn="r">
              <a:lnSpc>
                <a:spcPts val="35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Enter subtitles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2216025"/>
            <a:ext cx="11479212" cy="360040"/>
          </a:xfrm>
        </p:spPr>
        <p:txBody>
          <a:bodyPr/>
          <a:lstStyle>
            <a:lvl1pPr marL="0" indent="0" algn="r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1pPr>
            <a:lvl2pPr marL="0" indent="0" algn="r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2pPr>
            <a:lvl3pPr marL="0" indent="0" algn="r">
              <a:lnSpc>
                <a:spcPts val="2600"/>
              </a:lnSpc>
              <a:buNone/>
              <a:defRPr sz="2000" b="0" kern="600" baseline="0">
                <a:solidFill>
                  <a:schemeClr val="accent1"/>
                </a:solidFill>
              </a:defRPr>
            </a:lvl3pPr>
            <a:lvl4pPr marL="0" indent="0" algn="r">
              <a:lnSpc>
                <a:spcPts val="2600"/>
              </a:lnSpc>
              <a:buNone/>
              <a:defRPr sz="2000" b="0" kern="600" baseline="0">
                <a:solidFill>
                  <a:schemeClr val="accent1"/>
                </a:solidFill>
              </a:defRPr>
            </a:lvl4pPr>
            <a:lvl5pPr marL="0" indent="0" algn="r">
              <a:lnSpc>
                <a:spcPts val="2600"/>
              </a:lnSpc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5pPr>
            <a:lvl6pPr marL="0" indent="0" algn="r">
              <a:lnSpc>
                <a:spcPts val="2600"/>
              </a:lnSpc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6pPr>
            <a:lvl7pPr marL="0" indent="0" algn="r">
              <a:lnSpc>
                <a:spcPts val="2600"/>
              </a:lnSpc>
              <a:buFont typeface="Arial" panose="020B0604020202020204" pitchFamily="34" charset="0"/>
              <a:buNone/>
              <a:defRPr sz="2000" b="0" i="0" kern="600" baseline="0">
                <a:solidFill>
                  <a:schemeClr val="accent1"/>
                </a:solidFill>
              </a:defRPr>
            </a:lvl7pPr>
            <a:lvl8pPr marL="0" indent="0" algn="r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8pPr>
            <a:lvl9pPr marL="0" indent="0" algn="r">
              <a:lnSpc>
                <a:spcPts val="2600"/>
              </a:lnSpc>
              <a:spcAft>
                <a:spcPts val="0"/>
              </a:spcAft>
              <a:buFont typeface="Arial" panose="020B0604020202020204" pitchFamily="34" charset="0"/>
              <a:buNone/>
              <a:defRPr sz="2000" b="0" kern="600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noProof="0" dirty="0" err="1" smtClean="0"/>
              <a:t>Fehraltorf</a:t>
            </a:r>
            <a:r>
              <a:rPr lang="en-GB" noProof="0" dirty="0" smtClean="0"/>
              <a:t>, 1 July 2018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588" y="5349600"/>
            <a:ext cx="1634400" cy="967440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250237" y="5349600"/>
            <a:ext cx="1634399" cy="968400"/>
          </a:xfrm>
        </p:spPr>
        <p:txBody>
          <a:bodyPr anchor="b" anchorCtr="0"/>
          <a:lstStyle>
            <a:lvl1pPr algn="r"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Insert </a:t>
            </a:r>
            <a:br>
              <a:rPr lang="en-GB" noProof="0" dirty="0" smtClean="0"/>
            </a:br>
            <a:r>
              <a:rPr lang="en-GB" noProof="0" dirty="0" smtClean="0"/>
              <a:t>co-branding logo</a:t>
            </a:r>
            <a:endParaRPr lang="en-GB" noProof="0" dirty="0"/>
          </a:p>
        </p:txBody>
      </p:sp>
      <p:sp>
        <p:nvSpPr>
          <p:cNvPr id="19" name="Textfeld 18"/>
          <p:cNvSpPr txBox="1"/>
          <p:nvPr userDrawn="1"/>
        </p:nvSpPr>
        <p:spPr>
          <a:xfrm flipH="1">
            <a:off x="12913200" y="766800"/>
            <a:ext cx="2880000" cy="1015663"/>
          </a:xfrm>
          <a:prstGeom prst="homePlate">
            <a:avLst>
              <a:gd name="adj" fmla="val 11497"/>
            </a:avLst>
          </a:prstGeom>
          <a:solidFill>
            <a:srgbClr val="0C3665"/>
          </a:solidFill>
        </p:spPr>
        <p:txBody>
          <a:bodyPr wrap="square" lIns="270000" rIns="9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Attention:</a:t>
            </a:r>
          </a:p>
          <a:p>
            <a:pPr marL="0" indent="0">
              <a:buFontTx/>
              <a:buNone/>
            </a:pP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Only change the text and not the blue boxes, otherwise they will no longer automatically adapt to the content. </a:t>
            </a:r>
            <a:b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The “Wrap text in shape” option must </a:t>
            </a:r>
            <a:b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not be activated.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2913200" y="4556047"/>
            <a:ext cx="2880000" cy="2554545"/>
            <a:chOff x="12614311" y="4556047"/>
            <a:chExt cx="2880000" cy="2554545"/>
          </a:xfrm>
        </p:grpSpPr>
        <p:sp>
          <p:nvSpPr>
            <p:cNvPr id="21" name="Textfeld 20"/>
            <p:cNvSpPr txBox="1"/>
            <p:nvPr userDrawn="1"/>
          </p:nvSpPr>
          <p:spPr>
            <a:xfrm flipH="1">
              <a:off x="12614311" y="4556047"/>
              <a:ext cx="2880000" cy="2554545"/>
            </a:xfrm>
            <a:prstGeom prst="homePlate">
              <a:avLst>
                <a:gd name="adj" fmla="val 11497"/>
              </a:avLst>
            </a:prstGeom>
            <a:solidFill>
              <a:srgbClr val="0C3665"/>
            </a:solidFill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Adjust Co-Branding-Logo:</a:t>
              </a: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After you have placed your logo,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you can scale it automatically by clicking on 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8737" y="5269915"/>
              <a:ext cx="1591798" cy="1688271"/>
            </a:xfrm>
            <a:prstGeom prst="rect">
              <a:avLst/>
            </a:prstGeom>
            <a:solidFill>
              <a:srgbClr val="0C3665"/>
            </a:solidFill>
          </p:spPr>
        </p:pic>
      </p:grpSp>
      <p:sp>
        <p:nvSpPr>
          <p:cNvPr id="25" name="Textfeld 24"/>
          <p:cNvSpPr txBox="1"/>
          <p:nvPr userDrawn="1"/>
        </p:nvSpPr>
        <p:spPr>
          <a:xfrm>
            <a:off x="-3240000" y="0"/>
            <a:ext cx="2520000" cy="400110"/>
          </a:xfrm>
          <a:prstGeom prst="rect">
            <a:avLst/>
          </a:prstGeom>
          <a:solidFill>
            <a:srgbClr val="C64124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Presentation mode:</a:t>
            </a:r>
          </a:p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16:9 format</a:t>
            </a:r>
            <a:endParaRPr lang="en-GB" sz="1000" b="1" noProof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feld 25"/>
          <p:cNvSpPr txBox="1"/>
          <p:nvPr userDrawn="1"/>
        </p:nvSpPr>
        <p:spPr>
          <a:xfrm>
            <a:off x="-3240000" y="471600"/>
            <a:ext cx="2520000" cy="3939540"/>
          </a:xfrm>
          <a:prstGeom prst="rect">
            <a:avLst/>
          </a:prstGeom>
          <a:solidFill>
            <a:srgbClr val="0C3665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layout / Create new slide: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Click on “Layout” (or on “New slide”) under “Home -&gt; Slides” and select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the desired layout. Alternatively, copy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a finished slide and edit it. </a:t>
            </a: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  <a:p>
            <a:endParaRPr lang="en-GB" sz="1000" b="0" noProof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 userDrawn="1"/>
        </p:nvSpPr>
        <p:spPr>
          <a:xfrm>
            <a:off x="-3240000" y="4485600"/>
            <a:ext cx="2520000" cy="553998"/>
          </a:xfrm>
          <a:prstGeom prst="rect">
            <a:avLst/>
          </a:prstGeom>
          <a:solidFill>
            <a:srgbClr val="0C3665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Align elements and columns: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j-lt"/>
              </a:rPr>
              <a:t>Please enable gridlines to easier insert an image (View -&gt; Gridlines).</a:t>
            </a:r>
            <a:endParaRPr lang="en-GB" sz="1000" b="0" noProof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2115" y="1341562"/>
            <a:ext cx="2349621" cy="2951124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-3240000" y="5148000"/>
            <a:ext cx="2520000" cy="1015663"/>
          </a:xfrm>
          <a:prstGeom prst="rect">
            <a:avLst/>
          </a:prstGeom>
          <a:solidFill>
            <a:srgbClr val="C64124"/>
          </a:solidFill>
        </p:spPr>
        <p:txBody>
          <a:bodyPr wrap="square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j-lt"/>
              </a:rPr>
              <a:t>Correct positions: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j-lt"/>
              </a:rPr>
              <a:t>If elements have been moved by mistake, you can reset the layout of the current slide by right-clicking on the small overview image on the left side of the window. To do this, select “Reset slide”.</a:t>
            </a:r>
            <a:endParaRPr lang="en-GB" sz="1000" b="0" noProof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694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03713" y="1620001"/>
            <a:ext cx="7534274" cy="4698250"/>
          </a:xfrm>
        </p:spPr>
        <p:txBody>
          <a:bodyPr/>
          <a:lstStyle>
            <a:lvl1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1pPr>
            <a:lvl2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3pPr>
            <a:lvl4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4pPr>
            <a:lvl5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5pPr>
            <a:lvl6pPr marL="7200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tabLst/>
              <a:defRPr sz="1000" b="0" i="1" baseline="0">
                <a:latin typeface="+mn-lt"/>
              </a:defRPr>
            </a:lvl6pPr>
            <a:lvl7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7pPr>
            <a:lvl8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8pPr>
            <a:lvl9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9pPr>
          </a:lstStyle>
          <a:p>
            <a:pPr lvl="0"/>
            <a:r>
              <a:rPr lang="en-GB" noProof="0" dirty="0" smtClean="0"/>
              <a:t>Enter Agenda</a:t>
            </a:r>
          </a:p>
          <a:p>
            <a:pPr lvl="1"/>
            <a:r>
              <a:rPr lang="en-GB" noProof="0" dirty="0" smtClean="0"/>
              <a:t>2</a:t>
            </a:r>
          </a:p>
          <a:p>
            <a:pPr lvl="2"/>
            <a:r>
              <a:rPr lang="en-GB" noProof="0" dirty="0" smtClean="0"/>
              <a:t>3</a:t>
            </a:r>
          </a:p>
          <a:p>
            <a:pPr lvl="3"/>
            <a:r>
              <a:rPr lang="en-GB" noProof="0" dirty="0" smtClean="0"/>
              <a:t>4</a:t>
            </a:r>
          </a:p>
          <a:p>
            <a:pPr lvl="4"/>
            <a:r>
              <a:rPr lang="en-GB" noProof="0" dirty="0" smtClean="0"/>
              <a:t>5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7</a:t>
            </a:r>
          </a:p>
          <a:p>
            <a:pPr lvl="7"/>
            <a:r>
              <a:rPr lang="en-GB" noProof="0" dirty="0" smtClean="0"/>
              <a:t>8</a:t>
            </a:r>
          </a:p>
          <a:p>
            <a:pPr lvl="8"/>
            <a:r>
              <a:rPr lang="en-GB" noProof="0" dirty="0" smtClean="0"/>
              <a:t>9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6" y="1765300"/>
            <a:ext cx="3586162" cy="4552950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sp>
        <p:nvSpPr>
          <p:cNvPr id="15" name="Textfeld 14"/>
          <p:cNvSpPr txBox="1"/>
          <p:nvPr userDrawn="1"/>
        </p:nvSpPr>
        <p:spPr>
          <a:xfrm flipH="1">
            <a:off x="12913200" y="1765300"/>
            <a:ext cx="2880000" cy="1477328"/>
          </a:xfrm>
          <a:prstGeom prst="homePlate">
            <a:avLst>
              <a:gd name="adj" fmla="val 11497"/>
            </a:avLst>
          </a:prstGeom>
          <a:solidFill>
            <a:srgbClr val="0C3665"/>
          </a:solidFill>
        </p:spPr>
        <p:txBody>
          <a:bodyPr wrap="square" lIns="270000" rIns="9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Filling instructions:</a:t>
            </a:r>
          </a:p>
          <a:p>
            <a:pPr marL="0" indent="0">
              <a:buFontTx/>
              <a:buNone/>
            </a:pPr>
            <a:r>
              <a:rPr lang="en-GB" sz="1000" b="0" baseline="0" noProof="0" dirty="0" err="1" smtClean="0">
                <a:solidFill>
                  <a:schemeClr val="bg1"/>
                </a:solidFill>
                <a:latin typeface="+mn-lt"/>
              </a:rPr>
              <a:t>Color</a:t>
            </a: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 the “active” lines blue and the “inactive” lines white. The texts on a blue background are formatted in </a:t>
            </a:r>
            <a:r>
              <a:rPr lang="en-GB" sz="1000" b="0" baseline="0" noProof="0" dirty="0" err="1" smtClean="0">
                <a:solidFill>
                  <a:schemeClr val="bg1"/>
                </a:solidFill>
                <a:latin typeface="+mn-lt"/>
              </a:rPr>
              <a:t>white+bold</a:t>
            </a: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, the remaining texts in </a:t>
            </a:r>
            <a:r>
              <a:rPr lang="en-GB" sz="1000" b="0" baseline="0" noProof="0" dirty="0" err="1" smtClean="0">
                <a:solidFill>
                  <a:schemeClr val="bg1"/>
                </a:solidFill>
                <a:latin typeface="+mn-lt"/>
              </a:rPr>
              <a:t>black+“not</a:t>
            </a: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 bold”.</a:t>
            </a:r>
          </a:p>
          <a:p>
            <a:pPr marL="0" indent="0">
              <a:buFontTx/>
              <a:buNone/>
            </a:pPr>
            <a:endParaRPr lang="en-GB" sz="1000" b="0" baseline="0" noProof="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To create these slides, always copy an existing sample slide from the supplied master file.</a:t>
            </a:r>
            <a:endParaRPr lang="en-GB" sz="1000" b="0" baseline="0" noProof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Datumsplatzhalter 3"/>
          <p:cNvSpPr>
            <a:spLocks noGrp="1"/>
          </p:cNvSpPr>
          <p:nvPr>
            <p:ph type="dt" sz="half" idx="2"/>
          </p:nvPr>
        </p:nvSpPr>
        <p:spPr>
          <a:xfrm>
            <a:off x="358776" y="6583572"/>
            <a:ext cx="1042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6599" y="6583572"/>
            <a:ext cx="9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14" name="Textfeld 13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9" name="Grafik 18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12" name="Rechteck 11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sp>
        <p:nvSpPr>
          <p:cNvPr id="18" name="Textfeld 17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cxnSp>
        <p:nvCxnSpPr>
          <p:cNvPr id="20" name="Gerade Verbindung 19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2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Agenda_no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3" y="959235"/>
            <a:ext cx="11479213" cy="5263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773" y="1620000"/>
            <a:ext cx="7534274" cy="4698250"/>
          </a:xfrm>
        </p:spPr>
        <p:txBody>
          <a:bodyPr/>
          <a:lstStyle>
            <a:lvl1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1pPr>
            <a:lvl2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solidFill>
                  <a:schemeClr val="tx1"/>
                </a:solidFill>
                <a:latin typeface="+mn-lt"/>
              </a:defRPr>
            </a:lvl2pPr>
            <a:lvl3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3pPr>
            <a:lvl4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4pPr>
            <a:lvl5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5pPr>
            <a:lvl6pPr marL="7200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None/>
              <a:tabLst/>
              <a:defRPr sz="1000" b="0" i="1" baseline="0">
                <a:latin typeface="+mn-lt"/>
              </a:defRPr>
            </a:lvl6pPr>
            <a:lvl7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7pPr>
            <a:lvl8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8pPr>
            <a:lvl9pPr marL="432000" indent="-36000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"/>
              <a:tabLst/>
              <a:defRPr sz="1800" b="0" i="0" baseline="0">
                <a:latin typeface="+mn-lt"/>
              </a:defRPr>
            </a:lvl9pPr>
          </a:lstStyle>
          <a:p>
            <a:pPr lvl="0"/>
            <a:r>
              <a:rPr lang="en-GB" noProof="0" dirty="0" smtClean="0"/>
              <a:t>Enter Agenda</a:t>
            </a:r>
          </a:p>
          <a:p>
            <a:pPr lvl="1"/>
            <a:r>
              <a:rPr lang="en-GB" noProof="0" dirty="0" smtClean="0"/>
              <a:t>2</a:t>
            </a:r>
          </a:p>
          <a:p>
            <a:pPr lvl="2"/>
            <a:r>
              <a:rPr lang="en-GB" noProof="0" dirty="0" smtClean="0"/>
              <a:t>3</a:t>
            </a:r>
          </a:p>
          <a:p>
            <a:pPr lvl="3"/>
            <a:r>
              <a:rPr lang="en-GB" noProof="0" dirty="0" smtClean="0"/>
              <a:t>4</a:t>
            </a:r>
          </a:p>
          <a:p>
            <a:pPr lvl="4"/>
            <a:r>
              <a:rPr lang="en-GB" noProof="0" dirty="0" smtClean="0"/>
              <a:t>5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7</a:t>
            </a:r>
          </a:p>
          <a:p>
            <a:pPr lvl="7"/>
            <a:r>
              <a:rPr lang="en-GB" noProof="0" dirty="0" smtClean="0"/>
              <a:t>8</a:t>
            </a:r>
          </a:p>
          <a:p>
            <a:pPr lvl="8"/>
            <a:r>
              <a:rPr lang="en-GB" noProof="0" dirty="0" smtClean="0"/>
              <a:t>9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58776" y="6583572"/>
            <a:ext cx="1042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6599" y="6583572"/>
            <a:ext cx="9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3" name="Textfeld 12"/>
          <p:cNvSpPr txBox="1"/>
          <p:nvPr userDrawn="1"/>
        </p:nvSpPr>
        <p:spPr>
          <a:xfrm flipH="1">
            <a:off x="12913200" y="1764000"/>
            <a:ext cx="2880000" cy="1477328"/>
          </a:xfrm>
          <a:prstGeom prst="homePlate">
            <a:avLst>
              <a:gd name="adj" fmla="val 11497"/>
            </a:avLst>
          </a:prstGeom>
          <a:solidFill>
            <a:srgbClr val="0C3665"/>
          </a:solidFill>
        </p:spPr>
        <p:txBody>
          <a:bodyPr wrap="square" lIns="270000" rIns="9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Filling instructions:</a:t>
            </a:r>
          </a:p>
          <a:p>
            <a:pPr marL="0" indent="0">
              <a:buFontTx/>
              <a:buNone/>
            </a:pPr>
            <a:r>
              <a:rPr lang="en-GB" sz="1000" b="0" baseline="0" noProof="0" dirty="0" err="1" smtClean="0">
                <a:solidFill>
                  <a:schemeClr val="bg1"/>
                </a:solidFill>
                <a:latin typeface="+mn-lt"/>
              </a:rPr>
              <a:t>Color</a:t>
            </a: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 the “active” lines blue and the “inactive” lines white. The texts on a blue background are formatted in </a:t>
            </a:r>
            <a:r>
              <a:rPr lang="en-GB" sz="1000" b="0" baseline="0" noProof="0" dirty="0" err="1" smtClean="0">
                <a:solidFill>
                  <a:schemeClr val="bg1"/>
                </a:solidFill>
                <a:latin typeface="+mn-lt"/>
              </a:rPr>
              <a:t>white+bold</a:t>
            </a: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, the remaining texts in </a:t>
            </a:r>
            <a:r>
              <a:rPr lang="en-GB" sz="1000" b="0" baseline="0" noProof="0" dirty="0" err="1" smtClean="0">
                <a:solidFill>
                  <a:schemeClr val="bg1"/>
                </a:solidFill>
                <a:latin typeface="+mn-lt"/>
              </a:rPr>
              <a:t>black+“not</a:t>
            </a:r>
            <a:r>
              <a:rPr lang="en-GB" sz="1000" b="0" baseline="0" noProof="0" dirty="0" smtClean="0">
                <a:solidFill>
                  <a:schemeClr val="bg1"/>
                </a:solidFill>
                <a:latin typeface="+mn-lt"/>
              </a:rPr>
              <a:t> bold”.</a:t>
            </a:r>
          </a:p>
          <a:p>
            <a:pPr marL="0" indent="0">
              <a:buFontTx/>
              <a:buNone/>
            </a:pPr>
            <a:endParaRPr lang="en-GB" sz="1000" b="0" baseline="0" noProof="0" dirty="0" smtClean="0">
              <a:solidFill>
                <a:schemeClr val="bg1"/>
              </a:solidFill>
              <a:latin typeface="+mn-lt"/>
            </a:endParaRPr>
          </a:p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To create these slides, always copy an existing sample slide from the supplied master file.</a:t>
            </a:r>
            <a:endParaRPr lang="en-GB" sz="1000" b="0" baseline="0" noProof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4" name="Gerade Verbindung 23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0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3" y="959235"/>
            <a:ext cx="11479213" cy="5263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358773" y="6192000"/>
            <a:ext cx="11466000" cy="180000"/>
          </a:xfrm>
        </p:spPr>
        <p:txBody>
          <a:bodyPr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7" name="Textfeld 16"/>
          <p:cNvSpPr txBox="1"/>
          <p:nvPr userDrawn="1"/>
        </p:nvSpPr>
        <p:spPr>
          <a:xfrm flipH="1">
            <a:off x="12913200" y="1764000"/>
            <a:ext cx="2880000" cy="553998"/>
          </a:xfrm>
          <a:prstGeom prst="homePlate">
            <a:avLst>
              <a:gd name="adj" fmla="val 11497"/>
            </a:avLst>
          </a:prstGeom>
          <a:solidFill>
            <a:srgbClr val="0C3665"/>
          </a:solidFill>
        </p:spPr>
        <p:txBody>
          <a:bodyPr wrap="square" lIns="270000" rIns="9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To create these table slides, always </a:t>
            </a:r>
            <a:br>
              <a:rPr lang="en-GB" sz="1000" b="1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copy an existing sample slide from the supplied master file</a:t>
            </a:r>
            <a:r>
              <a:rPr lang="en-GB" sz="1000" b="1" baseline="0" noProof="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GB" sz="1000" b="0" baseline="0" noProof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0" name="Gerade Verbindung 19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nhaltsplatzhalter 2"/>
          <p:cNvSpPr>
            <a:spLocks noGrp="1"/>
          </p:cNvSpPr>
          <p:nvPr>
            <p:ph idx="14" hasCustomPrompt="1"/>
          </p:nvPr>
        </p:nvSpPr>
        <p:spPr>
          <a:xfrm>
            <a:off x="360000" y="1764000"/>
            <a:ext cx="11466000" cy="442800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8238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Tab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3" y="959235"/>
            <a:ext cx="11479213" cy="5263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358773" y="1764000"/>
            <a:ext cx="3586165" cy="455425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4297387" y="6192000"/>
            <a:ext cx="7527386" cy="180000"/>
          </a:xfrm>
        </p:spPr>
        <p:txBody>
          <a:bodyPr anchor="t" anchorCtr="0"/>
          <a:lstStyle>
            <a:lvl1pPr>
              <a:lnSpc>
                <a:spcPts val="1300"/>
              </a:lnSpc>
              <a:spcAft>
                <a:spcPts val="0"/>
              </a:spcAft>
              <a:defRPr sz="1000" i="1" baseline="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sp>
        <p:nvSpPr>
          <p:cNvPr id="15" name="Textfeld 14"/>
          <p:cNvSpPr txBox="1"/>
          <p:nvPr userDrawn="1"/>
        </p:nvSpPr>
        <p:spPr>
          <a:xfrm flipH="1">
            <a:off x="12913200" y="1764000"/>
            <a:ext cx="2880000" cy="553998"/>
          </a:xfrm>
          <a:prstGeom prst="homePlate">
            <a:avLst>
              <a:gd name="adj" fmla="val 11497"/>
            </a:avLst>
          </a:prstGeom>
          <a:solidFill>
            <a:srgbClr val="0C3665"/>
          </a:solidFill>
        </p:spPr>
        <p:txBody>
          <a:bodyPr wrap="square" lIns="270000" rIns="9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To create these table slides, always </a:t>
            </a:r>
            <a:br>
              <a:rPr lang="en-GB" sz="1000" b="1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copy an existing sample slide from the supplied master file</a:t>
            </a:r>
            <a:r>
              <a:rPr lang="en-GB" sz="1000" b="1" baseline="0" noProof="0" dirty="0" smtClean="0">
                <a:solidFill>
                  <a:schemeClr val="bg1"/>
                </a:solidFill>
                <a:latin typeface="+mn-lt"/>
              </a:rPr>
              <a:t>.</a:t>
            </a:r>
            <a:endParaRPr lang="en-GB" sz="1000" b="0" baseline="0" noProof="0" dirty="0" smtClean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4" name="Textfeld 23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5" name="Grafik 2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20" name="Textfeld 19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2" name="Rechteck 21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8" name="Gerade Verbindung 27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305600" y="1764000"/>
            <a:ext cx="7524000" cy="442800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1474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Text_narrow_pictur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303713" y="1738799"/>
            <a:ext cx="7534274" cy="4579449"/>
          </a:xfrm>
        </p:spPr>
        <p:txBody>
          <a:bodyPr/>
          <a:lstStyle>
            <a:lvl1pPr>
              <a:defRPr/>
            </a:lvl1pPr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6" y="1764000"/>
            <a:ext cx="3586162" cy="4554249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grpSp>
        <p:nvGrpSpPr>
          <p:cNvPr id="29" name="Gruppieren 28"/>
          <p:cNvGrpSpPr/>
          <p:nvPr userDrawn="1"/>
        </p:nvGrpSpPr>
        <p:grpSpPr>
          <a:xfrm>
            <a:off x="129132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30" name="Textfeld 29"/>
            <p:cNvSpPr txBox="1"/>
            <p:nvPr userDrawn="1"/>
          </p:nvSpPr>
          <p:spPr>
            <a:xfrm flipH="1"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31" name="Grafik 3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0514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16" name="Textfeld 15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0" name="Textfeld 19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sp>
        <p:nvSpPr>
          <p:cNvPr id="19" name="Textfeld 18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6" name="Gerade Verbindung 25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54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Text_narrow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8773" y="959235"/>
            <a:ext cx="11479213" cy="52634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8773" y="1738801"/>
            <a:ext cx="7532690" cy="457945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8250237" y="1764001"/>
            <a:ext cx="3575763" cy="4554250"/>
          </a:xfrm>
        </p:spPr>
        <p:txBody>
          <a:bodyPr/>
          <a:lstStyle>
            <a:lvl1pPr algn="r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5" name="Textfeld 14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2913200" y="17640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3" name="Textfeld 22"/>
            <p:cNvSpPr txBox="1"/>
            <p:nvPr userDrawn="1"/>
          </p:nvSpPr>
          <p:spPr>
            <a:xfrm flipH="1"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07952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16" name="Gruppieren 15"/>
          <p:cNvGrpSpPr/>
          <p:nvPr userDrawn="1"/>
        </p:nvGrpSpPr>
        <p:grpSpPr>
          <a:xfrm>
            <a:off x="-36000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17" name="Textfeld 16"/>
            <p:cNvSpPr txBox="1"/>
            <p:nvPr userDrawn="1"/>
          </p:nvSpPr>
          <p:spPr>
            <a:xfrm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18" name="Grafik 1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83433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21" name="Textfeld 20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5" name="Rechteck 24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Text_picture_left_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Enter Title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265863" y="1738800"/>
            <a:ext cx="5560138" cy="4579450"/>
          </a:xfrm>
        </p:spPr>
        <p:txBody>
          <a:bodyPr/>
          <a:lstStyle>
            <a:lvl5pPr>
              <a:buAutoNum type="arabicPeriod"/>
              <a:defRPr/>
            </a:lvl5pPr>
          </a:lstStyle>
          <a:p>
            <a:pPr lvl="0"/>
            <a:r>
              <a:rPr lang="en-GB" noProof="0" dirty="0" smtClean="0"/>
              <a:t>Enter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64001"/>
            <a:ext cx="5568949" cy="4554250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 smtClean="0"/>
              <a:t>Click on the small icon in the middle to insert an image here</a:t>
            </a:r>
            <a:endParaRPr lang="en-GB" noProof="0" dirty="0"/>
          </a:p>
        </p:txBody>
      </p:sp>
      <p:sp>
        <p:nvSpPr>
          <p:cNvPr id="16" name="Textfeld 15"/>
          <p:cNvSpPr txBox="1"/>
          <p:nvPr userDrawn="1"/>
        </p:nvSpPr>
        <p:spPr>
          <a:xfrm>
            <a:off x="-3600000" y="6318250"/>
            <a:ext cx="2880000" cy="707886"/>
          </a:xfrm>
          <a:prstGeom prst="homePlate">
            <a:avLst>
              <a:gd name="adj" fmla="val 11497"/>
            </a:avLst>
          </a:prstGeom>
          <a:solidFill>
            <a:srgbClr val="C64124"/>
          </a:solidFill>
        </p:spPr>
        <p:txBody>
          <a:bodyPr wrap="square" lIns="90000" rIns="270000" rtlCol="0">
            <a:spAutoFit/>
          </a:bodyPr>
          <a:lstStyle/>
          <a:p>
            <a:r>
              <a:rPr lang="en-GB" sz="1000" b="1" noProof="0" dirty="0" smtClean="0">
                <a:solidFill>
                  <a:schemeClr val="bg1"/>
                </a:solidFill>
                <a:latin typeface="+mn-lt"/>
              </a:rPr>
              <a:t>Change footer:</a:t>
            </a:r>
          </a:p>
          <a:p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Via “Insert -&gt; Header &amp; footer”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you can change the footer text and date </a:t>
            </a:r>
            <a:br>
              <a:rPr lang="en-GB" sz="1000" b="0" noProof="0" dirty="0" smtClean="0">
                <a:solidFill>
                  <a:schemeClr val="bg1"/>
                </a:solidFill>
                <a:latin typeface="+mn-lt"/>
              </a:rPr>
            </a:br>
            <a:r>
              <a:rPr lang="en-GB" sz="1000" b="0" noProof="0" dirty="0" smtClean="0">
                <a:solidFill>
                  <a:schemeClr val="bg1"/>
                </a:solidFill>
                <a:latin typeface="+mn-lt"/>
              </a:rPr>
              <a:t>for all slides.</a:t>
            </a:r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-3600000" y="1765300"/>
            <a:ext cx="2880000" cy="2862322"/>
            <a:chOff x="-3240000" y="1428750"/>
            <a:chExt cx="2880000" cy="3816430"/>
          </a:xfrm>
          <a:solidFill>
            <a:srgbClr val="0C3665"/>
          </a:solidFill>
        </p:grpSpPr>
        <p:sp>
          <p:nvSpPr>
            <p:cNvPr id="20" name="Textfeld 19"/>
            <p:cNvSpPr txBox="1"/>
            <p:nvPr userDrawn="1"/>
          </p:nvSpPr>
          <p:spPr>
            <a:xfrm>
              <a:off x="-3240000" y="1428750"/>
              <a:ext cx="2880000" cy="3816430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90000" rIns="27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Insert image:</a:t>
              </a:r>
            </a:p>
            <a:p>
              <a:pPr marL="228600" indent="-228600">
                <a:buAutoNum type="arabicPeriod"/>
              </a:pP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If necessary, delete the placeholder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228600" indent="-228600">
                <a:buAutoNum type="arabicPeriod"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click on the picture icon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Images be modified within the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tools” screen: </a:t>
              </a:r>
              <a:b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baseline="0" noProof="0" dirty="0" smtClean="0">
                  <a:solidFill>
                    <a:schemeClr val="bg1"/>
                  </a:solidFill>
                  <a:latin typeface="+mn-lt"/>
                </a:rPr>
                <a:t>“Picture Tools -&gt; Format -&gt; Crop”.</a:t>
              </a: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  <a:p>
              <a:pPr marL="0" indent="0">
                <a:buFontTx/>
                <a:buNone/>
              </a:pP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31988" y="3010820"/>
              <a:ext cx="1476164" cy="2087506"/>
            </a:xfrm>
            <a:prstGeom prst="rect">
              <a:avLst/>
            </a:prstGeom>
            <a:grpFill/>
          </p:spPr>
        </p:pic>
      </p:grpSp>
      <p:grpSp>
        <p:nvGrpSpPr>
          <p:cNvPr id="25" name="Gruppieren 24"/>
          <p:cNvGrpSpPr/>
          <p:nvPr userDrawn="1"/>
        </p:nvGrpSpPr>
        <p:grpSpPr>
          <a:xfrm>
            <a:off x="12913200" y="1764000"/>
            <a:ext cx="2880000" cy="3785652"/>
            <a:chOff x="-3191445" y="2029230"/>
            <a:chExt cx="2880000" cy="3785652"/>
          </a:xfrm>
          <a:solidFill>
            <a:srgbClr val="0C3665"/>
          </a:solidFill>
        </p:grpSpPr>
        <p:sp>
          <p:nvSpPr>
            <p:cNvPr id="26" name="Textfeld 25"/>
            <p:cNvSpPr txBox="1"/>
            <p:nvPr userDrawn="1"/>
          </p:nvSpPr>
          <p:spPr>
            <a:xfrm flipH="1">
              <a:off x="-3191445" y="2029230"/>
              <a:ext cx="2880000" cy="3785652"/>
            </a:xfrm>
            <a:prstGeom prst="homePlate">
              <a:avLst>
                <a:gd name="adj" fmla="val 11497"/>
              </a:avLst>
            </a:prstGeom>
            <a:grpFill/>
          </p:spPr>
          <p:txBody>
            <a:bodyPr wrap="square" lIns="270000" rIns="90000" rtlCol="0">
              <a:spAutoFit/>
            </a:bodyPr>
            <a:lstStyle/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Format texts: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Texts are  formatted via “text levels”. Place the cursor in the desired paragraph and change to the next or previous level under “Home-&gt; Paragraph”.</a:t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</a:br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Paragraphs without spacing are created by entering “Shift-Return”.</a:t>
              </a:r>
            </a:p>
            <a:p>
              <a:endParaRPr lang="en-GB" sz="1000" b="0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This procedure applies to all contained layout masters.</a:t>
              </a:r>
            </a:p>
            <a:p>
              <a:endParaRPr lang="en-GB" sz="1000" b="1" noProof="0" dirty="0" smtClean="0">
                <a:solidFill>
                  <a:schemeClr val="bg1"/>
                </a:solidFill>
                <a:latin typeface="+mn-lt"/>
              </a:endParaRPr>
            </a:p>
            <a:p>
              <a:r>
                <a:rPr lang="en-GB" sz="1000" b="1" noProof="0" dirty="0" smtClean="0">
                  <a:solidFill>
                    <a:schemeClr val="bg1"/>
                  </a:solidFill>
                  <a:latin typeface="+mn-lt"/>
                </a:rPr>
                <a:t>Included here: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1 = Content text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2 = Listing Level 1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3 = Listing Level 2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4 = Listing Level 3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5 = Numbering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6 = Legend</a:t>
              </a:r>
            </a:p>
            <a:p>
              <a:r>
                <a:rPr lang="en-GB" sz="1000" b="0" noProof="0" dirty="0" smtClean="0">
                  <a:solidFill>
                    <a:schemeClr val="bg1"/>
                  </a:solidFill>
                  <a:latin typeface="+mn-lt"/>
                </a:rPr>
                <a:t>Level 7 = Title</a:t>
              </a:r>
              <a:endParaRPr lang="en-GB" sz="1000" b="0" baseline="0" noProof="0" dirty="0" smtClean="0">
                <a:solidFill>
                  <a:schemeClr val="bg1"/>
                </a:solidFill>
                <a:latin typeface="+mn-lt"/>
              </a:endParaRPr>
            </a:p>
          </p:txBody>
        </p:sp>
        <p:pic>
          <p:nvPicPr>
            <p:cNvPr id="27" name="Grafik 2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40514" y="2885123"/>
              <a:ext cx="2229924" cy="629881"/>
            </a:xfrm>
            <a:prstGeom prst="rect">
              <a:avLst/>
            </a:prstGeom>
            <a:grpFill/>
          </p:spPr>
        </p:pic>
      </p:grpSp>
      <p:sp>
        <p:nvSpPr>
          <p:cNvPr id="19" name="Textfeld 18"/>
          <p:cNvSpPr txBox="1"/>
          <p:nvPr userDrawn="1"/>
        </p:nvSpPr>
        <p:spPr>
          <a:xfrm>
            <a:off x="11117986" y="6583572"/>
            <a:ext cx="720000" cy="180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lnSpc>
                <a:spcPts val="1300"/>
              </a:lnSpc>
            </a:pPr>
            <a:fld id="{6E135F38-3EAE-4F8A-9AD6-15A61891CBA4}" type="slidenum">
              <a:rPr lang="en-GB" sz="1000" noProof="0" smtClean="0"/>
              <a:pPr/>
              <a:t>‹Nr.›</a:t>
            </a:fld>
            <a:endParaRPr lang="en-GB" sz="1000" noProof="0" dirty="0"/>
          </a:p>
        </p:txBody>
      </p:sp>
      <p:sp>
        <p:nvSpPr>
          <p:cNvPr id="23" name="Rechteck 22"/>
          <p:cNvSpPr/>
          <p:nvPr userDrawn="1"/>
        </p:nvSpPr>
        <p:spPr>
          <a:xfrm>
            <a:off x="0" y="0"/>
            <a:ext cx="12193200" cy="586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97200"/>
            <a:ext cx="853200" cy="431365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3"/>
          <a:stretch/>
        </p:blipFill>
        <p:spPr>
          <a:xfrm>
            <a:off x="9022788" y="0"/>
            <a:ext cx="2815200" cy="530577"/>
          </a:xfrm>
          <a:prstGeom prst="rect">
            <a:avLst/>
          </a:prstGeom>
        </p:spPr>
      </p:pic>
      <p:cxnSp>
        <p:nvCxnSpPr>
          <p:cNvPr id="29" name="Gerade Verbindung 28"/>
          <p:cNvCxnSpPr/>
          <p:nvPr userDrawn="1"/>
        </p:nvCxnSpPr>
        <p:spPr>
          <a:xfrm>
            <a:off x="0" y="6494711"/>
            <a:ext cx="121932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68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8773" y="959235"/>
            <a:ext cx="11479213" cy="526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Edit title master format by clicking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4" y="1706401"/>
            <a:ext cx="11479213" cy="4611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Edit Text Master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5"/>
            <a:r>
              <a:rPr lang="en-GB" noProof="0" dirty="0" smtClean="0"/>
              <a:t>Sixth level</a:t>
            </a:r>
          </a:p>
          <a:p>
            <a:pPr lvl="6"/>
            <a:r>
              <a:rPr lang="en-GB" noProof="0" dirty="0" smtClean="0"/>
              <a:t>Seventh level</a:t>
            </a:r>
          </a:p>
          <a:p>
            <a:pPr lvl="7"/>
            <a:r>
              <a:rPr lang="en-GB" noProof="0" dirty="0" smtClean="0"/>
              <a:t>Eighth level</a:t>
            </a:r>
          </a:p>
          <a:p>
            <a:pPr lvl="8"/>
            <a:r>
              <a:rPr lang="en-GB" noProof="0" dirty="0" smtClean="0"/>
              <a:t>Ninth level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8776" y="6583572"/>
            <a:ext cx="1042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16599" y="6583572"/>
            <a:ext cx="9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50239" y="7304400"/>
            <a:ext cx="3575762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300"/>
              </a:lnSpc>
              <a:defRPr sz="1000">
                <a:solidFill>
                  <a:schemeClr val="tx1"/>
                </a:solidFill>
              </a:defRPr>
            </a:lvl1pPr>
          </a:lstStyle>
          <a:p>
            <a:fld id="{6E135F38-3EAE-4F8A-9AD6-15A61891CBA4}" type="slidenum">
              <a:rPr lang="en-GB" noProof="0" smtClean="0"/>
              <a:pPr/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13" r:id="rId9"/>
    <p:sldLayoutId id="2147483714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hf sldNum="0" hdr="0" ftr="0"/>
  <p:txStyles>
    <p:titleStyle>
      <a:lvl1pPr algn="l" defTabSz="1219362" rtl="0" eaLnBrk="1" latinLnBrk="0" hangingPunct="1">
        <a:lnSpc>
          <a:spcPts val="3770"/>
        </a:lnSpc>
        <a:spcBef>
          <a:spcPct val="0"/>
        </a:spcBef>
        <a:buNone/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16000" rtl="0" eaLnBrk="1" latinLnBrk="0" hangingPunct="1">
        <a:lnSpc>
          <a:spcPts val="234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tabLst>
          <a:tab pos="216000" algn="l"/>
          <a:tab pos="504000" algn="l"/>
          <a:tab pos="864000" algn="l"/>
        </a:tabLst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216000" rtl="0" eaLnBrk="1" latinLnBrk="0" hangingPunct="1">
        <a:lnSpc>
          <a:spcPts val="2340"/>
        </a:lnSpc>
        <a:spcBef>
          <a:spcPts val="0"/>
        </a:spcBef>
        <a:spcAft>
          <a:spcPts val="0"/>
        </a:spcAft>
        <a:buClr>
          <a:schemeClr val="accent1"/>
        </a:buClr>
        <a:buFont typeface="Wingdings" panose="05000000000000000000" pitchFamily="2" charset="2"/>
        <a:buChar char="§"/>
        <a:tabLst>
          <a:tab pos="216000" algn="l"/>
          <a:tab pos="504000" algn="l"/>
          <a:tab pos="864000" algn="l"/>
        </a:tabLst>
        <a:defRPr sz="1800" b="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504000" indent="-252000" algn="l" defTabSz="216000" rtl="0" eaLnBrk="1" latinLnBrk="0" hangingPunct="1">
        <a:lnSpc>
          <a:spcPts val="234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tabLst>
          <a:tab pos="216000" algn="l"/>
          <a:tab pos="504000" algn="l"/>
          <a:tab pos="864000" algn="l"/>
        </a:tabLst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216000" rtl="0" eaLnBrk="1" latinLnBrk="0" hangingPunct="1">
        <a:lnSpc>
          <a:spcPts val="234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–"/>
        <a:tabLst>
          <a:tab pos="216000" algn="l"/>
          <a:tab pos="504000" algn="l"/>
          <a:tab pos="864000" algn="l"/>
        </a:tabLst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4pPr>
      <a:lvl5pPr marL="504000" indent="-504000" algn="l" defTabSz="216000" rtl="0" eaLnBrk="1" latinLnBrk="0" hangingPunct="1">
        <a:lnSpc>
          <a:spcPts val="2340"/>
        </a:lnSpc>
        <a:spcBef>
          <a:spcPts val="0"/>
        </a:spcBef>
        <a:buClrTx/>
        <a:buFont typeface="+mj-lt"/>
        <a:buAutoNum type="arabicPeriod"/>
        <a:tabLst>
          <a:tab pos="216000" algn="l"/>
          <a:tab pos="504000" algn="l"/>
          <a:tab pos="864000" algn="l"/>
        </a:tabLst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216000" rtl="0" eaLnBrk="1" latinLnBrk="0" hangingPunct="1">
        <a:lnSpc>
          <a:spcPts val="1300"/>
        </a:lnSpc>
        <a:spcBef>
          <a:spcPts val="0"/>
        </a:spcBef>
        <a:buFont typeface="+mj-lt"/>
        <a:buNone/>
        <a:tabLst>
          <a:tab pos="216000" algn="l"/>
          <a:tab pos="504000" algn="l"/>
          <a:tab pos="864000" algn="l"/>
        </a:tabLst>
        <a:defRPr sz="1000" i="1" kern="6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16000" rtl="0" eaLnBrk="1" latinLnBrk="0" hangingPunct="1">
        <a:lnSpc>
          <a:spcPts val="2600"/>
        </a:lnSpc>
        <a:spcBef>
          <a:spcPts val="1150"/>
        </a:spcBef>
        <a:spcAft>
          <a:spcPts val="500"/>
        </a:spcAft>
        <a:buFont typeface="Arial" panose="020B0604020202020204" pitchFamily="34" charset="0"/>
        <a:buNone/>
        <a:tabLst>
          <a:tab pos="216000" algn="l"/>
          <a:tab pos="504000" algn="l"/>
          <a:tab pos="864000" algn="l"/>
        </a:tabLst>
        <a:defRPr sz="2000" b="1" i="0" kern="600" baseline="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216000" rtl="0" eaLnBrk="1" latinLnBrk="0" hangingPunct="1">
        <a:lnSpc>
          <a:spcPts val="234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tabLst>
          <a:tab pos="216000" algn="l"/>
          <a:tab pos="504000" algn="l"/>
          <a:tab pos="864000" algn="l"/>
        </a:tabLst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16000" rtl="0" eaLnBrk="1" latinLnBrk="0" hangingPunct="1">
        <a:lnSpc>
          <a:spcPts val="2340"/>
        </a:lnSpc>
        <a:spcBef>
          <a:spcPts val="0"/>
        </a:spcBef>
        <a:spcAft>
          <a:spcPts val="567"/>
        </a:spcAft>
        <a:buFont typeface="Arial" panose="020B0604020202020204" pitchFamily="34" charset="0"/>
        <a:buNone/>
        <a:tabLst>
          <a:tab pos="216000" algn="l"/>
          <a:tab pos="504000" algn="l"/>
          <a:tab pos="864000" algn="l"/>
        </a:tabLst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82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62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44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725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407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87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768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450" algn="l" defTabSz="121936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77961" y="4735895"/>
            <a:ext cx="5660026" cy="674120"/>
          </a:xfrm>
        </p:spPr>
        <p:txBody>
          <a:bodyPr/>
          <a:lstStyle/>
          <a:p>
            <a:r>
              <a:rPr lang="de-CH" dirty="0" err="1" smtClean="0"/>
              <a:t>record</a:t>
            </a:r>
            <a:r>
              <a:rPr lang="de-CH" dirty="0" smtClean="0"/>
              <a:t> THERMCORD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099833" y="5480359"/>
            <a:ext cx="3738154" cy="448841"/>
          </a:xfrm>
        </p:spPr>
        <p:txBody>
          <a:bodyPr/>
          <a:lstStyle/>
          <a:p>
            <a:r>
              <a:rPr lang="de-CH" dirty="0" err="1"/>
              <a:t>Vraiment</a:t>
            </a:r>
            <a:r>
              <a:rPr lang="de-CH" dirty="0"/>
              <a:t> </a:t>
            </a:r>
            <a:r>
              <a:rPr lang="de-CH" dirty="0" err="1"/>
              <a:t>hermétique</a:t>
            </a:r>
            <a:r>
              <a:rPr lang="de-CH" dirty="0"/>
              <a:t>!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 smtClean="0"/>
              <a:t>Fehraltorf, </a:t>
            </a:r>
            <a:r>
              <a:rPr lang="de-CH" dirty="0" err="1" smtClean="0"/>
              <a:t>octobre</a:t>
            </a:r>
            <a:r>
              <a:rPr lang="de-CH" dirty="0" smtClean="0"/>
              <a:t> 2018</a:t>
            </a:r>
            <a:endParaRPr lang="de-CH" dirty="0"/>
          </a:p>
        </p:txBody>
      </p:sp>
      <p:pic>
        <p:nvPicPr>
          <p:cNvPr id="11" name="Bildplatzhalter 10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6" b="223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45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THERMCORD </a:t>
            </a:r>
            <a:r>
              <a:rPr lang="en-GB" noProof="0" dirty="0" err="1" smtClean="0"/>
              <a:t>Références</a:t>
            </a:r>
            <a:r>
              <a:rPr lang="en-GB" noProof="0" dirty="0" smtClean="0"/>
              <a:t> (</a:t>
            </a:r>
            <a:r>
              <a:rPr lang="en-GB" noProof="0" dirty="0" err="1" smtClean="0"/>
              <a:t>extrait</a:t>
            </a:r>
            <a:r>
              <a:rPr lang="en-GB" noProof="0" dirty="0" smtClean="0"/>
              <a:t>)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Aberdeen Royal Infirmary, </a:t>
            </a:r>
            <a:r>
              <a:rPr lang="en-US" dirty="0" err="1"/>
              <a:t>Foresterhill</a:t>
            </a:r>
            <a:r>
              <a:rPr lang="en-US" dirty="0"/>
              <a:t>, </a:t>
            </a:r>
            <a:r>
              <a:rPr lang="en-US" dirty="0" smtClean="0"/>
              <a:t>Aberdeen</a:t>
            </a:r>
          </a:p>
          <a:p>
            <a:pPr lvl="1"/>
            <a:r>
              <a:rPr lang="de-CH" dirty="0"/>
              <a:t>Alpin &amp; See Resort Zell am See, Zell am </a:t>
            </a:r>
            <a:r>
              <a:rPr lang="de-CH" dirty="0" smtClean="0"/>
              <a:t>See</a:t>
            </a:r>
          </a:p>
          <a:p>
            <a:pPr lvl="1"/>
            <a:r>
              <a:rPr lang="fr-FR" dirty="0"/>
              <a:t>Carrefour Lescar </a:t>
            </a:r>
            <a:endParaRPr lang="fr-FR" dirty="0" smtClean="0"/>
          </a:p>
          <a:p>
            <a:pPr lvl="1"/>
            <a:r>
              <a:rPr lang="fr-FR" dirty="0"/>
              <a:t>Hôtel Best </a:t>
            </a:r>
            <a:r>
              <a:rPr lang="fr-FR" dirty="0" smtClean="0"/>
              <a:t>Western, </a:t>
            </a:r>
            <a:r>
              <a:rPr lang="fr-FR" dirty="0"/>
              <a:t>Rang du </a:t>
            </a:r>
            <a:r>
              <a:rPr lang="fr-FR" dirty="0" err="1"/>
              <a:t>Fliers</a:t>
            </a:r>
            <a:r>
              <a:rPr lang="fr-FR" dirty="0"/>
              <a:t> </a:t>
            </a:r>
            <a:endParaRPr lang="de-CH" dirty="0"/>
          </a:p>
          <a:p>
            <a:pPr lvl="1"/>
            <a:r>
              <a:rPr lang="de-CH" dirty="0" smtClean="0"/>
              <a:t>Monte </a:t>
            </a:r>
            <a:r>
              <a:rPr lang="de-CH" dirty="0" err="1" smtClean="0"/>
              <a:t>Generoso</a:t>
            </a:r>
            <a:r>
              <a:rPr lang="de-CH" dirty="0" smtClean="0"/>
              <a:t>, </a:t>
            </a:r>
            <a:r>
              <a:rPr lang="de-CH" dirty="0"/>
              <a:t>Mendrisio</a:t>
            </a:r>
          </a:p>
          <a:p>
            <a:pPr lvl="1"/>
            <a:r>
              <a:rPr lang="de-CH" dirty="0"/>
              <a:t>Migros </a:t>
            </a:r>
            <a:r>
              <a:rPr lang="de-CH" dirty="0" smtClean="0"/>
              <a:t>Gruppe</a:t>
            </a:r>
          </a:p>
          <a:p>
            <a:pPr lvl="1"/>
            <a:r>
              <a:rPr lang="de-CH" dirty="0" err="1"/>
              <a:t>Orphir</a:t>
            </a:r>
            <a:r>
              <a:rPr lang="de-CH" dirty="0"/>
              <a:t> Primary School, </a:t>
            </a:r>
            <a:r>
              <a:rPr lang="de-CH" dirty="0" err="1" smtClean="0"/>
              <a:t>Orkney</a:t>
            </a:r>
            <a:endParaRPr lang="de-CH" dirty="0" smtClean="0"/>
          </a:p>
          <a:p>
            <a:pPr lvl="1"/>
            <a:r>
              <a:rPr lang="de-CH" dirty="0"/>
              <a:t>Simpsons Garden </a:t>
            </a:r>
            <a:r>
              <a:rPr lang="de-CH" dirty="0" err="1" smtClean="0"/>
              <a:t>Centre</a:t>
            </a:r>
            <a:r>
              <a:rPr lang="de-CH" dirty="0"/>
              <a:t>, </a:t>
            </a:r>
            <a:r>
              <a:rPr lang="de-CH" dirty="0" err="1"/>
              <a:t>Inshes</a:t>
            </a:r>
            <a:r>
              <a:rPr lang="de-CH" dirty="0"/>
              <a:t>, </a:t>
            </a:r>
            <a:r>
              <a:rPr lang="de-CH" dirty="0" err="1" smtClean="0"/>
              <a:t>Inverness</a:t>
            </a:r>
            <a:endParaRPr lang="de-CH" dirty="0" smtClean="0"/>
          </a:p>
          <a:p>
            <a:pPr lvl="1"/>
            <a:r>
              <a:rPr lang="de-CH" dirty="0"/>
              <a:t>Sport Fleiss </a:t>
            </a:r>
            <a:r>
              <a:rPr lang="de-CH" dirty="0" smtClean="0"/>
              <a:t>GmbH, </a:t>
            </a:r>
            <a:r>
              <a:rPr lang="de-CH" dirty="0" err="1" smtClean="0"/>
              <a:t>B.Hofgastein</a:t>
            </a:r>
            <a:endParaRPr lang="de-CH" dirty="0" smtClean="0"/>
          </a:p>
          <a:p>
            <a:pPr lvl="1"/>
            <a:r>
              <a:rPr lang="de-CH" dirty="0" smtClean="0"/>
              <a:t>Technische </a:t>
            </a:r>
            <a:r>
              <a:rPr lang="de-CH" dirty="0"/>
              <a:t>Fakultät für Bauingenieurwesen, </a:t>
            </a:r>
            <a:r>
              <a:rPr lang="de-CH" dirty="0" smtClean="0"/>
              <a:t>Innsbruck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875" b="9932"/>
          <a:stretch/>
        </p:blipFill>
        <p:spPr>
          <a:xfrm>
            <a:off x="4279391" y="1738800"/>
            <a:ext cx="7524000" cy="4565731"/>
          </a:xfrm>
        </p:spPr>
      </p:pic>
    </p:spTree>
    <p:extLst>
      <p:ext uri="{BB962C8B-B14F-4D97-AF65-F5344CB8AC3E}">
        <p14:creationId xmlns:p14="http://schemas.microsoft.com/office/powerpoint/2010/main" val="924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THERMCORD: </a:t>
            </a:r>
            <a:r>
              <a:rPr lang="en-GB" dirty="0" err="1"/>
              <a:t>Certificats</a:t>
            </a:r>
            <a:r>
              <a:rPr lang="en-GB" dirty="0"/>
              <a:t> et </a:t>
            </a:r>
            <a:r>
              <a:rPr lang="en-GB" dirty="0" err="1"/>
              <a:t>autres</a:t>
            </a:r>
            <a:r>
              <a:rPr lang="en-GB" dirty="0"/>
              <a:t> documents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6"/>
            <a:r>
              <a:rPr lang="fr-FR" dirty="0"/>
              <a:t>Vous trouverez plus d'informations sur le site web de votre </a:t>
            </a:r>
            <a:r>
              <a:rPr lang="fr-FR" dirty="0" smtClean="0"/>
              <a:t>pays</a:t>
            </a:r>
            <a:endParaRPr lang="en-GB" dirty="0" smtClean="0"/>
          </a:p>
          <a:p>
            <a:pPr lvl="1"/>
            <a:r>
              <a:rPr lang="fr-FR" dirty="0" smtClean="0"/>
              <a:t>Certificat TÜV</a:t>
            </a:r>
          </a:p>
          <a:p>
            <a:pPr lvl="1"/>
            <a:r>
              <a:rPr lang="fr-FR" dirty="0" smtClean="0"/>
              <a:t>Calculateur </a:t>
            </a:r>
            <a:r>
              <a:rPr lang="fr-FR" dirty="0"/>
              <a:t>de valeur U</a:t>
            </a:r>
          </a:p>
          <a:p>
            <a:pPr lvl="1"/>
            <a:r>
              <a:rPr lang="fr-FR" dirty="0" smtClean="0"/>
              <a:t>Déclaration </a:t>
            </a:r>
            <a:r>
              <a:rPr lang="fr-FR" dirty="0"/>
              <a:t>de produit</a:t>
            </a:r>
          </a:p>
          <a:p>
            <a:pPr lvl="1"/>
            <a:r>
              <a:rPr lang="fr-FR" dirty="0"/>
              <a:t>Certificats </a:t>
            </a:r>
            <a:r>
              <a:rPr lang="fr-FR" dirty="0" err="1" smtClean="0"/>
              <a:t>ift</a:t>
            </a:r>
            <a:endParaRPr lang="fr-FR" dirty="0"/>
          </a:p>
          <a:p>
            <a:pPr lvl="1"/>
            <a:r>
              <a:rPr lang="fr-FR" dirty="0" smtClean="0"/>
              <a:t>Texte de soumission</a:t>
            </a:r>
            <a:endParaRPr lang="fr-FR" dirty="0"/>
          </a:p>
          <a:p>
            <a:pPr lvl="1"/>
            <a:r>
              <a:rPr lang="fr-FR" dirty="0"/>
              <a:t>Plans CAO</a:t>
            </a:r>
          </a:p>
          <a:p>
            <a:pPr lvl="1"/>
            <a:r>
              <a:rPr lang="fr-FR" dirty="0"/>
              <a:t>BIM</a:t>
            </a:r>
          </a:p>
          <a:p>
            <a:pPr lvl="1"/>
            <a:r>
              <a:rPr lang="fr-FR" dirty="0"/>
              <a:t>Brochures et fiches techniques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" b="7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0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record THERMCORD </a:t>
            </a:r>
            <a:r>
              <a:rPr lang="en-GB" dirty="0" err="1" smtClean="0"/>
              <a:t>caractéristiques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2" y="1738800"/>
            <a:ext cx="1994399" cy="822860"/>
          </a:xfrm>
        </p:spPr>
        <p:txBody>
          <a:bodyPr/>
          <a:lstStyle/>
          <a:p>
            <a:r>
              <a:rPr lang="en-GB" dirty="0" err="1"/>
              <a:t>économe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énergie</a:t>
            </a: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12" name="Grafik 11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1" y="5509695"/>
            <a:ext cx="1008000" cy="792000"/>
          </a:xfrm>
          <a:prstGeom prst="rect">
            <a:avLst/>
          </a:prstGeom>
        </p:spPr>
      </p:pic>
      <p:pic>
        <p:nvPicPr>
          <p:cNvPr id="13" name="Grafik 12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1" y="1769660"/>
            <a:ext cx="1008000" cy="792000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51" y="2704669"/>
            <a:ext cx="1008000" cy="792000"/>
          </a:xfrm>
          <a:prstGeom prst="rect">
            <a:avLst/>
          </a:prstGeom>
        </p:spPr>
      </p:pic>
      <p:pic>
        <p:nvPicPr>
          <p:cNvPr id="15" name="Grafik 14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1" y="3639678"/>
            <a:ext cx="1008000" cy="792000"/>
          </a:xfrm>
          <a:prstGeom prst="rect">
            <a:avLst/>
          </a:prstGeom>
        </p:spPr>
      </p:pic>
      <p:pic>
        <p:nvPicPr>
          <p:cNvPr id="16" name="Grafik 15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11" y="4574687"/>
            <a:ext cx="1008000" cy="792000"/>
          </a:xfrm>
          <a:prstGeom prst="rect">
            <a:avLst/>
          </a:prstGeom>
        </p:spPr>
      </p:pic>
      <p:sp>
        <p:nvSpPr>
          <p:cNvPr id="17" name="Gleichschenkliges Dreieck 16"/>
          <p:cNvSpPr/>
          <p:nvPr/>
        </p:nvSpPr>
        <p:spPr>
          <a:xfrm rot="5400000">
            <a:off x="3646947" y="2060060"/>
            <a:ext cx="792000" cy="211200"/>
          </a:xfrm>
          <a:prstGeom prst="triangle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8" name="Gleichschenkliges Dreieck 17"/>
          <p:cNvSpPr/>
          <p:nvPr/>
        </p:nvSpPr>
        <p:spPr>
          <a:xfrm rot="5400000">
            <a:off x="3649249" y="3004460"/>
            <a:ext cx="792000" cy="211200"/>
          </a:xfrm>
          <a:prstGeom prst="triangle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19" name="Gleichschenkliges Dreieck 18"/>
          <p:cNvSpPr/>
          <p:nvPr/>
        </p:nvSpPr>
        <p:spPr>
          <a:xfrm rot="5400000">
            <a:off x="3649248" y="3919984"/>
            <a:ext cx="792000" cy="211200"/>
          </a:xfrm>
          <a:prstGeom prst="triangle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3646947" y="4862230"/>
            <a:ext cx="792000" cy="211200"/>
          </a:xfrm>
          <a:prstGeom prst="triangle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1" name="Gleichschenkliges Dreieck 20"/>
          <p:cNvSpPr/>
          <p:nvPr/>
        </p:nvSpPr>
        <p:spPr>
          <a:xfrm rot="5400000">
            <a:off x="3649248" y="5800095"/>
            <a:ext cx="792000" cy="211200"/>
          </a:xfrm>
          <a:prstGeom prst="triangle">
            <a:avLst/>
          </a:prstGeom>
          <a:solidFill>
            <a:srgbClr val="0072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358772" y="2673643"/>
            <a:ext cx="1994399" cy="822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résistante</a:t>
            </a:r>
            <a:r>
              <a:rPr lang="en-GB" dirty="0"/>
              <a:t> aux </a:t>
            </a:r>
            <a:r>
              <a:rPr lang="en-GB" dirty="0" err="1"/>
              <a:t>intempéries</a:t>
            </a:r>
            <a:endParaRPr lang="en-GB" dirty="0" smtClean="0"/>
          </a:p>
        </p:txBody>
      </p:sp>
      <p:sp>
        <p:nvSpPr>
          <p:cNvPr id="23" name="Inhaltsplatzhalter 2"/>
          <p:cNvSpPr txBox="1">
            <a:spLocks/>
          </p:cNvSpPr>
          <p:nvPr/>
        </p:nvSpPr>
        <p:spPr>
          <a:xfrm>
            <a:off x="358772" y="3608486"/>
            <a:ext cx="1994399" cy="822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retardatrice</a:t>
            </a:r>
            <a:r>
              <a:rPr lang="en-GB" dirty="0"/>
              <a:t> </a:t>
            </a:r>
            <a:r>
              <a:rPr lang="en-GB" dirty="0" err="1"/>
              <a:t>d’effraction</a:t>
            </a:r>
            <a:endParaRPr lang="en-GB" dirty="0" smtClean="0"/>
          </a:p>
        </p:txBody>
      </p:sp>
      <p:sp>
        <p:nvSpPr>
          <p:cNvPr id="24" name="Inhaltsplatzhalter 2"/>
          <p:cNvSpPr txBox="1">
            <a:spLocks/>
          </p:cNvSpPr>
          <p:nvPr/>
        </p:nvSpPr>
        <p:spPr>
          <a:xfrm>
            <a:off x="358772" y="4543329"/>
            <a:ext cx="1994399" cy="822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isolation </a:t>
            </a:r>
            <a:r>
              <a:rPr lang="en-GB" dirty="0" err="1"/>
              <a:t>phonique</a:t>
            </a:r>
            <a:endParaRPr lang="en-GB" dirty="0" smtClean="0"/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358772" y="5478173"/>
            <a:ext cx="1994399" cy="8228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hermétique</a:t>
            </a:r>
            <a:endParaRPr lang="en-GB" dirty="0" smtClean="0"/>
          </a:p>
        </p:txBody>
      </p:sp>
      <p:pic>
        <p:nvPicPr>
          <p:cNvPr id="29" name="Bildplatzhalter 28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b="73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96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182" y="4793099"/>
            <a:ext cx="351773" cy="34706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04" y="4793099"/>
            <a:ext cx="351773" cy="3470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Propriétés remarquables de la record THERMCORD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r="10328" b="6213"/>
          <a:stretch/>
        </p:blipFill>
        <p:spPr>
          <a:xfrm>
            <a:off x="393189" y="2061641"/>
            <a:ext cx="1854933" cy="1811531"/>
          </a:xfrm>
        </p:spPr>
      </p:pic>
      <p:sp>
        <p:nvSpPr>
          <p:cNvPr id="13" name="Inhaltsplatzhalter 9"/>
          <p:cNvSpPr txBox="1">
            <a:spLocks/>
          </p:cNvSpPr>
          <p:nvPr/>
        </p:nvSpPr>
        <p:spPr>
          <a:xfrm>
            <a:off x="313298" y="4075288"/>
            <a:ext cx="2111881" cy="2149200"/>
          </a:xfrm>
          <a:prstGeom prst="rect">
            <a:avLst/>
          </a:prstGeom>
        </p:spPr>
        <p:txBody>
          <a:bodyPr/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Porte économe en énergie qui garantit des coûts de chauffage réduits par son faible coefficient U et son haut niveau d’herméticité à l’air</a:t>
            </a:r>
            <a:endParaRPr lang="en-GB" sz="1600" dirty="0"/>
          </a:p>
        </p:txBody>
      </p:sp>
      <p:sp>
        <p:nvSpPr>
          <p:cNvPr id="15" name="Inhaltsplatzhalter 9"/>
          <p:cNvSpPr txBox="1">
            <a:spLocks/>
          </p:cNvSpPr>
          <p:nvPr/>
        </p:nvSpPr>
        <p:spPr>
          <a:xfrm>
            <a:off x="2578490" y="4075288"/>
            <a:ext cx="2108587" cy="2149200"/>
          </a:xfrm>
          <a:prstGeom prst="rect">
            <a:avLst/>
          </a:prstGeom>
        </p:spPr>
        <p:txBody>
          <a:bodyPr/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Porte résistante aux intempéries ; hermétique aux courants d’air, à la pluie battante et insensible aux fortes charges de vent</a:t>
            </a:r>
            <a:endParaRPr lang="en-GB" sz="1600" dirty="0"/>
          </a:p>
        </p:txBody>
      </p:sp>
      <p:sp>
        <p:nvSpPr>
          <p:cNvPr id="16" name="Inhaltsplatzhalter 9"/>
          <p:cNvSpPr txBox="1">
            <a:spLocks/>
          </p:cNvSpPr>
          <p:nvPr/>
        </p:nvSpPr>
        <p:spPr>
          <a:xfrm>
            <a:off x="4867332" y="4075288"/>
            <a:ext cx="2046639" cy="2149200"/>
          </a:xfrm>
          <a:prstGeom prst="rect">
            <a:avLst/>
          </a:prstGeom>
        </p:spPr>
        <p:txBody>
          <a:bodyPr/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Porte à isolation phonique procurant un agréable climat intérieur avec une réduction du bruit atteignant 31dB</a:t>
            </a:r>
            <a:endParaRPr lang="en-GB" sz="1600" dirty="0"/>
          </a:p>
        </p:txBody>
      </p:sp>
      <p:sp>
        <p:nvSpPr>
          <p:cNvPr id="17" name="Inhaltsplatzhalter 9"/>
          <p:cNvSpPr txBox="1">
            <a:spLocks/>
          </p:cNvSpPr>
          <p:nvPr/>
        </p:nvSpPr>
        <p:spPr>
          <a:xfrm>
            <a:off x="7132523" y="4075288"/>
            <a:ext cx="2061407" cy="2149200"/>
          </a:xfrm>
          <a:prstGeom prst="rect">
            <a:avLst/>
          </a:prstGeom>
        </p:spPr>
        <p:txBody>
          <a:bodyPr/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Porte </a:t>
            </a:r>
            <a:r>
              <a:rPr lang="fr-FR" sz="1600" dirty="0" err="1"/>
              <a:t>anti-effraction</a:t>
            </a:r>
            <a:r>
              <a:rPr lang="fr-FR" sz="1600" dirty="0"/>
              <a:t> conforme à RC </a:t>
            </a:r>
            <a:r>
              <a:rPr lang="fr-FR" sz="1600" dirty="0" smtClean="0"/>
              <a:t>2 / RC 3 </a:t>
            </a:r>
            <a:r>
              <a:rPr lang="fr-FR" sz="1600" dirty="0"/>
              <a:t>et homologuée pour sécuriser et protéger la propriété</a:t>
            </a:r>
            <a:endParaRPr lang="en-GB" sz="1600" dirty="0"/>
          </a:p>
        </p:txBody>
      </p:sp>
      <p:sp>
        <p:nvSpPr>
          <p:cNvPr id="18" name="Inhaltsplatzhalter 9"/>
          <p:cNvSpPr txBox="1">
            <a:spLocks/>
          </p:cNvSpPr>
          <p:nvPr/>
        </p:nvSpPr>
        <p:spPr>
          <a:xfrm>
            <a:off x="9397717" y="4075288"/>
            <a:ext cx="2108587" cy="2149200"/>
          </a:xfrm>
          <a:prstGeom prst="rect">
            <a:avLst/>
          </a:prstGeom>
        </p:spPr>
        <p:txBody>
          <a:bodyPr/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600" dirty="0" smtClean="0"/>
              <a:t>Avec </a:t>
            </a:r>
            <a:r>
              <a:rPr lang="fr-FR" sz="1600" dirty="0"/>
              <a:t>Joints actifs pour éviter les fuites d’air </a:t>
            </a:r>
            <a:r>
              <a:rPr lang="de-CH" sz="1600" dirty="0" smtClean="0"/>
              <a:t>: </a:t>
            </a:r>
            <a:r>
              <a:rPr lang="de-CH" sz="1600" dirty="0" err="1"/>
              <a:t>record</a:t>
            </a:r>
            <a:r>
              <a:rPr lang="de-CH" sz="1600" dirty="0"/>
              <a:t> THERMCORD+</a:t>
            </a:r>
            <a:endParaRPr lang="en-GB" sz="16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r="6651" b="8145"/>
          <a:stretch/>
        </p:blipFill>
        <p:spPr>
          <a:xfrm>
            <a:off x="2663412" y="2066265"/>
            <a:ext cx="1849999" cy="1805543"/>
          </a:xfrm>
          <a:prstGeom prst="rect">
            <a:avLst/>
          </a:prstGeom>
        </p:spPr>
      </p:pic>
      <p:pic>
        <p:nvPicPr>
          <p:cNvPr id="14" name="Grafik 13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8" r="8817" b="4478"/>
          <a:stretch/>
        </p:blipFill>
        <p:spPr>
          <a:xfrm>
            <a:off x="4933634" y="2066265"/>
            <a:ext cx="1850219" cy="1807047"/>
          </a:xfrm>
          <a:prstGeom prst="rect">
            <a:avLst/>
          </a:prstGeom>
        </p:spPr>
      </p:pic>
      <p:pic>
        <p:nvPicPr>
          <p:cNvPr id="19" name="Grafik 18"/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r="5482" b="2198"/>
          <a:stretch/>
        </p:blipFill>
        <p:spPr>
          <a:xfrm>
            <a:off x="7203858" y="2066265"/>
            <a:ext cx="1850220" cy="1807048"/>
          </a:xfrm>
          <a:prstGeom prst="rect">
            <a:avLst/>
          </a:prstGeom>
        </p:spPr>
      </p:pic>
      <p:pic>
        <p:nvPicPr>
          <p:cNvPr id="20" name="Grafik 19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80" y="2066265"/>
            <a:ext cx="1850220" cy="1807048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93188" y="1741268"/>
            <a:ext cx="2185301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800" kern="600" dirty="0" err="1"/>
              <a:t>économe</a:t>
            </a:r>
            <a:r>
              <a:rPr lang="de-CH" sz="1800" kern="600" dirty="0"/>
              <a:t> en </a:t>
            </a:r>
            <a:r>
              <a:rPr lang="de-CH" sz="1800" kern="600" dirty="0" err="1"/>
              <a:t>énergie</a:t>
            </a:r>
            <a:endParaRPr lang="de-CH" sz="1800" kern="600" dirty="0" smtClean="0"/>
          </a:p>
        </p:txBody>
      </p:sp>
      <p:sp>
        <p:nvSpPr>
          <p:cNvPr id="28" name="Textfeld 27"/>
          <p:cNvSpPr txBox="1"/>
          <p:nvPr/>
        </p:nvSpPr>
        <p:spPr>
          <a:xfrm>
            <a:off x="4953989" y="1741268"/>
            <a:ext cx="1959982" cy="27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800" kern="600" dirty="0" err="1"/>
              <a:t>isolation</a:t>
            </a:r>
            <a:r>
              <a:rPr lang="de-CH" sz="1800" kern="600" dirty="0"/>
              <a:t> </a:t>
            </a:r>
            <a:r>
              <a:rPr lang="de-CH" sz="1800" kern="600" dirty="0" err="1"/>
              <a:t>phonique</a:t>
            </a:r>
            <a:endParaRPr lang="de-CH" sz="1800" kern="600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9499024" y="1741268"/>
            <a:ext cx="1959982" cy="27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800" kern="600" dirty="0" err="1"/>
              <a:t>hermétique</a:t>
            </a:r>
            <a:endParaRPr lang="de-CH" sz="1800" kern="600" dirty="0" smtClean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346" y="2709714"/>
            <a:ext cx="351773" cy="347062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80" y="2709714"/>
            <a:ext cx="351773" cy="347062"/>
          </a:xfrm>
          <a:prstGeom prst="rect">
            <a:avLst/>
          </a:prstGeom>
        </p:spPr>
      </p:pic>
      <p:pic>
        <p:nvPicPr>
          <p:cNvPr id="49" name="Grafik 4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01" y="2709714"/>
            <a:ext cx="351773" cy="347062"/>
          </a:xfrm>
          <a:prstGeom prst="rect">
            <a:avLst/>
          </a:prstGeom>
        </p:spPr>
      </p:pic>
      <p:pic>
        <p:nvPicPr>
          <p:cNvPr id="50" name="Grafik 4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024" y="2709714"/>
            <a:ext cx="351773" cy="34706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38" y="4793099"/>
            <a:ext cx="351773" cy="347062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959" y="4793099"/>
            <a:ext cx="351773" cy="347062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203562" y="2066265"/>
            <a:ext cx="1342297" cy="29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9" name="Textfeld 28"/>
          <p:cNvSpPr txBox="1"/>
          <p:nvPr/>
        </p:nvSpPr>
        <p:spPr>
          <a:xfrm>
            <a:off x="7218623" y="1741268"/>
            <a:ext cx="1959982" cy="5687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800" kern="600" dirty="0" err="1"/>
              <a:t>retardatrice</a:t>
            </a:r>
            <a:r>
              <a:rPr lang="de-CH" sz="1800" kern="600" dirty="0"/>
              <a:t> </a:t>
            </a:r>
            <a:r>
              <a:rPr lang="de-CH" sz="1800" kern="600" dirty="0" err="1"/>
              <a:t>d’effraction</a:t>
            </a:r>
            <a:endParaRPr lang="de-CH" sz="1800" kern="600" dirty="0"/>
          </a:p>
        </p:txBody>
      </p:sp>
      <p:sp>
        <p:nvSpPr>
          <p:cNvPr id="32" name="Rechteck 31"/>
          <p:cNvSpPr/>
          <p:nvPr/>
        </p:nvSpPr>
        <p:spPr>
          <a:xfrm>
            <a:off x="2665705" y="2053485"/>
            <a:ext cx="1342297" cy="299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7" name="Textfeld 26"/>
          <p:cNvSpPr txBox="1"/>
          <p:nvPr/>
        </p:nvSpPr>
        <p:spPr>
          <a:xfrm>
            <a:off x="2681471" y="1741268"/>
            <a:ext cx="2408003" cy="589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800" kern="600" dirty="0" err="1"/>
              <a:t>résistante</a:t>
            </a:r>
            <a:r>
              <a:rPr lang="de-CH" sz="1800" kern="600" dirty="0"/>
              <a:t> </a:t>
            </a:r>
            <a:r>
              <a:rPr lang="de-CH" sz="1800" kern="600" dirty="0" err="1"/>
              <a:t>aux</a:t>
            </a:r>
            <a:r>
              <a:rPr lang="de-CH" sz="1800" kern="600" dirty="0"/>
              <a:t> </a:t>
            </a:r>
            <a:r>
              <a:rPr lang="de-CH" sz="1800" kern="600" dirty="0" err="1"/>
              <a:t>intempéries</a:t>
            </a:r>
            <a:endParaRPr lang="de-CH" sz="1800" kern="600" dirty="0" smtClean="0"/>
          </a:p>
        </p:txBody>
      </p:sp>
    </p:spTree>
    <p:extLst>
      <p:ext uri="{BB962C8B-B14F-4D97-AF65-F5344CB8AC3E}">
        <p14:creationId xmlns:p14="http://schemas.microsoft.com/office/powerpoint/2010/main" val="17117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record</a:t>
            </a:r>
            <a:r>
              <a:rPr lang="de-CH" dirty="0"/>
              <a:t> THERMCORD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bien</a:t>
            </a:r>
            <a:r>
              <a:rPr lang="de-CH" dirty="0" smtClean="0"/>
              <a:t> plus </a:t>
            </a:r>
            <a:r>
              <a:rPr lang="de-CH" dirty="0" err="1" smtClean="0"/>
              <a:t>que</a:t>
            </a:r>
            <a:r>
              <a:rPr lang="de-CH" dirty="0" smtClean="0"/>
              <a:t> </a:t>
            </a:r>
            <a:r>
              <a:rPr lang="de-CH" dirty="0" err="1" smtClean="0"/>
              <a:t>uniquement</a:t>
            </a:r>
            <a:r>
              <a:rPr lang="de-CH" dirty="0" smtClean="0"/>
              <a:t> la </a:t>
            </a:r>
            <a:r>
              <a:rPr lang="de-CH" dirty="0" err="1" smtClean="0"/>
              <a:t>valeur</a:t>
            </a:r>
            <a:r>
              <a:rPr lang="de-CH" dirty="0" smtClean="0"/>
              <a:t> </a:t>
            </a:r>
            <a:r>
              <a:rPr lang="de-CH" dirty="0"/>
              <a:t>U</a:t>
            </a:r>
            <a:r>
              <a:rPr lang="de-CH" baseline="-25000" dirty="0" smtClean="0"/>
              <a:t>d</a:t>
            </a: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3" y="1738800"/>
            <a:ext cx="3722590" cy="4579450"/>
          </a:xfrm>
        </p:spPr>
        <p:txBody>
          <a:bodyPr/>
          <a:lstStyle/>
          <a:p>
            <a:pPr lvl="1"/>
            <a:r>
              <a:rPr lang="de-CH" dirty="0" smtClean="0"/>
              <a:t>Si </a:t>
            </a:r>
            <a:r>
              <a:rPr lang="de-CH" dirty="0" err="1" smtClean="0"/>
              <a:t>uniquement</a:t>
            </a:r>
            <a:r>
              <a:rPr lang="de-CH" dirty="0" smtClean="0"/>
              <a:t> la </a:t>
            </a:r>
            <a:r>
              <a:rPr lang="de-CH" dirty="0" err="1" smtClean="0"/>
              <a:t>valeur</a:t>
            </a:r>
            <a:r>
              <a:rPr lang="de-CH" dirty="0" smtClean="0"/>
              <a:t> U</a:t>
            </a:r>
            <a:r>
              <a:rPr lang="de-CH" baseline="-25000" dirty="0" smtClean="0"/>
              <a:t>d</a:t>
            </a:r>
            <a:r>
              <a:rPr lang="de-CH" dirty="0" smtClean="0"/>
              <a:t> </a:t>
            </a:r>
            <a:r>
              <a:rPr lang="de-CH" dirty="0" err="1" smtClean="0"/>
              <a:t>est</a:t>
            </a:r>
            <a:r>
              <a:rPr lang="de-CH" dirty="0" smtClean="0"/>
              <a:t> </a:t>
            </a:r>
            <a:r>
              <a:rPr lang="de-CH" dirty="0" err="1" smtClean="0"/>
              <a:t>pertinente</a:t>
            </a:r>
            <a:r>
              <a:rPr lang="de-CH" dirty="0" smtClean="0"/>
              <a:t>, </a:t>
            </a:r>
            <a:r>
              <a:rPr lang="de-CH" dirty="0" err="1" smtClean="0"/>
              <a:t>cela</a:t>
            </a:r>
            <a:r>
              <a:rPr lang="de-CH" dirty="0" smtClean="0"/>
              <a:t> </a:t>
            </a:r>
            <a:r>
              <a:rPr lang="de-CH" dirty="0" err="1" smtClean="0"/>
              <a:t>pourra</a:t>
            </a:r>
            <a:r>
              <a:rPr lang="de-CH" dirty="0" smtClean="0"/>
              <a:t> </a:t>
            </a:r>
            <a:r>
              <a:rPr lang="de-CH" dirty="0" err="1" smtClean="0"/>
              <a:t>être</a:t>
            </a:r>
            <a:r>
              <a:rPr lang="de-CH" dirty="0" smtClean="0"/>
              <a:t> </a:t>
            </a:r>
            <a:r>
              <a:rPr lang="de-CH" dirty="0" err="1" smtClean="0"/>
              <a:t>obtenu</a:t>
            </a:r>
            <a:r>
              <a:rPr lang="de-CH" dirty="0" smtClean="0"/>
              <a:t> en </a:t>
            </a:r>
            <a:r>
              <a:rPr lang="de-CH" dirty="0" err="1" smtClean="0"/>
              <a:t>utilisant</a:t>
            </a:r>
            <a:r>
              <a:rPr lang="de-CH" dirty="0" smtClean="0"/>
              <a:t> </a:t>
            </a:r>
            <a:r>
              <a:rPr lang="de-CH" dirty="0" err="1" smtClean="0"/>
              <a:t>une</a:t>
            </a:r>
            <a:r>
              <a:rPr lang="de-CH" dirty="0" smtClean="0"/>
              <a:t> </a:t>
            </a:r>
            <a:r>
              <a:rPr lang="de-CH" dirty="0" err="1" smtClean="0"/>
              <a:t>catégorie</a:t>
            </a:r>
            <a:r>
              <a:rPr lang="de-CH" dirty="0" smtClean="0"/>
              <a:t> de </a:t>
            </a:r>
            <a:r>
              <a:rPr lang="de-CH" dirty="0" err="1" smtClean="0"/>
              <a:t>vitrage</a:t>
            </a:r>
            <a:r>
              <a:rPr lang="de-CH" dirty="0" smtClean="0"/>
              <a:t> de plus haute </a:t>
            </a:r>
            <a:r>
              <a:rPr lang="de-CH" dirty="0" err="1" smtClean="0"/>
              <a:t>qualité</a:t>
            </a:r>
            <a:r>
              <a:rPr lang="de-CH" dirty="0" smtClean="0"/>
              <a:t> (</a:t>
            </a:r>
            <a:r>
              <a:rPr lang="de-CH" dirty="0" err="1" smtClean="0"/>
              <a:t>valeur</a:t>
            </a:r>
            <a:r>
              <a:rPr lang="de-CH" dirty="0" smtClean="0"/>
              <a:t> </a:t>
            </a:r>
            <a:r>
              <a:rPr lang="de-CH" dirty="0" err="1"/>
              <a:t>U</a:t>
            </a:r>
            <a:r>
              <a:rPr lang="de-CH" baseline="-25000" dirty="0" err="1"/>
              <a:t>g</a:t>
            </a:r>
            <a:r>
              <a:rPr lang="de-CH" dirty="0"/>
              <a:t> </a:t>
            </a:r>
            <a:r>
              <a:rPr lang="de-CH" dirty="0" err="1" smtClean="0"/>
              <a:t>inférieure</a:t>
            </a:r>
            <a:r>
              <a:rPr lang="de-CH" dirty="0" smtClean="0"/>
              <a:t>)</a:t>
            </a:r>
            <a:endParaRPr lang="de-CH" dirty="0"/>
          </a:p>
          <a:p>
            <a:pPr lvl="1"/>
            <a:r>
              <a:rPr lang="de-CH" dirty="0" smtClean="0"/>
              <a:t>Plus la </a:t>
            </a:r>
            <a:r>
              <a:rPr lang="de-CH" dirty="0" err="1" smtClean="0"/>
              <a:t>surface</a:t>
            </a:r>
            <a:r>
              <a:rPr lang="de-CH" dirty="0" smtClean="0"/>
              <a:t> du </a:t>
            </a:r>
            <a:r>
              <a:rPr lang="de-CH" dirty="0" err="1" smtClean="0"/>
              <a:t>vitrage</a:t>
            </a:r>
            <a:r>
              <a:rPr lang="de-CH" dirty="0" smtClean="0"/>
              <a:t> </a:t>
            </a:r>
            <a:r>
              <a:rPr lang="de-CH" dirty="0" err="1" smtClean="0"/>
              <a:t>sera</a:t>
            </a:r>
            <a:r>
              <a:rPr lang="de-CH" dirty="0" smtClean="0"/>
              <a:t> </a:t>
            </a:r>
            <a:r>
              <a:rPr lang="de-CH" dirty="0" err="1" smtClean="0"/>
              <a:t>grande</a:t>
            </a:r>
            <a:r>
              <a:rPr lang="de-CH" dirty="0" smtClean="0"/>
              <a:t> et le </a:t>
            </a:r>
            <a:r>
              <a:rPr lang="de-CH" dirty="0" err="1" smtClean="0"/>
              <a:t>coéfficient</a:t>
            </a:r>
            <a:r>
              <a:rPr lang="de-CH" dirty="0" smtClean="0"/>
              <a:t> </a:t>
            </a:r>
            <a:r>
              <a:rPr lang="de-CH" dirty="0" err="1"/>
              <a:t>U</a:t>
            </a:r>
            <a:r>
              <a:rPr lang="de-CH" baseline="-25000" dirty="0" err="1"/>
              <a:t>g</a:t>
            </a:r>
            <a:r>
              <a:rPr lang="de-CH" dirty="0"/>
              <a:t> </a:t>
            </a:r>
            <a:r>
              <a:rPr lang="de-CH" dirty="0" smtClean="0"/>
              <a:t>du </a:t>
            </a:r>
            <a:r>
              <a:rPr lang="de-CH" dirty="0" err="1" smtClean="0"/>
              <a:t>verre</a:t>
            </a:r>
            <a:r>
              <a:rPr lang="de-CH" dirty="0" smtClean="0"/>
              <a:t> </a:t>
            </a:r>
            <a:r>
              <a:rPr lang="de-CH" dirty="0" err="1" smtClean="0"/>
              <a:t>petit</a:t>
            </a:r>
            <a:r>
              <a:rPr lang="de-CH" dirty="0" smtClean="0"/>
              <a:t>, </a:t>
            </a:r>
            <a:r>
              <a:rPr lang="de-CH" dirty="0" err="1" smtClean="0"/>
              <a:t>meilleur</a:t>
            </a:r>
            <a:r>
              <a:rPr lang="de-CH" dirty="0" smtClean="0"/>
              <a:t> et plus </a:t>
            </a:r>
            <a:r>
              <a:rPr lang="de-CH" dirty="0" err="1" smtClean="0"/>
              <a:t>bas</a:t>
            </a:r>
            <a:r>
              <a:rPr lang="de-CH" dirty="0" smtClean="0"/>
              <a:t> </a:t>
            </a:r>
            <a:r>
              <a:rPr lang="de-CH" dirty="0" err="1" smtClean="0"/>
              <a:t>sera</a:t>
            </a:r>
            <a:r>
              <a:rPr lang="de-CH" dirty="0" smtClean="0"/>
              <a:t> le </a:t>
            </a:r>
            <a:r>
              <a:rPr lang="de-CH" dirty="0" err="1" smtClean="0"/>
              <a:t>coéfficient</a:t>
            </a:r>
            <a:r>
              <a:rPr lang="de-CH" dirty="0" smtClean="0"/>
              <a:t> U</a:t>
            </a:r>
            <a:r>
              <a:rPr lang="de-CH" baseline="-25000" dirty="0" smtClean="0"/>
              <a:t>d </a:t>
            </a:r>
            <a:r>
              <a:rPr lang="de-CH" dirty="0" smtClean="0"/>
              <a:t>de la </a:t>
            </a:r>
            <a:r>
              <a:rPr lang="de-CH" dirty="0" err="1" smtClean="0"/>
              <a:t>porte</a:t>
            </a:r>
            <a:endParaRPr lang="de-CH" dirty="0" smtClean="0"/>
          </a:p>
          <a:p>
            <a:pPr lvl="1"/>
            <a:r>
              <a:rPr lang="de-CH" dirty="0" smtClean="0"/>
              <a:t>Les </a:t>
            </a:r>
            <a:r>
              <a:rPr lang="de-CH" dirty="0" err="1" smtClean="0"/>
              <a:t>valeurs</a:t>
            </a:r>
            <a:r>
              <a:rPr lang="de-CH" dirty="0" smtClean="0"/>
              <a:t> du </a:t>
            </a:r>
            <a:r>
              <a:rPr lang="de-CH" dirty="0" err="1" smtClean="0"/>
              <a:t>diagramme</a:t>
            </a:r>
            <a:r>
              <a:rPr lang="de-CH" dirty="0" smtClean="0"/>
              <a:t> ci-</a:t>
            </a:r>
            <a:r>
              <a:rPr lang="de-CH" dirty="0" err="1" smtClean="0"/>
              <a:t>contre</a:t>
            </a:r>
            <a:r>
              <a:rPr lang="de-CH" dirty="0" smtClean="0"/>
              <a:t>, </a:t>
            </a:r>
            <a:r>
              <a:rPr lang="de-CH" dirty="0" err="1" smtClean="0"/>
              <a:t>correspondent</a:t>
            </a:r>
            <a:r>
              <a:rPr lang="de-CH" dirty="0" smtClean="0"/>
              <a:t> à des </a:t>
            </a:r>
            <a:r>
              <a:rPr lang="de-CH" dirty="0" err="1" smtClean="0"/>
              <a:t>valeurs</a:t>
            </a:r>
            <a:r>
              <a:rPr lang="de-CH" dirty="0" smtClean="0"/>
              <a:t> </a:t>
            </a:r>
            <a:r>
              <a:rPr lang="de-CH" dirty="0" err="1" smtClean="0"/>
              <a:t>moyennes</a:t>
            </a:r>
            <a:r>
              <a:rPr lang="de-CH" dirty="0" smtClean="0"/>
              <a:t> de </a:t>
            </a:r>
            <a:r>
              <a:rPr lang="de-CH" dirty="0" err="1" smtClean="0"/>
              <a:t>configuration</a:t>
            </a:r>
            <a:r>
              <a:rPr lang="de-CH" dirty="0" smtClean="0"/>
              <a:t> de </a:t>
            </a:r>
            <a:r>
              <a:rPr lang="de-CH" dirty="0" err="1" smtClean="0"/>
              <a:t>portes</a:t>
            </a:r>
            <a:r>
              <a:rPr lang="de-CH" dirty="0" smtClean="0"/>
              <a:t> D-STA (double </a:t>
            </a:r>
            <a:r>
              <a:rPr lang="de-CH" dirty="0" err="1" smtClean="0"/>
              <a:t>vantail</a:t>
            </a:r>
            <a:r>
              <a:rPr lang="de-CH" dirty="0" smtClean="0"/>
              <a:t>) </a:t>
            </a:r>
            <a:r>
              <a:rPr lang="de-CH" dirty="0" err="1" smtClean="0"/>
              <a:t>avec</a:t>
            </a:r>
            <a:r>
              <a:rPr lang="de-CH" dirty="0" smtClean="0"/>
              <a:t> </a:t>
            </a:r>
            <a:r>
              <a:rPr lang="de-CH" dirty="0" err="1" smtClean="0"/>
              <a:t>parties</a:t>
            </a:r>
            <a:r>
              <a:rPr lang="de-CH" dirty="0" smtClean="0"/>
              <a:t> fixes et </a:t>
            </a:r>
            <a:r>
              <a:rPr lang="de-CH" dirty="0" err="1" smtClean="0"/>
              <a:t>montage</a:t>
            </a:r>
            <a:r>
              <a:rPr lang="de-CH" dirty="0" smtClean="0"/>
              <a:t> en </a:t>
            </a:r>
            <a:r>
              <a:rPr lang="de-CH" dirty="0" err="1" smtClean="0"/>
              <a:t>applique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record THERMCORD | Octobre 2018</a:t>
            </a:r>
            <a:endParaRPr lang="en-GB" noProof="0" dirty="0"/>
          </a:p>
        </p:txBody>
      </p:sp>
      <p:sp>
        <p:nvSpPr>
          <p:cNvPr id="9" name="Textfeld 8"/>
          <p:cNvSpPr txBox="1"/>
          <p:nvPr/>
        </p:nvSpPr>
        <p:spPr>
          <a:xfrm>
            <a:off x="6529635" y="5157986"/>
            <a:ext cx="4104456" cy="12182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200" dirty="0" err="1"/>
              <a:t>S</a:t>
            </a:r>
            <a:r>
              <a:rPr lang="de-CH" sz="1200" dirty="0" err="1" smtClean="0"/>
              <a:t>ystème</a:t>
            </a:r>
            <a:r>
              <a:rPr lang="de-CH" sz="1200" dirty="0" smtClean="0"/>
              <a:t> de </a:t>
            </a:r>
            <a:r>
              <a:rPr lang="de-CH" sz="1200" dirty="0" err="1" smtClean="0"/>
              <a:t>profilé</a:t>
            </a:r>
            <a:r>
              <a:rPr lang="de-CH" sz="1200" dirty="0" smtClean="0"/>
              <a:t> 32 mm </a:t>
            </a:r>
            <a:r>
              <a:rPr lang="de-CH" sz="1200" dirty="0" err="1" smtClean="0"/>
              <a:t>standard</a:t>
            </a:r>
            <a:r>
              <a:rPr lang="de-CH" sz="1200" dirty="0" smtClean="0"/>
              <a:t> </a:t>
            </a:r>
            <a:r>
              <a:rPr lang="de-CH" sz="1200" dirty="0" err="1" smtClean="0"/>
              <a:t>avec</a:t>
            </a:r>
            <a:r>
              <a:rPr lang="de-CH" sz="1200" dirty="0" smtClean="0"/>
              <a:t> </a:t>
            </a:r>
            <a:r>
              <a:rPr lang="de-CH" sz="1200" dirty="0" err="1" smtClean="0"/>
              <a:t>vitrage</a:t>
            </a:r>
            <a:r>
              <a:rPr lang="de-CH" sz="1200" dirty="0" smtClean="0"/>
              <a:t> </a:t>
            </a:r>
            <a:r>
              <a:rPr lang="de-CH" sz="1200" dirty="0" err="1" smtClean="0"/>
              <a:t>U</a:t>
            </a:r>
            <a:r>
              <a:rPr lang="de-CH" sz="1200" baseline="-25000" dirty="0" err="1" smtClean="0"/>
              <a:t>g</a:t>
            </a:r>
            <a:r>
              <a:rPr lang="de-CH" sz="1200" baseline="-25000" dirty="0" smtClean="0"/>
              <a:t> </a:t>
            </a:r>
            <a:r>
              <a:rPr lang="de-CH" sz="1200" dirty="0" smtClean="0"/>
              <a:t>= 2.7</a:t>
            </a: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1200" dirty="0" err="1"/>
              <a:t>S</a:t>
            </a:r>
            <a:r>
              <a:rPr lang="de-CH" sz="1200" dirty="0" err="1" smtClean="0"/>
              <a:t>ystème</a:t>
            </a:r>
            <a:r>
              <a:rPr lang="de-CH" sz="1200" dirty="0" smtClean="0"/>
              <a:t> de </a:t>
            </a:r>
            <a:r>
              <a:rPr lang="de-CH" sz="1200" dirty="0" err="1" smtClean="0"/>
              <a:t>profilé</a:t>
            </a:r>
            <a:r>
              <a:rPr lang="de-CH" sz="1200" dirty="0" smtClean="0"/>
              <a:t> 32 mm </a:t>
            </a:r>
            <a:r>
              <a:rPr lang="de-CH" sz="1200" dirty="0" err="1" smtClean="0"/>
              <a:t>standard</a:t>
            </a:r>
            <a:r>
              <a:rPr lang="de-CH" sz="1200" dirty="0" smtClean="0"/>
              <a:t> </a:t>
            </a:r>
            <a:r>
              <a:rPr lang="de-CH" sz="1200" dirty="0" err="1" smtClean="0"/>
              <a:t>avec</a:t>
            </a:r>
            <a:r>
              <a:rPr lang="de-CH" sz="1200" dirty="0" smtClean="0"/>
              <a:t> </a:t>
            </a:r>
            <a:r>
              <a:rPr lang="de-CH" sz="1200" dirty="0" err="1" smtClean="0"/>
              <a:t>vitrage</a:t>
            </a:r>
            <a:r>
              <a:rPr lang="de-CH" sz="1200" dirty="0" smtClean="0"/>
              <a:t> </a:t>
            </a:r>
            <a:r>
              <a:rPr lang="de-CH" sz="1200" dirty="0" err="1" smtClean="0"/>
              <a:t>U</a:t>
            </a:r>
            <a:r>
              <a:rPr lang="de-CH" sz="1200" baseline="-25000" dirty="0" err="1" smtClean="0"/>
              <a:t>g</a:t>
            </a:r>
            <a:r>
              <a:rPr lang="de-CH" sz="1200" baseline="-25000" dirty="0" smtClean="0"/>
              <a:t> </a:t>
            </a:r>
            <a:r>
              <a:rPr lang="de-CH" sz="1200" dirty="0" smtClean="0"/>
              <a:t>= 1.2</a:t>
            </a:r>
            <a:endParaRPr lang="de-CH" sz="1200" dirty="0"/>
          </a:p>
          <a:p>
            <a:r>
              <a:rPr lang="de-CH" sz="1200" dirty="0" err="1"/>
              <a:t>S</a:t>
            </a:r>
            <a:r>
              <a:rPr lang="de-CH" sz="1200" dirty="0" err="1" smtClean="0"/>
              <a:t>ystème</a:t>
            </a:r>
            <a:r>
              <a:rPr lang="de-CH" sz="1200" dirty="0" smtClean="0"/>
              <a:t> de </a:t>
            </a:r>
            <a:r>
              <a:rPr lang="de-CH" sz="1200" dirty="0" err="1" smtClean="0"/>
              <a:t>profilé</a:t>
            </a:r>
            <a:r>
              <a:rPr lang="de-CH" sz="1200" dirty="0" smtClean="0"/>
              <a:t> THERMCORD </a:t>
            </a:r>
            <a:r>
              <a:rPr lang="de-CH" sz="1200" dirty="0" err="1" smtClean="0"/>
              <a:t>avec</a:t>
            </a:r>
            <a:r>
              <a:rPr lang="de-CH" sz="1200" dirty="0" smtClean="0"/>
              <a:t> </a:t>
            </a:r>
            <a:r>
              <a:rPr lang="de-CH" sz="1200" dirty="0" err="1" smtClean="0"/>
              <a:t>vitrage</a:t>
            </a:r>
            <a:r>
              <a:rPr lang="de-CH" sz="1200" dirty="0" smtClean="0"/>
              <a:t> </a:t>
            </a:r>
            <a:r>
              <a:rPr lang="de-CH" sz="1200" dirty="0" err="1" smtClean="0"/>
              <a:t>U</a:t>
            </a:r>
            <a:r>
              <a:rPr lang="de-CH" sz="1200" baseline="-25000" dirty="0" err="1" smtClean="0"/>
              <a:t>g</a:t>
            </a:r>
            <a:r>
              <a:rPr lang="de-CH" sz="1200" baseline="-25000" dirty="0" smtClean="0"/>
              <a:t> </a:t>
            </a:r>
            <a:r>
              <a:rPr lang="de-CH" sz="1200" dirty="0" smtClean="0"/>
              <a:t>= 1.1</a:t>
            </a:r>
            <a:endParaRPr lang="de-CH" sz="1200" dirty="0"/>
          </a:p>
          <a:p>
            <a:r>
              <a:rPr lang="de-CH" sz="1200" dirty="0" err="1" smtClean="0"/>
              <a:t>Système</a:t>
            </a:r>
            <a:r>
              <a:rPr lang="de-CH" sz="1200" dirty="0" smtClean="0"/>
              <a:t> de </a:t>
            </a:r>
            <a:r>
              <a:rPr lang="de-CH" sz="1200" dirty="0" err="1" smtClean="0"/>
              <a:t>profilé</a:t>
            </a:r>
            <a:r>
              <a:rPr lang="de-CH" sz="1200" dirty="0" smtClean="0"/>
              <a:t> 32 mm </a:t>
            </a:r>
            <a:r>
              <a:rPr lang="de-CH" sz="1200" dirty="0" err="1" smtClean="0"/>
              <a:t>standard</a:t>
            </a:r>
            <a:r>
              <a:rPr lang="de-CH" sz="1200" dirty="0" smtClean="0"/>
              <a:t> </a:t>
            </a:r>
            <a:r>
              <a:rPr lang="de-CH" sz="1200" dirty="0" err="1" smtClean="0"/>
              <a:t>avec</a:t>
            </a:r>
            <a:r>
              <a:rPr lang="de-CH" sz="1200" dirty="0" smtClean="0"/>
              <a:t> </a:t>
            </a:r>
            <a:r>
              <a:rPr lang="de-CH" sz="1200" dirty="0" err="1" smtClean="0"/>
              <a:t>vitrage</a:t>
            </a:r>
            <a:r>
              <a:rPr lang="de-CH" sz="1200" dirty="0" smtClean="0"/>
              <a:t> </a:t>
            </a:r>
            <a:r>
              <a:rPr lang="de-CH" sz="1200" dirty="0" err="1" smtClean="0"/>
              <a:t>U</a:t>
            </a:r>
            <a:r>
              <a:rPr lang="de-CH" sz="1200" baseline="-25000" dirty="0" err="1" smtClean="0"/>
              <a:t>g</a:t>
            </a:r>
            <a:r>
              <a:rPr lang="de-CH" sz="1200" baseline="-25000" dirty="0" smtClean="0"/>
              <a:t> </a:t>
            </a:r>
            <a:r>
              <a:rPr lang="de-CH" sz="1200" dirty="0" smtClean="0"/>
              <a:t>= 0.7</a:t>
            </a:r>
            <a:r>
              <a:rPr lang="de-CH" sz="1200" dirty="0" smtClean="0"/>
              <a:t/>
            </a:r>
            <a:br>
              <a:rPr lang="de-CH" sz="1200" dirty="0" smtClean="0"/>
            </a:br>
            <a:r>
              <a:rPr lang="de-CH" sz="1200" dirty="0" err="1"/>
              <a:t>S</a:t>
            </a:r>
            <a:r>
              <a:rPr lang="de-CH" sz="1200" dirty="0" err="1" smtClean="0"/>
              <a:t>ystème</a:t>
            </a:r>
            <a:r>
              <a:rPr lang="de-CH" sz="1200" dirty="0" smtClean="0"/>
              <a:t> de </a:t>
            </a:r>
            <a:r>
              <a:rPr lang="de-CH" sz="1200" dirty="0" err="1" smtClean="0"/>
              <a:t>profilé</a:t>
            </a:r>
            <a:r>
              <a:rPr lang="de-CH" sz="1200" dirty="0" smtClean="0"/>
              <a:t> THERMCORD </a:t>
            </a:r>
            <a:r>
              <a:rPr lang="de-CH" sz="1200" dirty="0" err="1" smtClean="0"/>
              <a:t>avec</a:t>
            </a:r>
            <a:r>
              <a:rPr lang="de-CH" sz="1200" dirty="0" smtClean="0"/>
              <a:t> </a:t>
            </a:r>
            <a:r>
              <a:rPr lang="de-CH" sz="1200" dirty="0" err="1" smtClean="0"/>
              <a:t>vitrage</a:t>
            </a:r>
            <a:r>
              <a:rPr lang="de-CH" sz="1200" dirty="0" smtClean="0"/>
              <a:t> </a:t>
            </a:r>
            <a:r>
              <a:rPr lang="de-CH" sz="1200" dirty="0" err="1" smtClean="0"/>
              <a:t>U</a:t>
            </a:r>
            <a:r>
              <a:rPr lang="de-CH" sz="1200" baseline="-25000" dirty="0" err="1" smtClean="0"/>
              <a:t>g</a:t>
            </a:r>
            <a:r>
              <a:rPr lang="de-CH" sz="1200" baseline="-25000" dirty="0" smtClean="0"/>
              <a:t> </a:t>
            </a:r>
            <a:r>
              <a:rPr lang="de-CH" sz="1200" dirty="0" smtClean="0"/>
              <a:t>= 0.6</a:t>
            </a:r>
            <a:endParaRPr lang="de-CH" sz="1200" dirty="0"/>
          </a:p>
          <a:p>
            <a:pPr>
              <a:lnSpc>
                <a:spcPts val="2340"/>
              </a:lnSpc>
              <a:spcAft>
                <a:spcPts val="567"/>
              </a:spcAft>
            </a:pPr>
            <a:endParaRPr lang="de-CH" sz="1800" kern="600" dirty="0" err="1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507" y="1738800"/>
            <a:ext cx="5981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8242197" y="4647009"/>
            <a:ext cx="86409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200" kern="600" dirty="0" smtClean="0"/>
              <a:t>Area [m</a:t>
            </a:r>
            <a:r>
              <a:rPr lang="de-CH" sz="1200" kern="600" baseline="30000" dirty="0" smtClean="0"/>
              <a:t>2</a:t>
            </a:r>
            <a:r>
              <a:rPr lang="de-CH" sz="1200" kern="600" dirty="0" smtClean="0"/>
              <a:t>]</a:t>
            </a: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4398840" y="2987353"/>
            <a:ext cx="1414538" cy="256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40"/>
              </a:lnSpc>
              <a:spcAft>
                <a:spcPts val="567"/>
              </a:spcAft>
            </a:pPr>
            <a:r>
              <a:rPr lang="de-CH" sz="1200" kern="600" dirty="0" smtClean="0"/>
              <a:t>U</a:t>
            </a:r>
            <a:r>
              <a:rPr lang="de-CH" sz="1200" kern="600" baseline="-25000" dirty="0" smtClean="0"/>
              <a:t>d</a:t>
            </a:r>
            <a:r>
              <a:rPr lang="de-CH" sz="1200" kern="600" dirty="0" smtClean="0"/>
              <a:t> </a:t>
            </a:r>
            <a:r>
              <a:rPr lang="de-CH" sz="1200" kern="600" dirty="0" err="1" smtClean="0"/>
              <a:t>valeur</a:t>
            </a:r>
            <a:r>
              <a:rPr lang="de-CH" sz="1200" kern="600" dirty="0" smtClean="0"/>
              <a:t> </a:t>
            </a:r>
            <a:r>
              <a:rPr lang="de-CH" sz="1200" kern="600" dirty="0" smtClean="0"/>
              <a:t>[W/m</a:t>
            </a:r>
            <a:r>
              <a:rPr lang="de-CH" sz="1200" kern="600" baseline="30000" dirty="0" smtClean="0"/>
              <a:t>2</a:t>
            </a:r>
            <a:r>
              <a:rPr lang="de-CH" sz="1200" kern="600" dirty="0" smtClean="0"/>
              <a:t>K]</a:t>
            </a:r>
          </a:p>
        </p:txBody>
      </p:sp>
      <p:grpSp>
        <p:nvGrpSpPr>
          <p:cNvPr id="13" name="Gruppieren 12"/>
          <p:cNvGrpSpPr/>
          <p:nvPr/>
        </p:nvGrpSpPr>
        <p:grpSpPr>
          <a:xfrm>
            <a:off x="5737547" y="5145042"/>
            <a:ext cx="432048" cy="910888"/>
            <a:chOff x="5377507" y="5145042"/>
            <a:chExt cx="432048" cy="91088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7507" y="5145042"/>
              <a:ext cx="428625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455" y="5325447"/>
              <a:ext cx="419100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4742" y="5508538"/>
              <a:ext cx="390525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313" y="5652827"/>
              <a:ext cx="419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128" y="5874955"/>
              <a:ext cx="409575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29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record THERMCORD</a:t>
            </a:r>
            <a:endParaRPr lang="en-GB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6265863" y="1738800"/>
            <a:ext cx="5560138" cy="4579450"/>
          </a:xfrm>
        </p:spPr>
        <p:txBody>
          <a:bodyPr/>
          <a:lstStyle/>
          <a:p>
            <a:pPr lvl="6"/>
            <a:r>
              <a:rPr lang="en-GB" dirty="0" smtClean="0"/>
              <a:t>Options</a:t>
            </a:r>
          </a:p>
          <a:p>
            <a:pPr lvl="1"/>
            <a:r>
              <a:rPr lang="fr-FR" dirty="0"/>
              <a:t>Rail au sol en acier chromé pour une protection </a:t>
            </a:r>
            <a:r>
              <a:rPr lang="fr-FR" dirty="0" err="1"/>
              <a:t>anti-effraction</a:t>
            </a:r>
            <a:r>
              <a:rPr lang="fr-FR" dirty="0"/>
              <a:t> accrue et un fonctionnement parfait sur sols irréguliers </a:t>
            </a:r>
            <a:endParaRPr lang="fr-FR" dirty="0" smtClean="0"/>
          </a:p>
          <a:p>
            <a:pPr lvl="1"/>
            <a:r>
              <a:rPr lang="fr-FR" dirty="0"/>
              <a:t>Verrouillage électronique à deux points (VRR) ou multipoints (MPV) protégeant des intrusions </a:t>
            </a:r>
            <a:endParaRPr lang="fr-FR" dirty="0" smtClean="0"/>
          </a:p>
          <a:p>
            <a:pPr lvl="1"/>
            <a:r>
              <a:rPr lang="fr-FR" dirty="0"/>
              <a:t>Vantail de protection en verre de sécurité à vitrage simple pour protéger la bordure de fermeture latérale </a:t>
            </a:r>
            <a:endParaRPr lang="fr-FR" dirty="0" smtClean="0"/>
          </a:p>
          <a:p>
            <a:pPr lvl="1"/>
            <a:r>
              <a:rPr lang="de-CH" dirty="0" err="1" smtClean="0"/>
              <a:t>Aussi</a:t>
            </a:r>
            <a:r>
              <a:rPr lang="de-CH" dirty="0" smtClean="0"/>
              <a:t> disponible </a:t>
            </a:r>
            <a:r>
              <a:rPr lang="de-CH" dirty="0" err="1" smtClean="0"/>
              <a:t>comme</a:t>
            </a:r>
            <a:r>
              <a:rPr lang="de-CH" dirty="0"/>
              <a:t> </a:t>
            </a:r>
            <a:r>
              <a:rPr lang="de-CH" dirty="0" err="1"/>
              <a:t>porte</a:t>
            </a:r>
            <a:r>
              <a:rPr lang="de-CH" dirty="0"/>
              <a:t> </a:t>
            </a:r>
            <a:r>
              <a:rPr lang="de-CH" dirty="0" err="1"/>
              <a:t>coulissante</a:t>
            </a:r>
            <a:r>
              <a:rPr lang="de-CH" dirty="0"/>
              <a:t> </a:t>
            </a:r>
            <a:r>
              <a:rPr lang="de-CH" dirty="0" err="1" smtClean="0"/>
              <a:t>télescopique</a:t>
            </a:r>
            <a:endParaRPr lang="fr-FR" dirty="0" smtClean="0"/>
          </a:p>
          <a:p>
            <a:pPr lvl="1"/>
            <a:r>
              <a:rPr lang="fr-FR" dirty="0" smtClean="0"/>
              <a:t>Diverses </a:t>
            </a:r>
            <a:r>
              <a:rPr lang="fr-FR" dirty="0"/>
              <a:t>autres options disponibles dans la gamme record system 20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sp>
        <p:nvSpPr>
          <p:cNvPr id="7" name="Inhaltsplatzhalter 11"/>
          <p:cNvSpPr txBox="1">
            <a:spLocks/>
          </p:cNvSpPr>
          <p:nvPr/>
        </p:nvSpPr>
        <p:spPr>
          <a:xfrm>
            <a:off x="358776" y="1738800"/>
            <a:ext cx="5560138" cy="4427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>
                <a:tab pos="216000" algn="l"/>
                <a:tab pos="504000" algn="l"/>
                <a:tab pos="864000" algn="l"/>
              </a:tabLst>
              <a:defRPr sz="1800" b="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4000" indent="-252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04000" indent="-504000" algn="l" defTabSz="216000" rtl="0" eaLnBrk="1" latinLnBrk="0" hangingPunct="1">
              <a:lnSpc>
                <a:spcPts val="2340"/>
              </a:lnSpc>
              <a:spcBef>
                <a:spcPts val="0"/>
              </a:spcBef>
              <a:buClrTx/>
              <a:buFont typeface="+mj-lt"/>
              <a:buAutoNum type="arabicPeriod"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216000" rtl="0" eaLnBrk="1" latinLnBrk="0" hangingPunct="1">
              <a:lnSpc>
                <a:spcPts val="1300"/>
              </a:lnSpc>
              <a:spcBef>
                <a:spcPts val="0"/>
              </a:spcBef>
              <a:buFont typeface="+mj-lt"/>
              <a:buNone/>
              <a:tabLst>
                <a:tab pos="216000" algn="l"/>
                <a:tab pos="504000" algn="l"/>
                <a:tab pos="864000" algn="l"/>
              </a:tabLst>
              <a:defRPr sz="1000" i="1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216000" rtl="0" eaLnBrk="1" latinLnBrk="0" hangingPunct="1">
              <a:lnSpc>
                <a:spcPts val="2600"/>
              </a:lnSpc>
              <a:spcBef>
                <a:spcPts val="1150"/>
              </a:spcBef>
              <a:spcAft>
                <a:spcPts val="500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2000" b="1" i="0" kern="6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216000" rtl="0" eaLnBrk="1" latinLnBrk="0" hangingPunct="1">
              <a:lnSpc>
                <a:spcPts val="2340"/>
              </a:lnSpc>
              <a:spcBef>
                <a:spcPts val="0"/>
              </a:spcBef>
              <a:spcAft>
                <a:spcPts val="567"/>
              </a:spcAft>
              <a:buFont typeface="Arial" panose="020B0604020202020204" pitchFamily="34" charset="0"/>
              <a:buNone/>
              <a:tabLst>
                <a:tab pos="216000" algn="l"/>
                <a:tab pos="504000" algn="l"/>
                <a:tab pos="864000" algn="l"/>
              </a:tabLst>
              <a:defRPr sz="1800" kern="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6"/>
            <a:r>
              <a:rPr lang="en-GB" dirty="0" err="1"/>
              <a:t>Caractéristiques</a:t>
            </a:r>
            <a:r>
              <a:rPr lang="en-GB" dirty="0"/>
              <a:t> *</a:t>
            </a:r>
            <a:endParaRPr lang="en-GB" dirty="0" smtClean="0"/>
          </a:p>
          <a:p>
            <a:pPr lvl="1"/>
            <a:r>
              <a:rPr lang="en-GB" dirty="0" err="1"/>
              <a:t>Largeur</a:t>
            </a:r>
            <a:r>
              <a:rPr lang="en-GB" dirty="0"/>
              <a:t> </a:t>
            </a:r>
            <a:r>
              <a:rPr lang="en-GB" dirty="0" err="1"/>
              <a:t>d’ouverture</a:t>
            </a:r>
            <a:r>
              <a:rPr lang="en-GB" dirty="0"/>
              <a:t> </a:t>
            </a:r>
            <a:r>
              <a:rPr lang="en-GB" dirty="0" smtClean="0"/>
              <a:t>800 - 3 000 mm</a:t>
            </a:r>
          </a:p>
          <a:p>
            <a:pPr lvl="1"/>
            <a:r>
              <a:rPr lang="en-GB" dirty="0" err="1" smtClean="0"/>
              <a:t>Epaisseur</a:t>
            </a:r>
            <a:r>
              <a:rPr lang="en-GB" dirty="0" smtClean="0"/>
              <a:t> </a:t>
            </a:r>
            <a:r>
              <a:rPr lang="en-GB" dirty="0"/>
              <a:t>du </a:t>
            </a:r>
            <a:r>
              <a:rPr lang="en-GB" dirty="0" err="1"/>
              <a:t>vantail</a:t>
            </a:r>
            <a:r>
              <a:rPr lang="en-GB" dirty="0"/>
              <a:t> : </a:t>
            </a:r>
            <a:r>
              <a:rPr lang="en-GB" dirty="0" smtClean="0"/>
              <a:t>38 mm</a:t>
            </a:r>
            <a:endParaRPr lang="fr-FR" dirty="0"/>
          </a:p>
          <a:p>
            <a:pPr lvl="1"/>
            <a:r>
              <a:rPr lang="fr-FR" dirty="0"/>
              <a:t>Coefficient d’isolation thermique </a:t>
            </a:r>
            <a:r>
              <a:rPr lang="en-GB" sz="2400" kern="1200" dirty="0">
                <a:solidFill>
                  <a:prstClr val="black"/>
                </a:solidFill>
              </a:rPr>
              <a:t>U</a:t>
            </a:r>
            <a:r>
              <a:rPr lang="en-GB" sz="2400" kern="1200" baseline="-25000" dirty="0">
                <a:solidFill>
                  <a:prstClr val="black"/>
                </a:solidFill>
              </a:rPr>
              <a:t>D</a:t>
            </a:r>
            <a:r>
              <a:rPr lang="fr-FR" dirty="0" smtClean="0"/>
              <a:t> </a:t>
            </a:r>
            <a:r>
              <a:rPr lang="fr-FR" dirty="0"/>
              <a:t>de </a:t>
            </a:r>
            <a:r>
              <a:rPr lang="en-GB" dirty="0" smtClean="0"/>
              <a:t>1.1 W/m</a:t>
            </a:r>
            <a:r>
              <a:rPr lang="en-GB" baseline="30000" dirty="0" smtClean="0"/>
              <a:t>2</a:t>
            </a:r>
            <a:r>
              <a:rPr lang="en-GB" dirty="0" smtClean="0"/>
              <a:t>K</a:t>
            </a:r>
          </a:p>
          <a:p>
            <a:pPr lvl="1"/>
            <a:r>
              <a:rPr lang="fr-FR" dirty="0"/>
              <a:t>Classe d’herméticité à l’air PPD 6/5/450 </a:t>
            </a:r>
            <a:r>
              <a:rPr lang="fr-FR" dirty="0" smtClean="0"/>
              <a:t>selon</a:t>
            </a:r>
            <a:br>
              <a:rPr lang="fr-FR" dirty="0" smtClean="0"/>
            </a:br>
            <a:r>
              <a:rPr lang="de-CH" dirty="0" smtClean="0"/>
              <a:t>EN 16361</a:t>
            </a:r>
            <a:endParaRPr lang="de-CH" dirty="0"/>
          </a:p>
          <a:p>
            <a:pPr lvl="1"/>
            <a:r>
              <a:rPr lang="fr-FR" dirty="0"/>
              <a:t>Résistance </a:t>
            </a:r>
            <a:r>
              <a:rPr lang="fr-FR" dirty="0" smtClean="0"/>
              <a:t>aux charges dues </a:t>
            </a:r>
            <a:r>
              <a:rPr lang="fr-FR" dirty="0"/>
              <a:t>au vent PPD 600, A,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PPD </a:t>
            </a:r>
            <a:r>
              <a:rPr lang="fr-FR" dirty="0"/>
              <a:t>500, B et PPD 2, C selon EN </a:t>
            </a:r>
            <a:r>
              <a:rPr lang="fr-FR" dirty="0" smtClean="0"/>
              <a:t>16361 </a:t>
            </a:r>
          </a:p>
          <a:p>
            <a:pPr lvl="1"/>
            <a:r>
              <a:rPr lang="fr-FR" dirty="0"/>
              <a:t>Étanchéité à la pluie battante</a:t>
            </a:r>
            <a:r>
              <a:rPr lang="de-CH" dirty="0" smtClean="0"/>
              <a:t> </a:t>
            </a:r>
            <a:r>
              <a:rPr lang="de-CH" dirty="0"/>
              <a:t>E </a:t>
            </a:r>
            <a:r>
              <a:rPr lang="de-CH" dirty="0" smtClean="0"/>
              <a:t>300 </a:t>
            </a:r>
            <a:r>
              <a:rPr lang="de-CH" dirty="0" err="1" smtClean="0"/>
              <a:t>selon</a:t>
            </a:r>
            <a:r>
              <a:rPr lang="de-CH" dirty="0" smtClean="0"/>
              <a:t> EN 16361</a:t>
            </a:r>
            <a:endParaRPr lang="de-CH" dirty="0"/>
          </a:p>
          <a:p>
            <a:pPr lvl="1"/>
            <a:r>
              <a:rPr lang="de-CH" dirty="0" err="1"/>
              <a:t>Classe</a:t>
            </a:r>
            <a:r>
              <a:rPr lang="de-CH" dirty="0"/>
              <a:t> de </a:t>
            </a:r>
            <a:r>
              <a:rPr lang="de-CH" dirty="0" err="1" smtClean="0"/>
              <a:t>résistance</a:t>
            </a:r>
            <a:r>
              <a:rPr lang="de-CH" dirty="0" smtClean="0"/>
              <a:t> à </a:t>
            </a:r>
            <a:r>
              <a:rPr lang="de-CH" dirty="0" err="1" smtClean="0"/>
              <a:t>l’effraction</a:t>
            </a:r>
            <a:r>
              <a:rPr lang="de-CH" dirty="0" smtClean="0"/>
              <a:t> </a:t>
            </a:r>
            <a:r>
              <a:rPr lang="de-CH" dirty="0"/>
              <a:t>RC 2 </a:t>
            </a:r>
            <a:r>
              <a:rPr lang="de-CH" dirty="0" smtClean="0"/>
              <a:t>/ RC 3 </a:t>
            </a:r>
            <a:r>
              <a:rPr lang="de-CH" dirty="0" err="1" smtClean="0"/>
              <a:t>selon</a:t>
            </a:r>
            <a:r>
              <a:rPr lang="de-CH" dirty="0" smtClean="0"/>
              <a:t> EN </a:t>
            </a:r>
            <a:r>
              <a:rPr lang="de-CH" dirty="0"/>
              <a:t>1627</a:t>
            </a:r>
          </a:p>
          <a:p>
            <a:pPr lvl="1"/>
            <a:r>
              <a:rPr lang="fr-FR" dirty="0"/>
              <a:t>Coefficient d’isolation phonique (bruits aériens)</a:t>
            </a:r>
            <a:r>
              <a:rPr lang="de-CH" dirty="0" smtClean="0"/>
              <a:t> </a:t>
            </a:r>
            <a:r>
              <a:rPr lang="de-CH" dirty="0"/>
              <a:t>R</a:t>
            </a:r>
            <a:r>
              <a:rPr lang="de-CH" baseline="-25000" dirty="0"/>
              <a:t>W</a:t>
            </a:r>
            <a:r>
              <a:rPr lang="de-CH" dirty="0"/>
              <a:t> 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(-</a:t>
            </a:r>
            <a:r>
              <a:rPr lang="de-CH" dirty="0"/>
              <a:t>31dB</a:t>
            </a:r>
            <a:r>
              <a:rPr lang="de-CH" dirty="0" smtClean="0"/>
              <a:t>)</a:t>
            </a:r>
          </a:p>
          <a:p>
            <a:pPr marL="0" lvl="1" indent="0">
              <a:buNone/>
            </a:pPr>
            <a:r>
              <a:rPr lang="de-CH" sz="1000" i="1" dirty="0" smtClean="0"/>
              <a:t>*</a:t>
            </a:r>
            <a:r>
              <a:rPr lang="fr-FR" sz="1000" i="1" dirty="0"/>
              <a:t> Les valeurs dépendent de la conception de la porte et du type de verre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01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 err="1"/>
              <a:t>Barrière</a:t>
            </a:r>
            <a:r>
              <a:rPr lang="de-CH" dirty="0"/>
              <a:t> </a:t>
            </a:r>
            <a:r>
              <a:rPr lang="de-CH" dirty="0" err="1"/>
              <a:t>thermique</a:t>
            </a:r>
            <a:r>
              <a:rPr lang="de-CH" dirty="0"/>
              <a:t> </a:t>
            </a:r>
            <a:r>
              <a:rPr lang="de-CH" dirty="0" err="1" smtClean="0"/>
              <a:t>efficace</a:t>
            </a:r>
            <a:endParaRPr lang="de-CH" dirty="0" smtClean="0"/>
          </a:p>
          <a:p>
            <a:pPr lvl="1"/>
            <a:r>
              <a:rPr lang="de-CH" dirty="0" err="1"/>
              <a:t>Barrière</a:t>
            </a:r>
            <a:r>
              <a:rPr lang="de-CH" dirty="0"/>
              <a:t> </a:t>
            </a:r>
            <a:r>
              <a:rPr lang="de-CH" dirty="0" err="1"/>
              <a:t>phonique</a:t>
            </a:r>
            <a:r>
              <a:rPr lang="de-CH" dirty="0"/>
              <a:t> </a:t>
            </a:r>
            <a:r>
              <a:rPr lang="de-CH" dirty="0" err="1" smtClean="0"/>
              <a:t>efficace</a:t>
            </a:r>
            <a:endParaRPr lang="de-CH" dirty="0" smtClean="0"/>
          </a:p>
          <a:p>
            <a:pPr lvl="1"/>
            <a:r>
              <a:rPr lang="fr-FR" dirty="0" smtClean="0"/>
              <a:t>Nouvelle construction, un développement unique de record</a:t>
            </a:r>
          </a:p>
          <a:p>
            <a:pPr lvl="1"/>
            <a:r>
              <a:rPr lang="fr-FR" dirty="0"/>
              <a:t>Orientation explicitement axée sur une utilisation </a:t>
            </a:r>
            <a:r>
              <a:rPr lang="fr-FR" dirty="0" smtClean="0"/>
              <a:t>pour </a:t>
            </a:r>
            <a:r>
              <a:rPr lang="fr-FR" dirty="0"/>
              <a:t>portes </a:t>
            </a:r>
            <a:r>
              <a:rPr lang="fr-FR" dirty="0" smtClean="0"/>
              <a:t>automatiques</a:t>
            </a:r>
          </a:p>
          <a:p>
            <a:pPr lvl="1"/>
            <a:r>
              <a:rPr lang="de-CH" dirty="0" err="1"/>
              <a:t>Entraînements</a:t>
            </a:r>
            <a:r>
              <a:rPr lang="de-CH" dirty="0"/>
              <a:t> de </a:t>
            </a:r>
            <a:r>
              <a:rPr lang="de-CH" dirty="0" err="1"/>
              <a:t>série</a:t>
            </a:r>
            <a:r>
              <a:rPr lang="de-CH" dirty="0"/>
              <a:t> </a:t>
            </a:r>
            <a:r>
              <a:rPr lang="de-CH" dirty="0" err="1" smtClean="0"/>
              <a:t>inchangés</a:t>
            </a:r>
            <a:endParaRPr lang="de-CH" dirty="0" smtClean="0"/>
          </a:p>
          <a:p>
            <a:pPr lvl="1"/>
            <a:r>
              <a:rPr lang="fr-FR" dirty="0"/>
              <a:t>Composants électroniques à connexion </a:t>
            </a:r>
            <a:r>
              <a:rPr lang="fr-FR" dirty="0" smtClean="0"/>
              <a:t>numérique</a:t>
            </a:r>
          </a:p>
          <a:p>
            <a:pPr lvl="1"/>
            <a:r>
              <a:rPr lang="fr-FR" dirty="0"/>
              <a:t>Convient également aux issues de secours dans sa version redondante</a:t>
            </a:r>
            <a:endParaRPr lang="fr-FR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THERMCORD: </a:t>
            </a:r>
            <a:r>
              <a:rPr lang="en-GB" dirty="0" err="1"/>
              <a:t>Avantages</a:t>
            </a:r>
            <a:r>
              <a:rPr lang="en-GB" dirty="0"/>
              <a:t> et </a:t>
            </a:r>
            <a:r>
              <a:rPr lang="en-GB" dirty="0" err="1"/>
              <a:t>qualités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7" name="Bildplatzhalt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6" b="46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11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THERMCORD</a:t>
            </a:r>
            <a:r>
              <a:rPr lang="en-GB" baseline="30000" dirty="0"/>
              <a:t>+</a:t>
            </a:r>
            <a:r>
              <a:rPr lang="en-GB" dirty="0"/>
              <a:t>: </a:t>
            </a:r>
            <a:r>
              <a:rPr lang="fr-FR" dirty="0"/>
              <a:t>Joints actifs pour éviter les fuites d’air</a:t>
            </a:r>
            <a:endParaRPr lang="en-GB" noProof="0" dirty="0"/>
          </a:p>
        </p:txBody>
      </p:sp>
      <p:sp>
        <p:nvSpPr>
          <p:cNvPr id="22" name="Inhaltsplatzhalter 21"/>
          <p:cNvSpPr>
            <a:spLocks noGrp="1"/>
          </p:cNvSpPr>
          <p:nvPr>
            <p:ph idx="1"/>
          </p:nvPr>
        </p:nvSpPr>
        <p:spPr>
          <a:xfrm>
            <a:off x="336947" y="4229322"/>
            <a:ext cx="8064896" cy="2152800"/>
          </a:xfrm>
        </p:spPr>
        <p:txBody>
          <a:bodyPr/>
          <a:lstStyle/>
          <a:p>
            <a:pPr lvl="1"/>
            <a:r>
              <a:rPr lang="fr-FR" dirty="0" smtClean="0"/>
              <a:t>Empêche </a:t>
            </a:r>
            <a:r>
              <a:rPr lang="fr-FR" dirty="0"/>
              <a:t>l’effet d’appel d’air grâce à un système d’étanchéité actif innovant</a:t>
            </a:r>
          </a:p>
          <a:p>
            <a:pPr lvl="1"/>
            <a:r>
              <a:rPr lang="fr-FR" dirty="0"/>
              <a:t>Obturation entre les zones où règnent des températures différentes de grande amplitude</a:t>
            </a:r>
          </a:p>
          <a:p>
            <a:pPr lvl="1"/>
            <a:r>
              <a:rPr lang="fr-FR" dirty="0"/>
              <a:t>Diminution considérable des pertes énergétiques lorsque la porte est fermée</a:t>
            </a:r>
          </a:p>
          <a:p>
            <a:pPr lvl="1"/>
            <a:r>
              <a:rPr lang="fr-FR" dirty="0"/>
              <a:t>À utiliser à la fois comme porte intérieure et comme porte extérieure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r="2586"/>
          <a:stretch>
            <a:fillRect/>
          </a:stretch>
        </p:blipFill>
        <p:spPr>
          <a:xfrm>
            <a:off x="358776" y="1764000"/>
            <a:ext cx="3586162" cy="2127600"/>
          </a:xfrm>
        </p:spPr>
      </p:pic>
      <p:pic>
        <p:nvPicPr>
          <p:cNvPr id="6" name="Bildplatzhalter 5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2551"/>
          <a:stretch>
            <a:fillRect/>
          </a:stretch>
        </p:blipFill>
        <p:spPr>
          <a:xfrm>
            <a:off x="8257827" y="1764000"/>
            <a:ext cx="3586162" cy="2125661"/>
          </a:xfrm>
        </p:spPr>
      </p:pic>
      <p:pic>
        <p:nvPicPr>
          <p:cNvPr id="8" name="Grafik 7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111" y="1764000"/>
            <a:ext cx="3585600" cy="21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THERMCORD RC 2 / RC 3: </a:t>
            </a:r>
            <a:r>
              <a:rPr lang="en-GB" dirty="0"/>
              <a:t>Protection anti-</a:t>
            </a:r>
            <a:r>
              <a:rPr lang="en-GB" dirty="0" err="1"/>
              <a:t>effraction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Conforme au niveau de sécurité RC </a:t>
            </a:r>
            <a:r>
              <a:rPr lang="fr-FR" dirty="0" smtClean="0"/>
              <a:t>2 / RC 3</a:t>
            </a:r>
          </a:p>
          <a:p>
            <a:pPr lvl="1"/>
            <a:r>
              <a:rPr lang="fr-FR" dirty="0"/>
              <a:t>Testé selon </a:t>
            </a:r>
            <a:r>
              <a:rPr lang="fr-FR" dirty="0" smtClean="0"/>
              <a:t>EN </a:t>
            </a:r>
            <a:r>
              <a:rPr lang="fr-FR" dirty="0"/>
              <a:t>1627</a:t>
            </a:r>
          </a:p>
          <a:p>
            <a:pPr lvl="1"/>
            <a:r>
              <a:rPr lang="fr-FR" dirty="0"/>
              <a:t>Parfaite combinaison d’une porte économe en énergie avec protection </a:t>
            </a:r>
            <a:r>
              <a:rPr lang="fr-FR" dirty="0" err="1"/>
              <a:t>anti-effraction</a:t>
            </a:r>
            <a:endParaRPr lang="fr-FR" dirty="0"/>
          </a:p>
          <a:p>
            <a:pPr lvl="1"/>
            <a:r>
              <a:rPr lang="fr-FR" dirty="0"/>
              <a:t>Idéale pour les magasins, les bâtiments commerciaux ou les </a:t>
            </a:r>
            <a:r>
              <a:rPr lang="fr-FR" dirty="0" smtClean="0"/>
              <a:t>hôtels</a:t>
            </a:r>
            <a:endParaRPr lang="fr-FR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" b="4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85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THERMCORD </a:t>
            </a:r>
            <a:r>
              <a:rPr lang="en-GB" dirty="0" err="1" smtClean="0"/>
              <a:t>télescopique</a:t>
            </a:r>
            <a:r>
              <a:rPr lang="en-GB" dirty="0" smtClean="0"/>
              <a:t> TSA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/>
              <a:t>Nécessite moins d'espace pour </a:t>
            </a:r>
            <a:r>
              <a:rPr lang="fr-FR" dirty="0" smtClean="0"/>
              <a:t>permettre </a:t>
            </a:r>
            <a:r>
              <a:rPr lang="fr-FR" dirty="0"/>
              <a:t>de grandes largeurs </a:t>
            </a:r>
            <a:r>
              <a:rPr lang="fr-FR" dirty="0" smtClean="0"/>
              <a:t>d'ouverture</a:t>
            </a:r>
            <a:endParaRPr lang="de-CH" dirty="0" smtClean="0"/>
          </a:p>
          <a:p>
            <a:pPr lvl="1"/>
            <a:r>
              <a:rPr lang="fr-FR" dirty="0" smtClean="0"/>
              <a:t>S'</a:t>
            </a:r>
            <a:r>
              <a:rPr lang="fr-FR" dirty="0" err="1" smtClean="0"/>
              <a:t>alligne</a:t>
            </a:r>
            <a:r>
              <a:rPr lang="fr-FR" dirty="0" smtClean="0"/>
              <a:t> </a:t>
            </a:r>
            <a:r>
              <a:rPr lang="fr-FR" dirty="0"/>
              <a:t>parfaitement dans la gamme des portes THERMCORD déjà </a:t>
            </a:r>
            <a:r>
              <a:rPr lang="fr-FR" dirty="0" smtClean="0"/>
              <a:t>connues </a:t>
            </a:r>
            <a:r>
              <a:rPr lang="fr-FR" dirty="0"/>
              <a:t>sur le </a:t>
            </a:r>
            <a:r>
              <a:rPr lang="fr-FR" dirty="0" smtClean="0"/>
              <a:t>marché</a:t>
            </a:r>
          </a:p>
          <a:p>
            <a:pPr lvl="1"/>
            <a:r>
              <a:rPr lang="fr-FR" dirty="0" smtClean="0"/>
              <a:t>À </a:t>
            </a:r>
            <a:r>
              <a:rPr lang="fr-FR" dirty="0"/>
              <a:t>utiliser à la fois comme porte intérieure et comme porte </a:t>
            </a:r>
            <a:r>
              <a:rPr lang="fr-FR" dirty="0" smtClean="0"/>
              <a:t>extérieure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record THERMCORD | Octobre 2018</a:t>
            </a:r>
            <a:endParaRPr lang="en-GB" dirty="0"/>
          </a:p>
        </p:txBody>
      </p:sp>
      <p:pic>
        <p:nvPicPr>
          <p:cNvPr id="23" name="Bildplatzhalter 2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t="12223" b="12468"/>
          <a:stretch/>
        </p:blipFill>
        <p:spPr>
          <a:xfrm>
            <a:off x="373787" y="1774753"/>
            <a:ext cx="7524000" cy="4543361"/>
          </a:xfrm>
        </p:spPr>
      </p:pic>
    </p:spTree>
    <p:extLst>
      <p:ext uri="{BB962C8B-B14F-4D97-AF65-F5344CB8AC3E}">
        <p14:creationId xmlns:p14="http://schemas.microsoft.com/office/powerpoint/2010/main" val="156083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rd-group_PowerPoint_16-9">
  <a:themeElements>
    <a:clrScheme name="Agtatec_Farben_PowerPoint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72C6"/>
      </a:accent1>
      <a:accent2>
        <a:srgbClr val="8DA9DA"/>
      </a:accent2>
      <a:accent3>
        <a:srgbClr val="DCE2F4"/>
      </a:accent3>
      <a:accent4>
        <a:srgbClr val="0C3665"/>
      </a:accent4>
      <a:accent5>
        <a:srgbClr val="8F8F8F"/>
      </a:accent5>
      <a:accent6>
        <a:srgbClr val="CCCCCC"/>
      </a:accent6>
      <a:hlink>
        <a:srgbClr val="000000"/>
      </a:hlink>
      <a:folHlink>
        <a:srgbClr val="000000"/>
      </a:folHlink>
    </a:clrScheme>
    <a:fontScheme name="Standard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ts val="2340"/>
          </a:lnSpc>
          <a:spcAft>
            <a:spcPts val="567"/>
          </a:spcAft>
          <a:defRPr sz="1800" kern="600" dirty="0" err="1" smtClean="0"/>
        </a:defPPr>
      </a:lstStyle>
    </a:txDef>
  </a:objectDefaults>
  <a:extraClrSchemeLst/>
  <a:custClrLst>
    <a:custClr name="record blue">
      <a:srgbClr val="0072C6"/>
    </a:custClr>
    <a:custClr name="record blue 60%">
      <a:srgbClr val="8DA9DA"/>
    </a:custClr>
    <a:custClr name="record blue 20%">
      <a:srgbClr val="DCE2F4"/>
    </a:custClr>
    <a:custClr name="dark blue">
      <a:srgbClr val="0C3665"/>
    </a:custClr>
    <a:custClr name="dark grey">
      <a:srgbClr val="8F8F8F"/>
    </a:custClr>
    <a:custClr name="light grey">
      <a:srgbClr val="CCCCCC"/>
    </a:custClr>
    <a:custClr name="dark green">
      <a:srgbClr val="00810A"/>
    </a:custClr>
    <a:custClr name="light green">
      <a:srgbClr val="0CFF00"/>
    </a:custClr>
    <a:custClr name="red">
      <a:srgbClr val="C64124"/>
    </a:custClr>
    <a:custClr name="pink">
      <a:srgbClr val="AF4A9A"/>
    </a:custClr>
    <a:custClr name="dark purple">
      <a:srgbClr val="5B1287"/>
    </a:custClr>
    <a:custClr name="purple">
      <a:srgbClr val="897BB8"/>
    </a:custClr>
    <a:custClr name="dark orange">
      <a:srgbClr val="D68E25"/>
    </a:custClr>
    <a:custClr name="light orange">
      <a:srgbClr val="E5BD80"/>
    </a:custClr>
    <a:custClr name="yellow">
      <a:srgbClr val="F9F600"/>
    </a:custClr>
    <a:custClr name="turquoise">
      <a:srgbClr val="A2F9FF"/>
    </a:custClr>
    <a:custClr name="petrol">
      <a:srgbClr val="009EB3"/>
    </a:custClr>
    <a:custClr name="dark petrol">
      <a:srgbClr val="006777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Agtatec_PowerPoint_16-9</Template>
  <TotalTime>0</TotalTime>
  <Words>669</Words>
  <Application>Microsoft Office PowerPoint</Application>
  <PresentationFormat>Benutzerdefiniert</PresentationFormat>
  <Paragraphs>99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record-group_PowerPoint_16-9</vt:lpstr>
      <vt:lpstr>record THERMCORD</vt:lpstr>
      <vt:lpstr>record THERMCORD caractéristiques</vt:lpstr>
      <vt:lpstr>Propriétés remarquables de la record THERMCORD</vt:lpstr>
      <vt:lpstr>record THERMCORD est bien plus que uniquement la valeur Ud </vt:lpstr>
      <vt:lpstr>record THERMCORD</vt:lpstr>
      <vt:lpstr>THERMCORD: Avantages et qualités</vt:lpstr>
      <vt:lpstr>THERMCORD+: Joints actifs pour éviter les fuites d’air</vt:lpstr>
      <vt:lpstr>THERMCORD RC 2 / RC 3: Protection anti-effraction</vt:lpstr>
      <vt:lpstr>THERMCORD télescopique TSA</vt:lpstr>
      <vt:lpstr>THERMCORD Références (extrait)</vt:lpstr>
      <vt:lpstr>THERMCORD: Certificats et autres documents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</dc:title>
  <dc:creator>van Hooft Floris</dc:creator>
  <cp:lastModifiedBy>Fäh Susanne</cp:lastModifiedBy>
  <cp:revision>84</cp:revision>
  <dcterms:created xsi:type="dcterms:W3CDTF">2018-06-26T06:49:26Z</dcterms:created>
  <dcterms:modified xsi:type="dcterms:W3CDTF">2018-10-17T08:01:49Z</dcterms:modified>
</cp:coreProperties>
</file>