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1"/>
  </p:sldMasterIdLst>
  <p:notesMasterIdLst>
    <p:notesMasterId r:id="rId29"/>
  </p:notesMasterIdLst>
  <p:handoutMasterIdLst>
    <p:handoutMasterId r:id="rId30"/>
  </p:handoutMasterIdLst>
  <p:sldIdLst>
    <p:sldId id="346" r:id="rId2"/>
    <p:sldId id="327" r:id="rId3"/>
    <p:sldId id="328" r:id="rId4"/>
    <p:sldId id="329" r:id="rId5"/>
    <p:sldId id="330" r:id="rId6"/>
    <p:sldId id="331" r:id="rId7"/>
    <p:sldId id="332" r:id="rId8"/>
    <p:sldId id="333" r:id="rId9"/>
    <p:sldId id="334" r:id="rId10"/>
    <p:sldId id="335" r:id="rId11"/>
    <p:sldId id="336" r:id="rId12"/>
    <p:sldId id="337" r:id="rId13"/>
    <p:sldId id="338" r:id="rId14"/>
    <p:sldId id="339" r:id="rId15"/>
    <p:sldId id="340" r:id="rId16"/>
    <p:sldId id="341" r:id="rId17"/>
    <p:sldId id="342" r:id="rId18"/>
    <p:sldId id="317" r:id="rId19"/>
    <p:sldId id="318" r:id="rId20"/>
    <p:sldId id="319" r:id="rId21"/>
    <p:sldId id="320" r:id="rId22"/>
    <p:sldId id="321" r:id="rId23"/>
    <p:sldId id="322" r:id="rId24"/>
    <p:sldId id="323" r:id="rId25"/>
    <p:sldId id="343" r:id="rId26"/>
    <p:sldId id="344" r:id="rId27"/>
    <p:sldId id="345" r:id="rId28"/>
  </p:sldIdLst>
  <p:sldSz cx="12195175" cy="6859588"/>
  <p:notesSz cx="6858000" cy="9144000"/>
  <p:defaultTextStyle>
    <a:defPPr>
      <a:defRPr lang="de-DE"/>
    </a:defPPr>
    <a:lvl1pPr marL="0" algn="l" defTabSz="1219362" rtl="0" eaLnBrk="1" latinLnBrk="0" hangingPunct="1">
      <a:defRPr sz="2400" kern="1200">
        <a:solidFill>
          <a:schemeClr val="tx1"/>
        </a:solidFill>
        <a:latin typeface="+mn-lt"/>
        <a:ea typeface="+mn-ea"/>
        <a:cs typeface="+mn-cs"/>
      </a:defRPr>
    </a:lvl1pPr>
    <a:lvl2pPr marL="609682" algn="l" defTabSz="1219362" rtl="0" eaLnBrk="1" latinLnBrk="0" hangingPunct="1">
      <a:defRPr sz="2400" kern="1200">
        <a:solidFill>
          <a:schemeClr val="tx1"/>
        </a:solidFill>
        <a:latin typeface="+mn-lt"/>
        <a:ea typeface="+mn-ea"/>
        <a:cs typeface="+mn-cs"/>
      </a:defRPr>
    </a:lvl2pPr>
    <a:lvl3pPr marL="1219362" algn="l" defTabSz="1219362" rtl="0" eaLnBrk="1" latinLnBrk="0" hangingPunct="1">
      <a:defRPr sz="2400" kern="1200">
        <a:solidFill>
          <a:schemeClr val="tx1"/>
        </a:solidFill>
        <a:latin typeface="+mn-lt"/>
        <a:ea typeface="+mn-ea"/>
        <a:cs typeface="+mn-cs"/>
      </a:defRPr>
    </a:lvl3pPr>
    <a:lvl4pPr marL="1829044" algn="l" defTabSz="1219362" rtl="0" eaLnBrk="1" latinLnBrk="0" hangingPunct="1">
      <a:defRPr sz="2400" kern="1200">
        <a:solidFill>
          <a:schemeClr val="tx1"/>
        </a:solidFill>
        <a:latin typeface="+mn-lt"/>
        <a:ea typeface="+mn-ea"/>
        <a:cs typeface="+mn-cs"/>
      </a:defRPr>
    </a:lvl4pPr>
    <a:lvl5pPr marL="2438725" algn="l" defTabSz="1219362" rtl="0" eaLnBrk="1" latinLnBrk="0" hangingPunct="1">
      <a:defRPr sz="2400" kern="1200">
        <a:solidFill>
          <a:schemeClr val="tx1"/>
        </a:solidFill>
        <a:latin typeface="+mn-lt"/>
        <a:ea typeface="+mn-ea"/>
        <a:cs typeface="+mn-cs"/>
      </a:defRPr>
    </a:lvl5pPr>
    <a:lvl6pPr marL="3048407" algn="l" defTabSz="1219362" rtl="0" eaLnBrk="1" latinLnBrk="0" hangingPunct="1">
      <a:defRPr sz="2400" kern="1200">
        <a:solidFill>
          <a:schemeClr val="tx1"/>
        </a:solidFill>
        <a:latin typeface="+mn-lt"/>
        <a:ea typeface="+mn-ea"/>
        <a:cs typeface="+mn-cs"/>
      </a:defRPr>
    </a:lvl6pPr>
    <a:lvl7pPr marL="3658087" algn="l" defTabSz="1219362" rtl="0" eaLnBrk="1" latinLnBrk="0" hangingPunct="1">
      <a:defRPr sz="2400" kern="1200">
        <a:solidFill>
          <a:schemeClr val="tx1"/>
        </a:solidFill>
        <a:latin typeface="+mn-lt"/>
        <a:ea typeface="+mn-ea"/>
        <a:cs typeface="+mn-cs"/>
      </a:defRPr>
    </a:lvl7pPr>
    <a:lvl8pPr marL="4267768" algn="l" defTabSz="1219362" rtl="0" eaLnBrk="1" latinLnBrk="0" hangingPunct="1">
      <a:defRPr sz="2400" kern="1200">
        <a:solidFill>
          <a:schemeClr val="tx1"/>
        </a:solidFill>
        <a:latin typeface="+mn-lt"/>
        <a:ea typeface="+mn-ea"/>
        <a:cs typeface="+mn-cs"/>
      </a:defRPr>
    </a:lvl8pPr>
    <a:lvl9pPr marL="4877450" algn="l" defTabSz="1219362"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5" autoAdjust="0"/>
    <p:restoredTop sz="94664" autoAdjust="0"/>
  </p:normalViewPr>
  <p:slideViewPr>
    <p:cSldViewPr snapToObjects="1" showGuides="1">
      <p:cViewPr>
        <p:scale>
          <a:sx n="89" d="100"/>
          <a:sy n="89" d="100"/>
        </p:scale>
        <p:origin x="-1314" y="-468"/>
      </p:cViewPr>
      <p:guideLst>
        <p:guide orient="horz" pos="1112"/>
        <p:guide orient="horz" pos="3980"/>
        <p:guide orient="horz" pos="2641"/>
        <p:guide orient="horz" pos="3711"/>
        <p:guide pos="226"/>
        <p:guide pos="7457"/>
        <p:guide pos="2485"/>
        <p:guide pos="2711"/>
        <p:guide pos="4971"/>
        <p:guide pos="5197"/>
        <p:guide pos="3734"/>
        <p:guide pos="3947"/>
      </p:guideLst>
    </p:cSldViewPr>
  </p:slideViewPr>
  <p:outlineViewPr>
    <p:cViewPr>
      <p:scale>
        <a:sx n="33" d="100"/>
        <a:sy n="33" d="100"/>
      </p:scale>
      <p:origin x="0" y="13476"/>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115" d="100"/>
          <a:sy n="115" d="100"/>
        </p:scale>
        <p:origin x="-348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353DA9-4C2F-4E33-A216-EF4299C5EC92}" type="datetimeFigureOut">
              <a:rPr lang="de-CH" smtClean="0"/>
              <a:t>03.09.2019</a:t>
            </a:fld>
            <a:endParaRPr lang="de-CH"/>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1160D1-F0F9-492E-9150-8DC3E9716732}" type="slidenum">
              <a:rPr lang="de-CH" smtClean="0"/>
              <a:t>‹Nr.›</a:t>
            </a:fld>
            <a:endParaRPr lang="de-CH"/>
          </a:p>
        </p:txBody>
      </p:sp>
    </p:spTree>
    <p:extLst>
      <p:ext uri="{BB962C8B-B14F-4D97-AF65-F5344CB8AC3E}">
        <p14:creationId xmlns:p14="http://schemas.microsoft.com/office/powerpoint/2010/main" val="2877510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1833B2-1E66-4AB6-A1FD-43A77164C8D1}" type="datetimeFigureOut">
              <a:rPr lang="de-CH" smtClean="0"/>
              <a:t>03.09.2019</a:t>
            </a:fld>
            <a:endParaRPr lang="de-CH"/>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5F995-A8CE-406A-B957-A7045FD70B28}" type="slidenum">
              <a:rPr lang="de-CH" smtClean="0"/>
              <a:t>‹Nr.›</a:t>
            </a:fld>
            <a:endParaRPr lang="de-CH"/>
          </a:p>
        </p:txBody>
      </p:sp>
    </p:spTree>
    <p:extLst>
      <p:ext uri="{BB962C8B-B14F-4D97-AF65-F5344CB8AC3E}">
        <p14:creationId xmlns:p14="http://schemas.microsoft.com/office/powerpoint/2010/main" val="2913741852"/>
      </p:ext>
    </p:extLst>
  </p:cSld>
  <p:clrMap bg1="lt1" tx1="dk1" bg2="lt2" tx2="dk2" accent1="accent1" accent2="accent2" accent3="accent3" accent4="accent4" accent5="accent5" accent6="accent6" hlink="hlink" folHlink="folHlink"/>
  <p:notesStyle>
    <a:lvl1pPr marL="0" algn="l" defTabSz="1219362" rtl="0" eaLnBrk="1" latinLnBrk="0" hangingPunct="1">
      <a:defRPr sz="1600" kern="1200">
        <a:solidFill>
          <a:schemeClr val="tx1"/>
        </a:solidFill>
        <a:latin typeface="+mn-lt"/>
        <a:ea typeface="+mn-ea"/>
        <a:cs typeface="+mn-cs"/>
      </a:defRPr>
    </a:lvl1pPr>
    <a:lvl2pPr marL="609682" algn="l" defTabSz="1219362" rtl="0" eaLnBrk="1" latinLnBrk="0" hangingPunct="1">
      <a:defRPr sz="1600" kern="1200">
        <a:solidFill>
          <a:schemeClr val="tx1"/>
        </a:solidFill>
        <a:latin typeface="+mn-lt"/>
        <a:ea typeface="+mn-ea"/>
        <a:cs typeface="+mn-cs"/>
      </a:defRPr>
    </a:lvl2pPr>
    <a:lvl3pPr marL="1219362" algn="l" defTabSz="1219362" rtl="0" eaLnBrk="1" latinLnBrk="0" hangingPunct="1">
      <a:defRPr sz="1600" kern="1200">
        <a:solidFill>
          <a:schemeClr val="tx1"/>
        </a:solidFill>
        <a:latin typeface="+mn-lt"/>
        <a:ea typeface="+mn-ea"/>
        <a:cs typeface="+mn-cs"/>
      </a:defRPr>
    </a:lvl3pPr>
    <a:lvl4pPr marL="1829044" algn="l" defTabSz="1219362" rtl="0" eaLnBrk="1" latinLnBrk="0" hangingPunct="1">
      <a:defRPr sz="1600" kern="1200">
        <a:solidFill>
          <a:schemeClr val="tx1"/>
        </a:solidFill>
        <a:latin typeface="+mn-lt"/>
        <a:ea typeface="+mn-ea"/>
        <a:cs typeface="+mn-cs"/>
      </a:defRPr>
    </a:lvl4pPr>
    <a:lvl5pPr marL="2438725" algn="l" defTabSz="1219362" rtl="0" eaLnBrk="1" latinLnBrk="0" hangingPunct="1">
      <a:defRPr sz="1600" kern="1200">
        <a:solidFill>
          <a:schemeClr val="tx1"/>
        </a:solidFill>
        <a:latin typeface="+mn-lt"/>
        <a:ea typeface="+mn-ea"/>
        <a:cs typeface="+mn-cs"/>
      </a:defRPr>
    </a:lvl5pPr>
    <a:lvl6pPr marL="3048407" algn="l" defTabSz="1219362" rtl="0" eaLnBrk="1" latinLnBrk="0" hangingPunct="1">
      <a:defRPr sz="1600" kern="1200">
        <a:solidFill>
          <a:schemeClr val="tx1"/>
        </a:solidFill>
        <a:latin typeface="+mn-lt"/>
        <a:ea typeface="+mn-ea"/>
        <a:cs typeface="+mn-cs"/>
      </a:defRPr>
    </a:lvl6pPr>
    <a:lvl7pPr marL="3658087" algn="l" defTabSz="1219362" rtl="0" eaLnBrk="1" latinLnBrk="0" hangingPunct="1">
      <a:defRPr sz="1600" kern="1200">
        <a:solidFill>
          <a:schemeClr val="tx1"/>
        </a:solidFill>
        <a:latin typeface="+mn-lt"/>
        <a:ea typeface="+mn-ea"/>
        <a:cs typeface="+mn-cs"/>
      </a:defRPr>
    </a:lvl7pPr>
    <a:lvl8pPr marL="4267768" algn="l" defTabSz="1219362" rtl="0" eaLnBrk="1" latinLnBrk="0" hangingPunct="1">
      <a:defRPr sz="1600" kern="1200">
        <a:solidFill>
          <a:schemeClr val="tx1"/>
        </a:solidFill>
        <a:latin typeface="+mn-lt"/>
        <a:ea typeface="+mn-ea"/>
        <a:cs typeface="+mn-cs"/>
      </a:defRPr>
    </a:lvl8pPr>
    <a:lvl9pPr marL="4877450" algn="l" defTabSz="121936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4" name="Foliennummernplatzhalter 3"/>
          <p:cNvSpPr>
            <a:spLocks noGrp="1"/>
          </p:cNvSpPr>
          <p:nvPr>
            <p:ph type="sldNum" sz="quarter" idx="5"/>
          </p:nvPr>
        </p:nvSpPr>
        <p:spPr/>
        <p:txBody>
          <a:bodyPr/>
          <a:lstStyle/>
          <a:p>
            <a:pPr>
              <a:defRPr/>
            </a:pPr>
            <a:fld id="{F7F8056B-74C1-4C2B-B059-EC9F7BE1343A}" type="slidenum">
              <a:rPr lang="de-DE" smtClean="0"/>
              <a:pPr>
                <a:defRPr/>
              </a:pPr>
              <a:t>18</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a:ln/>
        </p:spPr>
      </p:sp>
      <p:sp>
        <p:nvSpPr>
          <p:cNvPr id="8601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4" name="Foliennummernplatzhalter 3"/>
          <p:cNvSpPr>
            <a:spLocks noGrp="1"/>
          </p:cNvSpPr>
          <p:nvPr>
            <p:ph type="sldNum" sz="quarter" idx="5"/>
          </p:nvPr>
        </p:nvSpPr>
        <p:spPr/>
        <p:txBody>
          <a:bodyPr/>
          <a:lstStyle/>
          <a:p>
            <a:pPr>
              <a:defRPr/>
            </a:pPr>
            <a:fld id="{339BE1C3-96BB-4434-BC43-60A0C37A7454}" type="slidenum">
              <a:rPr lang="de-DE" smtClean="0"/>
              <a:pPr>
                <a:defRPr/>
              </a:pPr>
              <a:t>19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a:ln/>
        </p:spPr>
      </p:sp>
      <p:sp>
        <p:nvSpPr>
          <p:cNvPr id="8601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4" name="Foliennummernplatzhalter 3"/>
          <p:cNvSpPr>
            <a:spLocks noGrp="1"/>
          </p:cNvSpPr>
          <p:nvPr>
            <p:ph type="sldNum" sz="quarter" idx="5"/>
          </p:nvPr>
        </p:nvSpPr>
        <p:spPr/>
        <p:txBody>
          <a:bodyPr/>
          <a:lstStyle/>
          <a:p>
            <a:pPr>
              <a:defRPr/>
            </a:pPr>
            <a:fld id="{339BE1C3-96BB-4434-BC43-60A0C37A7454}" type="slidenum">
              <a:rPr lang="de-DE" smtClean="0"/>
              <a:pPr>
                <a:defRPr/>
              </a:pPr>
              <a:t>20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bildplatzhalter 1"/>
          <p:cNvSpPr>
            <a:spLocks noGrp="1" noRot="1" noChangeAspect="1" noTextEdit="1"/>
          </p:cNvSpPr>
          <p:nvPr>
            <p:ph type="sldImg"/>
          </p:nvPr>
        </p:nvSpPr>
        <p:spPr>
          <a:ln/>
        </p:spPr>
      </p:sp>
      <p:sp>
        <p:nvSpPr>
          <p:cNvPr id="8806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4" name="Foliennummernplatzhalter 3"/>
          <p:cNvSpPr>
            <a:spLocks noGrp="1"/>
          </p:cNvSpPr>
          <p:nvPr>
            <p:ph type="sldNum" sz="quarter" idx="5"/>
          </p:nvPr>
        </p:nvSpPr>
        <p:spPr/>
        <p:txBody>
          <a:bodyPr/>
          <a:lstStyle/>
          <a:p>
            <a:pPr>
              <a:defRPr/>
            </a:pPr>
            <a:fld id="{C5ACB3B9-57F2-4887-9E25-9795FBF20D24}" type="slidenum">
              <a:rPr lang="de-DE" smtClean="0"/>
              <a:pPr>
                <a:defRPr/>
              </a:pPr>
              <a:t>21</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bildplatzhalter 1"/>
          <p:cNvSpPr>
            <a:spLocks noGrp="1" noRot="1" noChangeAspect="1" noTextEdit="1"/>
          </p:cNvSpPr>
          <p:nvPr>
            <p:ph type="sldImg"/>
          </p:nvPr>
        </p:nvSpPr>
        <p:spPr>
          <a:ln/>
        </p:spPr>
      </p:sp>
      <p:sp>
        <p:nvSpPr>
          <p:cNvPr id="8806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4" name="Foliennummernplatzhalter 3"/>
          <p:cNvSpPr>
            <a:spLocks noGrp="1"/>
          </p:cNvSpPr>
          <p:nvPr>
            <p:ph type="sldNum" sz="quarter" idx="5"/>
          </p:nvPr>
        </p:nvSpPr>
        <p:spPr/>
        <p:txBody>
          <a:bodyPr/>
          <a:lstStyle/>
          <a:p>
            <a:pPr>
              <a:defRPr/>
            </a:pPr>
            <a:fld id="{C5ACB3B9-57F2-4887-9E25-9795FBF20D24}" type="slidenum">
              <a:rPr lang="de-DE" smtClean="0"/>
              <a:pPr>
                <a:defRPr/>
              </a:pPr>
              <a:t>22</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4" name="Foliennummernplatzhalter 3"/>
          <p:cNvSpPr>
            <a:spLocks noGrp="1"/>
          </p:cNvSpPr>
          <p:nvPr>
            <p:ph type="sldNum" sz="quarter" idx="5"/>
          </p:nvPr>
        </p:nvSpPr>
        <p:spPr/>
        <p:txBody>
          <a:bodyPr/>
          <a:lstStyle/>
          <a:p>
            <a:pPr>
              <a:defRPr/>
            </a:pPr>
            <a:fld id="{333EC39A-56A6-4A53-9E42-E431184DC6EA}" type="slidenum">
              <a:rPr lang="de-DE" smtClean="0"/>
              <a:pPr>
                <a:defRPr/>
              </a:pPr>
              <a:t>23</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a:ln/>
        </p:spPr>
      </p:sp>
      <p:sp>
        <p:nvSpPr>
          <p:cNvPr id="9011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4" name="Foliennummernplatzhalter 3"/>
          <p:cNvSpPr>
            <a:spLocks noGrp="1"/>
          </p:cNvSpPr>
          <p:nvPr>
            <p:ph type="sldNum" sz="quarter" idx="5"/>
          </p:nvPr>
        </p:nvSpPr>
        <p:spPr/>
        <p:txBody>
          <a:bodyPr/>
          <a:lstStyle/>
          <a:p>
            <a:pPr>
              <a:defRPr/>
            </a:pPr>
            <a:fld id="{CE0B8FD8-D5B3-4B94-988B-74D0D6896CD5}" type="slidenum">
              <a:rPr lang="de-DE" smtClean="0"/>
              <a:pPr>
                <a:defRPr/>
              </a:pPr>
              <a:t>24</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w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w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w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w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w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w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w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w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w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w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w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w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610498" y="4735895"/>
            <a:ext cx="6227489" cy="674120"/>
          </a:xfrm>
          <a:solidFill>
            <a:schemeClr val="accent1"/>
          </a:solidFill>
        </p:spPr>
        <p:txBody>
          <a:bodyPr wrap="none" lIns="7200" rIns="72000" bIns="7200">
            <a:spAutoFit/>
          </a:bodyPr>
          <a:lstStyle>
            <a:lvl1pPr algn="r">
              <a:lnSpc>
                <a:spcPts val="5200"/>
              </a:lnSpc>
              <a:defRPr sz="4400" baseline="0">
                <a:solidFill>
                  <a:schemeClr val="bg1"/>
                </a:solidFill>
              </a:defRPr>
            </a:lvl1pPr>
          </a:lstStyle>
          <a:p>
            <a:r>
              <a:rPr lang="en-GB" noProof="0" dirty="0" smtClean="0"/>
              <a:t>Enter presentation title</a:t>
            </a:r>
            <a:endParaRPr lang="en-GB" noProof="0" dirty="0"/>
          </a:p>
        </p:txBody>
      </p:sp>
      <p:sp>
        <p:nvSpPr>
          <p:cNvPr id="3" name="Untertitel 2"/>
          <p:cNvSpPr>
            <a:spLocks noGrp="1"/>
          </p:cNvSpPr>
          <p:nvPr>
            <p:ph type="subTitle" idx="1" hasCustomPrompt="1"/>
          </p:nvPr>
        </p:nvSpPr>
        <p:spPr>
          <a:xfrm>
            <a:off x="9323053" y="5480359"/>
            <a:ext cx="2514934" cy="448841"/>
          </a:xfrm>
          <a:solidFill>
            <a:schemeClr val="accent1"/>
          </a:solidFill>
        </p:spPr>
        <p:txBody>
          <a:bodyPr wrap="none" lIns="7200" rIns="72000">
            <a:spAutoFit/>
          </a:bodyPr>
          <a:lstStyle>
            <a:lvl1pPr marL="0" indent="0" algn="r">
              <a:lnSpc>
                <a:spcPts val="3500"/>
              </a:lnSpc>
              <a:spcAft>
                <a:spcPts val="0"/>
              </a:spcAft>
              <a:buNone/>
              <a:defRPr sz="3000">
                <a:solidFill>
                  <a:schemeClr val="bg1"/>
                </a:solidFill>
              </a:defRPr>
            </a:lvl1pPr>
            <a:lvl2pPr marL="0" indent="0" algn="r">
              <a:lnSpc>
                <a:spcPts val="3500"/>
              </a:lnSpc>
              <a:spcBef>
                <a:spcPts val="0"/>
              </a:spcBef>
              <a:spcAft>
                <a:spcPts val="0"/>
              </a:spcAft>
              <a:buNone/>
              <a:defRPr sz="3000" b="0" i="0">
                <a:solidFill>
                  <a:schemeClr val="bg1"/>
                </a:solidFill>
              </a:defRPr>
            </a:lvl2pPr>
            <a:lvl3pPr marL="0" indent="0" algn="r">
              <a:lnSpc>
                <a:spcPts val="3500"/>
              </a:lnSpc>
              <a:buNone/>
              <a:defRPr sz="3000" b="0" i="0">
                <a:solidFill>
                  <a:schemeClr val="bg1"/>
                </a:solidFill>
              </a:defRPr>
            </a:lvl3pPr>
            <a:lvl4pPr marL="0" indent="0" algn="r">
              <a:lnSpc>
                <a:spcPts val="3500"/>
              </a:lnSpc>
              <a:buNone/>
              <a:defRPr sz="3000" b="0" i="0">
                <a:solidFill>
                  <a:schemeClr val="bg1"/>
                </a:solidFill>
              </a:defRPr>
            </a:lvl4pPr>
            <a:lvl5pPr marL="0" indent="0" algn="r">
              <a:lnSpc>
                <a:spcPts val="3500"/>
              </a:lnSpc>
              <a:buNone/>
              <a:defRPr sz="3000" b="0" i="0">
                <a:solidFill>
                  <a:schemeClr val="bg1"/>
                </a:solidFill>
              </a:defRPr>
            </a:lvl5pPr>
            <a:lvl6pPr marL="0" indent="0" algn="r">
              <a:lnSpc>
                <a:spcPts val="3500"/>
              </a:lnSpc>
              <a:buNone/>
              <a:defRPr sz="3000" b="0" i="0">
                <a:solidFill>
                  <a:schemeClr val="bg1"/>
                </a:solidFill>
              </a:defRPr>
            </a:lvl6pPr>
            <a:lvl7pPr marL="0" indent="0" algn="r">
              <a:lnSpc>
                <a:spcPts val="3500"/>
              </a:lnSpc>
              <a:buNone/>
              <a:defRPr sz="3000" b="0" i="0">
                <a:solidFill>
                  <a:schemeClr val="bg1"/>
                </a:solidFill>
              </a:defRPr>
            </a:lvl7pPr>
            <a:lvl8pPr marL="0" indent="0" algn="r">
              <a:lnSpc>
                <a:spcPts val="3500"/>
              </a:lnSpc>
              <a:spcAft>
                <a:spcPts val="0"/>
              </a:spcAft>
              <a:buNone/>
              <a:defRPr sz="3000" b="0" i="0">
                <a:solidFill>
                  <a:schemeClr val="bg1"/>
                </a:solidFill>
              </a:defRPr>
            </a:lvl8pPr>
            <a:lvl9pPr marL="0" indent="0" algn="r">
              <a:lnSpc>
                <a:spcPts val="3500"/>
              </a:lnSpc>
              <a:spcAft>
                <a:spcPts val="0"/>
              </a:spcAft>
              <a:buNone/>
              <a:defRPr sz="3000" b="0" i="0">
                <a:solidFill>
                  <a:schemeClr val="bg1"/>
                </a:solidFill>
              </a:defRPr>
            </a:lvl9pPr>
          </a:lstStyle>
          <a:p>
            <a:r>
              <a:rPr lang="en-GB" noProof="0" dirty="0" smtClean="0"/>
              <a:t>Enter subtitles</a:t>
            </a:r>
          </a:p>
        </p:txBody>
      </p:sp>
      <p:sp>
        <p:nvSpPr>
          <p:cNvPr id="9" name="Textplatzhalter 8"/>
          <p:cNvSpPr>
            <a:spLocks noGrp="1"/>
          </p:cNvSpPr>
          <p:nvPr>
            <p:ph type="body" sz="quarter" idx="13" hasCustomPrompt="1"/>
          </p:nvPr>
        </p:nvSpPr>
        <p:spPr>
          <a:xfrm>
            <a:off x="2461182" y="6067896"/>
            <a:ext cx="9376805" cy="360040"/>
          </a:xfrm>
        </p:spPr>
        <p:txBody>
          <a:bodyPr/>
          <a:lstStyle>
            <a:lvl1pPr marL="0" indent="0" algn="r">
              <a:lnSpc>
                <a:spcPts val="2600"/>
              </a:lnSpc>
              <a:spcAft>
                <a:spcPts val="0"/>
              </a:spcAft>
              <a:buFont typeface="Arial" panose="020B0604020202020204" pitchFamily="34" charset="0"/>
              <a:buNone/>
              <a:defRPr sz="2000" b="0" kern="600" baseline="0">
                <a:solidFill>
                  <a:schemeClr val="accent1"/>
                </a:solidFill>
              </a:defRPr>
            </a:lvl1pPr>
            <a:lvl2pPr marL="0" indent="0" algn="r">
              <a:lnSpc>
                <a:spcPts val="2600"/>
              </a:lnSpc>
              <a:spcBef>
                <a:spcPts val="0"/>
              </a:spcBef>
              <a:spcAft>
                <a:spcPts val="0"/>
              </a:spcAft>
              <a:buFont typeface="Arial" panose="020B0604020202020204" pitchFamily="34" charset="0"/>
              <a:buNone/>
              <a:defRPr sz="2000" b="0" kern="600" baseline="0">
                <a:solidFill>
                  <a:schemeClr val="accent1"/>
                </a:solidFill>
              </a:defRPr>
            </a:lvl2pPr>
            <a:lvl3pPr marL="0" indent="0" algn="r">
              <a:lnSpc>
                <a:spcPts val="2600"/>
              </a:lnSpc>
              <a:buNone/>
              <a:defRPr sz="2000" b="0" kern="600" baseline="0">
                <a:solidFill>
                  <a:schemeClr val="accent1"/>
                </a:solidFill>
              </a:defRPr>
            </a:lvl3pPr>
            <a:lvl4pPr marL="0" indent="0" algn="r">
              <a:lnSpc>
                <a:spcPts val="2600"/>
              </a:lnSpc>
              <a:buNone/>
              <a:defRPr sz="2000" b="0" kern="600" baseline="0">
                <a:solidFill>
                  <a:schemeClr val="accent1"/>
                </a:solidFill>
              </a:defRPr>
            </a:lvl4pPr>
            <a:lvl5pPr marL="0" indent="0" algn="r">
              <a:lnSpc>
                <a:spcPts val="2600"/>
              </a:lnSpc>
              <a:buFont typeface="Arial" panose="020B0604020202020204" pitchFamily="34" charset="0"/>
              <a:buNone/>
              <a:defRPr sz="2000" b="0" kern="600" baseline="0">
                <a:solidFill>
                  <a:schemeClr val="accent1"/>
                </a:solidFill>
              </a:defRPr>
            </a:lvl5pPr>
            <a:lvl6pPr marL="0" indent="0" algn="r">
              <a:lnSpc>
                <a:spcPts val="2600"/>
              </a:lnSpc>
              <a:buFont typeface="Arial" panose="020B0604020202020204" pitchFamily="34" charset="0"/>
              <a:buNone/>
              <a:defRPr sz="2000" b="0" kern="600" baseline="0">
                <a:solidFill>
                  <a:schemeClr val="accent1"/>
                </a:solidFill>
              </a:defRPr>
            </a:lvl6pPr>
            <a:lvl7pPr marL="0" indent="0" algn="r">
              <a:lnSpc>
                <a:spcPts val="2600"/>
              </a:lnSpc>
              <a:buFont typeface="Arial" panose="020B0604020202020204" pitchFamily="34" charset="0"/>
              <a:buNone/>
              <a:defRPr sz="2000" b="0" i="0" kern="600" baseline="0">
                <a:solidFill>
                  <a:schemeClr val="accent1"/>
                </a:solidFill>
              </a:defRPr>
            </a:lvl7pPr>
            <a:lvl8pPr marL="0" indent="0" algn="r">
              <a:lnSpc>
                <a:spcPts val="2600"/>
              </a:lnSpc>
              <a:spcAft>
                <a:spcPts val="0"/>
              </a:spcAft>
              <a:buFont typeface="Arial" panose="020B0604020202020204" pitchFamily="34" charset="0"/>
              <a:buNone/>
              <a:defRPr sz="2000" b="0" kern="600" baseline="0">
                <a:solidFill>
                  <a:schemeClr val="accent1"/>
                </a:solidFill>
              </a:defRPr>
            </a:lvl8pPr>
            <a:lvl9pPr marL="0" indent="0" algn="r">
              <a:lnSpc>
                <a:spcPts val="2600"/>
              </a:lnSpc>
              <a:spcAft>
                <a:spcPts val="0"/>
              </a:spcAft>
              <a:buFont typeface="Arial" panose="020B0604020202020204" pitchFamily="34" charset="0"/>
              <a:buNone/>
              <a:defRPr sz="2000" b="0" kern="600" baseline="0">
                <a:solidFill>
                  <a:schemeClr val="accent1"/>
                </a:solidFill>
              </a:defRPr>
            </a:lvl9pPr>
          </a:lstStyle>
          <a:p>
            <a:pPr lvl="0"/>
            <a:r>
              <a:rPr lang="en-GB" noProof="0" dirty="0" err="1" smtClean="0"/>
              <a:t>Fehraltorf</a:t>
            </a:r>
            <a:r>
              <a:rPr lang="en-GB" noProof="0" dirty="0" smtClean="0"/>
              <a:t>, 1 July 2018</a:t>
            </a:r>
          </a:p>
        </p:txBody>
      </p:sp>
      <p:sp>
        <p:nvSpPr>
          <p:cNvPr id="14" name="Bildplatzhalter 13"/>
          <p:cNvSpPr>
            <a:spLocks noGrp="1"/>
          </p:cNvSpPr>
          <p:nvPr>
            <p:ph type="pic" sz="quarter" idx="14" hasCustomPrompt="1"/>
          </p:nvPr>
        </p:nvSpPr>
        <p:spPr>
          <a:xfrm>
            <a:off x="0" y="0"/>
            <a:ext cx="12193200" cy="4489200"/>
          </a:xfrm>
        </p:spPr>
        <p:txBody>
          <a:bodyPr anchor="ctr" anchorCtr="0"/>
          <a:lstStyle>
            <a:lvl1pPr algn="ctr">
              <a:defRPr b="1">
                <a:solidFill>
                  <a:schemeClr val="accent1"/>
                </a:solidFill>
              </a:defRPr>
            </a:lvl1pPr>
          </a:lstStyle>
          <a:p>
            <a:r>
              <a:rPr lang="en-GB" noProof="0" dirty="0" smtClean="0"/>
              <a:t>Click on the small icon in the middle to insert an image here</a:t>
            </a:r>
            <a:endParaRPr lang="en-GB" noProof="0" dirty="0"/>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60000" y="5742000"/>
            <a:ext cx="1634400" cy="967440"/>
          </a:xfrm>
          <a:prstGeom prst="rect">
            <a:avLst/>
          </a:prstGeom>
        </p:spPr>
      </p:pic>
      <p:sp>
        <p:nvSpPr>
          <p:cNvPr id="12" name="Textfeld 11"/>
          <p:cNvSpPr txBox="1"/>
          <p:nvPr userDrawn="1"/>
        </p:nvSpPr>
        <p:spPr>
          <a:xfrm>
            <a:off x="-3240000" y="0"/>
            <a:ext cx="2520000" cy="400110"/>
          </a:xfrm>
          <a:prstGeom prst="rect">
            <a:avLst/>
          </a:prstGeom>
          <a:solidFill>
            <a:srgbClr val="C64124"/>
          </a:solidFill>
        </p:spPr>
        <p:txBody>
          <a:bodyPr wrap="square" rtlCol="0">
            <a:spAutoFit/>
          </a:bodyPr>
          <a:lstStyle/>
          <a:p>
            <a:r>
              <a:rPr lang="en-GB" sz="1000" b="1" noProof="0" dirty="0" smtClean="0">
                <a:solidFill>
                  <a:schemeClr val="bg1"/>
                </a:solidFill>
                <a:latin typeface="+mj-lt"/>
              </a:rPr>
              <a:t>Presentation mode:</a:t>
            </a:r>
          </a:p>
          <a:p>
            <a:r>
              <a:rPr lang="en-GB" sz="1000" b="1" noProof="0" dirty="0" smtClean="0">
                <a:solidFill>
                  <a:schemeClr val="bg1"/>
                </a:solidFill>
                <a:latin typeface="+mj-lt"/>
              </a:rPr>
              <a:t>16:9 format</a:t>
            </a:r>
            <a:endParaRPr lang="en-GB" sz="1000" b="1" noProof="0" dirty="0">
              <a:solidFill>
                <a:schemeClr val="bg1"/>
              </a:solidFill>
              <a:latin typeface="+mj-lt"/>
            </a:endParaRPr>
          </a:p>
        </p:txBody>
      </p:sp>
      <p:sp>
        <p:nvSpPr>
          <p:cNvPr id="15" name="Textfeld 14"/>
          <p:cNvSpPr txBox="1"/>
          <p:nvPr userDrawn="1"/>
        </p:nvSpPr>
        <p:spPr>
          <a:xfrm>
            <a:off x="-3240000" y="471600"/>
            <a:ext cx="2520000" cy="3939540"/>
          </a:xfrm>
          <a:prstGeom prst="rect">
            <a:avLst/>
          </a:prstGeom>
          <a:solidFill>
            <a:srgbClr val="0C3665"/>
          </a:solidFill>
        </p:spPr>
        <p:txBody>
          <a:bodyPr wrap="square" rtlCol="0">
            <a:spAutoFit/>
          </a:bodyPr>
          <a:lstStyle/>
          <a:p>
            <a:r>
              <a:rPr lang="en-GB" sz="1000" b="1" noProof="0" dirty="0" smtClean="0">
                <a:solidFill>
                  <a:schemeClr val="bg1"/>
                </a:solidFill>
                <a:latin typeface="+mn-lt"/>
              </a:rPr>
              <a:t>Change layout / Create new slide:</a:t>
            </a:r>
          </a:p>
          <a:p>
            <a:r>
              <a:rPr lang="en-GB" sz="1000" b="0" noProof="0" dirty="0" smtClean="0">
                <a:solidFill>
                  <a:schemeClr val="bg1"/>
                </a:solidFill>
                <a:latin typeface="+mn-lt"/>
              </a:rPr>
              <a:t>Click on “Layout” (or on “New slide”) under “Home -&gt; Slides” and select </a:t>
            </a:r>
            <a:br>
              <a:rPr lang="en-GB" sz="1000" b="0" noProof="0" dirty="0" smtClean="0">
                <a:solidFill>
                  <a:schemeClr val="bg1"/>
                </a:solidFill>
                <a:latin typeface="+mn-lt"/>
              </a:rPr>
            </a:br>
            <a:r>
              <a:rPr lang="en-GB" sz="1000" b="0" noProof="0" dirty="0" smtClean="0">
                <a:solidFill>
                  <a:schemeClr val="bg1"/>
                </a:solidFill>
                <a:latin typeface="+mn-lt"/>
              </a:rPr>
              <a:t>the desired layout. Alternatively, copy </a:t>
            </a:r>
            <a:br>
              <a:rPr lang="en-GB" sz="1000" b="0" noProof="0" dirty="0" smtClean="0">
                <a:solidFill>
                  <a:schemeClr val="bg1"/>
                </a:solidFill>
                <a:latin typeface="+mn-lt"/>
              </a:rPr>
            </a:br>
            <a:r>
              <a:rPr lang="en-GB" sz="1000" b="0" noProof="0" dirty="0" smtClean="0">
                <a:solidFill>
                  <a:schemeClr val="bg1"/>
                </a:solidFill>
                <a:latin typeface="+mn-lt"/>
              </a:rPr>
              <a:t>a finished slide and edit it. </a:t>
            </a: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p:txBody>
      </p:sp>
      <p:sp>
        <p:nvSpPr>
          <p:cNvPr id="16" name="Textfeld 15"/>
          <p:cNvSpPr txBox="1"/>
          <p:nvPr userDrawn="1"/>
        </p:nvSpPr>
        <p:spPr>
          <a:xfrm>
            <a:off x="-3240000" y="4485600"/>
            <a:ext cx="2520000" cy="553998"/>
          </a:xfrm>
          <a:prstGeom prst="rect">
            <a:avLst/>
          </a:prstGeom>
          <a:solidFill>
            <a:srgbClr val="0C3665"/>
          </a:solidFill>
        </p:spPr>
        <p:txBody>
          <a:bodyPr wrap="square" rtlCol="0">
            <a:spAutoFit/>
          </a:bodyPr>
          <a:lstStyle/>
          <a:p>
            <a:r>
              <a:rPr lang="en-GB" sz="1000" b="1" noProof="0" dirty="0" smtClean="0">
                <a:solidFill>
                  <a:schemeClr val="bg1"/>
                </a:solidFill>
                <a:latin typeface="+mj-lt"/>
              </a:rPr>
              <a:t>Align elements and columns:</a:t>
            </a:r>
          </a:p>
          <a:p>
            <a:r>
              <a:rPr lang="en-GB" sz="1000" b="0" noProof="0" dirty="0" smtClean="0">
                <a:solidFill>
                  <a:schemeClr val="bg1"/>
                </a:solidFill>
                <a:latin typeface="+mj-lt"/>
              </a:rPr>
              <a:t>Please enable gridlines to easier insert an image (View -&gt; Gridlines).</a:t>
            </a:r>
            <a:endParaRPr lang="en-GB" sz="1000" b="0" noProof="0" dirty="0">
              <a:solidFill>
                <a:schemeClr val="bg1"/>
              </a:solidFill>
              <a:latin typeface="+mj-lt"/>
            </a:endParaRPr>
          </a:p>
        </p:txBody>
      </p:sp>
      <p:sp>
        <p:nvSpPr>
          <p:cNvPr id="18" name="Textfeld 17"/>
          <p:cNvSpPr txBox="1"/>
          <p:nvPr userDrawn="1"/>
        </p:nvSpPr>
        <p:spPr>
          <a:xfrm flipH="1">
            <a:off x="12913200" y="4735895"/>
            <a:ext cx="2880000" cy="1015663"/>
          </a:xfrm>
          <a:prstGeom prst="homePlate">
            <a:avLst>
              <a:gd name="adj" fmla="val 11497"/>
            </a:avLst>
          </a:prstGeom>
          <a:solidFill>
            <a:srgbClr val="0C3665"/>
          </a:solidFill>
        </p:spPr>
        <p:txBody>
          <a:bodyPr wrap="square" lIns="270000" rIns="90000" rtlCol="0">
            <a:spAutoFit/>
          </a:bodyPr>
          <a:lstStyle/>
          <a:p>
            <a:r>
              <a:rPr lang="en-GB" sz="1000" b="1" noProof="0" dirty="0" smtClean="0">
                <a:solidFill>
                  <a:schemeClr val="bg1"/>
                </a:solidFill>
                <a:latin typeface="+mn-lt"/>
              </a:rPr>
              <a:t>Attention:</a:t>
            </a:r>
          </a:p>
          <a:p>
            <a:pPr marL="0" indent="0">
              <a:buFontTx/>
              <a:buNone/>
            </a:pPr>
            <a:r>
              <a:rPr lang="en-GB" sz="1000" b="0" baseline="0" noProof="0" dirty="0" smtClean="0">
                <a:solidFill>
                  <a:schemeClr val="bg1"/>
                </a:solidFill>
                <a:latin typeface="+mn-lt"/>
              </a:rPr>
              <a:t>Only change the text and not the blue boxes, otherwise they will no longer automatically adapt to the content. </a:t>
            </a:r>
            <a:br>
              <a:rPr lang="en-GB" sz="1000" b="0" baseline="0" noProof="0" dirty="0" smtClean="0">
                <a:solidFill>
                  <a:schemeClr val="bg1"/>
                </a:solidFill>
                <a:latin typeface="+mn-lt"/>
              </a:rPr>
            </a:br>
            <a:r>
              <a:rPr lang="en-GB" sz="1000" b="0" baseline="0" noProof="0" dirty="0" smtClean="0">
                <a:solidFill>
                  <a:schemeClr val="bg1"/>
                </a:solidFill>
                <a:latin typeface="+mn-lt"/>
              </a:rPr>
              <a:t>The “Wrap text in shape” option must </a:t>
            </a:r>
            <a:br>
              <a:rPr lang="en-GB" sz="1000" b="0" baseline="0" noProof="0" dirty="0" smtClean="0">
                <a:solidFill>
                  <a:schemeClr val="bg1"/>
                </a:solidFill>
                <a:latin typeface="+mn-lt"/>
              </a:rPr>
            </a:br>
            <a:r>
              <a:rPr lang="en-GB" sz="1000" b="0" baseline="0" noProof="0" dirty="0" smtClean="0">
                <a:solidFill>
                  <a:schemeClr val="bg1"/>
                </a:solidFill>
                <a:latin typeface="+mn-lt"/>
              </a:rPr>
              <a:t>not be activated.</a:t>
            </a:r>
          </a:p>
        </p:txBody>
      </p:sp>
      <p:pic>
        <p:nvPicPr>
          <p:cNvPr id="4" name="Grafik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152115" y="1341562"/>
            <a:ext cx="2349621" cy="2951124"/>
          </a:xfrm>
          <a:prstGeom prst="rect">
            <a:avLst/>
          </a:prstGeom>
        </p:spPr>
      </p:pic>
      <p:grpSp>
        <p:nvGrpSpPr>
          <p:cNvPr id="22" name="Gruppieren 21"/>
          <p:cNvGrpSpPr/>
          <p:nvPr userDrawn="1"/>
        </p:nvGrpSpPr>
        <p:grpSpPr>
          <a:xfrm>
            <a:off x="12913200" y="1330266"/>
            <a:ext cx="2880000" cy="2862322"/>
            <a:chOff x="-3240000" y="1428750"/>
            <a:chExt cx="2880000" cy="3816430"/>
          </a:xfrm>
          <a:solidFill>
            <a:srgbClr val="0C3665"/>
          </a:solidFill>
        </p:grpSpPr>
        <p:sp>
          <p:nvSpPr>
            <p:cNvPr id="23" name="Textfeld 22"/>
            <p:cNvSpPr txBox="1"/>
            <p:nvPr userDrawn="1"/>
          </p:nvSpPr>
          <p:spPr>
            <a:xfrm flipH="1">
              <a:off x="-3240000" y="1428750"/>
              <a:ext cx="2880000" cy="3816430"/>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4" name="Grafik 2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807952" y="3010820"/>
              <a:ext cx="1476164" cy="2087506"/>
            </a:xfrm>
            <a:prstGeom prst="rect">
              <a:avLst/>
            </a:prstGeom>
            <a:grpFill/>
          </p:spPr>
        </p:pic>
      </p:grpSp>
      <p:sp>
        <p:nvSpPr>
          <p:cNvPr id="25" name="Textfeld 24"/>
          <p:cNvSpPr txBox="1"/>
          <p:nvPr userDrawn="1"/>
        </p:nvSpPr>
        <p:spPr>
          <a:xfrm>
            <a:off x="-3240000" y="5148000"/>
            <a:ext cx="2520000" cy="1015663"/>
          </a:xfrm>
          <a:prstGeom prst="rect">
            <a:avLst/>
          </a:prstGeom>
          <a:solidFill>
            <a:srgbClr val="C64124"/>
          </a:solidFill>
        </p:spPr>
        <p:txBody>
          <a:bodyPr wrap="square" rtlCol="0">
            <a:spAutoFit/>
          </a:bodyPr>
          <a:lstStyle/>
          <a:p>
            <a:r>
              <a:rPr lang="en-GB" sz="1000" b="1" noProof="0" dirty="0" smtClean="0">
                <a:solidFill>
                  <a:schemeClr val="bg1"/>
                </a:solidFill>
                <a:latin typeface="+mj-lt"/>
              </a:rPr>
              <a:t>Correct positions:</a:t>
            </a:r>
          </a:p>
          <a:p>
            <a:r>
              <a:rPr lang="en-GB" sz="1000" b="0" noProof="0" dirty="0" smtClean="0">
                <a:solidFill>
                  <a:schemeClr val="bg1"/>
                </a:solidFill>
                <a:latin typeface="+mj-lt"/>
              </a:rPr>
              <a:t>If elements have been moved by mistake, you can reset the layout of the current slide by right-clicking on the small overview image on the left side of the window. To do this, select “Reset slide”.</a:t>
            </a:r>
            <a:endParaRPr lang="en-GB" sz="1000" b="0" noProof="0" dirty="0">
              <a:solidFill>
                <a:schemeClr val="bg1"/>
              </a:solidFill>
              <a:latin typeface="+mj-lt"/>
            </a:endParaRPr>
          </a:p>
        </p:txBody>
      </p:sp>
    </p:spTree>
    <p:extLst>
      <p:ext uri="{BB962C8B-B14F-4D97-AF65-F5344CB8AC3E}">
        <p14:creationId xmlns:p14="http://schemas.microsoft.com/office/powerpoint/2010/main" val="27491115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_picture_right_50:50">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8773" y="959235"/>
            <a:ext cx="11479213" cy="526344"/>
          </a:xfrm>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358773" y="1738800"/>
            <a:ext cx="5568952" cy="457945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8" name="Bildplatzhalter 7"/>
          <p:cNvSpPr>
            <a:spLocks noGrp="1"/>
          </p:cNvSpPr>
          <p:nvPr>
            <p:ph type="pic" sz="quarter" idx="13" hasCustomPrompt="1"/>
          </p:nvPr>
        </p:nvSpPr>
        <p:spPr>
          <a:xfrm>
            <a:off x="6265863" y="1765300"/>
            <a:ext cx="5560137" cy="4552950"/>
          </a:xfrm>
        </p:spPr>
        <p:txBody>
          <a:bodyPr/>
          <a:lstStyle>
            <a:lvl1pPr algn="r">
              <a:defRPr b="1">
                <a:solidFill>
                  <a:schemeClr val="accent1"/>
                </a:solidFill>
              </a:defRPr>
            </a:lvl1pPr>
          </a:lstStyle>
          <a:p>
            <a:r>
              <a:rPr lang="en-GB" noProof="0" dirty="0" smtClean="0"/>
              <a:t>Click on the small icon in the middle to insert an image here</a:t>
            </a:r>
            <a:endParaRPr lang="en-GB" noProof="0" dirty="0"/>
          </a:p>
        </p:txBody>
      </p:sp>
      <p:sp>
        <p:nvSpPr>
          <p:cNvPr id="15" name="Textfeld 14"/>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22" name="Gruppieren 21"/>
          <p:cNvGrpSpPr/>
          <p:nvPr userDrawn="1"/>
        </p:nvGrpSpPr>
        <p:grpSpPr>
          <a:xfrm>
            <a:off x="12913200" y="1764000"/>
            <a:ext cx="2880000" cy="2862322"/>
            <a:chOff x="-3240000" y="1428750"/>
            <a:chExt cx="2880000" cy="3816430"/>
          </a:xfrm>
          <a:solidFill>
            <a:srgbClr val="0C3665"/>
          </a:solidFill>
        </p:grpSpPr>
        <p:sp>
          <p:nvSpPr>
            <p:cNvPr id="23" name="Textfeld 22"/>
            <p:cNvSpPr txBox="1"/>
            <p:nvPr userDrawn="1"/>
          </p:nvSpPr>
          <p:spPr>
            <a:xfrm flipH="1">
              <a:off x="-3240000" y="1428750"/>
              <a:ext cx="2880000" cy="3816430"/>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7" name="Grafik 2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07952" y="3010820"/>
              <a:ext cx="1476164" cy="2087506"/>
            </a:xfrm>
            <a:prstGeom prst="rect">
              <a:avLst/>
            </a:prstGeom>
            <a:grpFill/>
          </p:spPr>
        </p:pic>
      </p:grpSp>
      <p:grpSp>
        <p:nvGrpSpPr>
          <p:cNvPr id="16" name="Gruppieren 15"/>
          <p:cNvGrpSpPr/>
          <p:nvPr userDrawn="1"/>
        </p:nvGrpSpPr>
        <p:grpSpPr>
          <a:xfrm>
            <a:off x="-3600000" y="1764000"/>
            <a:ext cx="2880000" cy="3785652"/>
            <a:chOff x="-3191445" y="2029230"/>
            <a:chExt cx="2880000" cy="3785652"/>
          </a:xfrm>
          <a:solidFill>
            <a:srgbClr val="0C3665"/>
          </a:solidFill>
        </p:grpSpPr>
        <p:sp>
          <p:nvSpPr>
            <p:cNvPr id="17" name="Textfeld 16"/>
            <p:cNvSpPr txBox="1"/>
            <p:nvPr userDrawn="1"/>
          </p:nvSpPr>
          <p:spPr>
            <a:xfrm>
              <a:off x="-3191445" y="2029230"/>
              <a:ext cx="2880000" cy="3785652"/>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Format texts:</a:t>
              </a:r>
            </a:p>
            <a:p>
              <a:r>
                <a:rPr lang="en-GB" sz="1000" b="0" noProof="0" dirty="0" smtClean="0">
                  <a:solidFill>
                    <a:schemeClr val="bg1"/>
                  </a:solidFill>
                  <a:latin typeface="+mn-lt"/>
                </a:rPr>
                <a:t>Texts are  formatted via “text levels”. Place the cursor in the desired paragraph and change to the next or previous level under “Home-&gt; Paragraph”.</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endParaRPr lang="en-GB" sz="1000" b="0" noProof="0" dirty="0" smtClean="0">
                <a:solidFill>
                  <a:schemeClr val="bg1"/>
                </a:solidFill>
                <a:latin typeface="+mn-lt"/>
              </a:endParaRPr>
            </a:p>
            <a:p>
              <a:r>
                <a:rPr lang="en-GB" sz="1000" b="0" noProof="0" dirty="0" smtClean="0">
                  <a:solidFill>
                    <a:schemeClr val="bg1"/>
                  </a:solidFill>
                  <a:latin typeface="+mn-lt"/>
                </a:rPr>
                <a:t>Paragraphs without spacing are created by entering “Shift-Return”.</a:t>
              </a:r>
            </a:p>
            <a:p>
              <a:endParaRPr lang="en-GB" sz="1000" b="0" noProof="0" dirty="0" smtClean="0">
                <a:solidFill>
                  <a:schemeClr val="bg1"/>
                </a:solidFill>
                <a:latin typeface="+mn-lt"/>
              </a:endParaRPr>
            </a:p>
            <a:p>
              <a:r>
                <a:rPr lang="en-GB" sz="1000" b="1" noProof="0" dirty="0" smtClean="0">
                  <a:solidFill>
                    <a:schemeClr val="bg1"/>
                  </a:solidFill>
                  <a:latin typeface="+mn-lt"/>
                </a:rPr>
                <a:t>This procedure applies to all contained layout masters.</a:t>
              </a:r>
            </a:p>
            <a:p>
              <a:endParaRPr lang="en-GB" sz="1000" b="1" noProof="0" dirty="0" smtClean="0">
                <a:solidFill>
                  <a:schemeClr val="bg1"/>
                </a:solidFill>
                <a:latin typeface="+mn-lt"/>
              </a:endParaRPr>
            </a:p>
            <a:p>
              <a:r>
                <a:rPr lang="en-GB" sz="1000" b="1" noProof="0" dirty="0" smtClean="0">
                  <a:solidFill>
                    <a:schemeClr val="bg1"/>
                  </a:solidFill>
                  <a:latin typeface="+mn-lt"/>
                </a:rPr>
                <a:t>Included here:</a:t>
              </a:r>
            </a:p>
            <a:p>
              <a:r>
                <a:rPr lang="en-GB" sz="1000" b="0" noProof="0" dirty="0" smtClean="0">
                  <a:solidFill>
                    <a:schemeClr val="bg1"/>
                  </a:solidFill>
                  <a:latin typeface="+mn-lt"/>
                </a:rPr>
                <a:t>Level 1 = Content text</a:t>
              </a:r>
            </a:p>
            <a:p>
              <a:r>
                <a:rPr lang="en-GB" sz="1000" b="0" noProof="0" dirty="0" smtClean="0">
                  <a:solidFill>
                    <a:schemeClr val="bg1"/>
                  </a:solidFill>
                  <a:latin typeface="+mn-lt"/>
                </a:rPr>
                <a:t>Level 2 = Listing Level 1</a:t>
              </a:r>
            </a:p>
            <a:p>
              <a:r>
                <a:rPr lang="en-GB" sz="1000" b="0" noProof="0" dirty="0" smtClean="0">
                  <a:solidFill>
                    <a:schemeClr val="bg1"/>
                  </a:solidFill>
                  <a:latin typeface="+mn-lt"/>
                </a:rPr>
                <a:t>Level 3 = Listing Level 2</a:t>
              </a:r>
            </a:p>
            <a:p>
              <a:r>
                <a:rPr lang="en-GB" sz="1000" b="0" noProof="0" dirty="0" smtClean="0">
                  <a:solidFill>
                    <a:schemeClr val="bg1"/>
                  </a:solidFill>
                  <a:latin typeface="+mn-lt"/>
                </a:rPr>
                <a:t>Level 4 = Listing Level 3</a:t>
              </a:r>
            </a:p>
            <a:p>
              <a:r>
                <a:rPr lang="en-GB" sz="1000" b="0" noProof="0" dirty="0" smtClean="0">
                  <a:solidFill>
                    <a:schemeClr val="bg1"/>
                  </a:solidFill>
                  <a:latin typeface="+mn-lt"/>
                </a:rPr>
                <a:t>Level 5 = Numbering</a:t>
              </a:r>
            </a:p>
            <a:p>
              <a:r>
                <a:rPr lang="en-GB" sz="1000" b="0" noProof="0" dirty="0" smtClean="0">
                  <a:solidFill>
                    <a:schemeClr val="bg1"/>
                  </a:solidFill>
                  <a:latin typeface="+mn-lt"/>
                </a:rPr>
                <a:t>Level 6 = Legend</a:t>
              </a:r>
            </a:p>
            <a:p>
              <a:r>
                <a:rPr lang="en-GB" sz="1000" b="0" noProof="0" dirty="0" smtClean="0">
                  <a:solidFill>
                    <a:schemeClr val="bg1"/>
                  </a:solidFill>
                  <a:latin typeface="+mn-lt"/>
                </a:rPr>
                <a:t>Level 7 = Title</a:t>
              </a:r>
              <a:endParaRPr lang="en-GB" sz="1000" b="0" baseline="0" noProof="0" dirty="0" smtClean="0">
                <a:solidFill>
                  <a:schemeClr val="bg1"/>
                </a:solidFill>
                <a:latin typeface="+mn-lt"/>
              </a:endParaRPr>
            </a:p>
          </p:txBody>
        </p:sp>
        <p:pic>
          <p:nvPicPr>
            <p:cNvPr id="18" name="Grafik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3433" y="2885123"/>
              <a:ext cx="2229924" cy="629881"/>
            </a:xfrm>
            <a:prstGeom prst="rect">
              <a:avLst/>
            </a:prstGeom>
            <a:grpFill/>
          </p:spPr>
        </p:pic>
      </p:grpSp>
      <p:sp>
        <p:nvSpPr>
          <p:cNvPr id="21" name="Textfeld 20"/>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5" name="Rechteck 24"/>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8" name="Grafik 27"/>
          <p:cNvPicPr>
            <a:picLocks noChangeAspect="1"/>
          </p:cNvPicPr>
          <p:nvPr userDrawn="1"/>
        </p:nvPicPr>
        <p:blipFill rotWithShape="1">
          <a:blip r:embed="rId5"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9" name="Gerade Verbindung 28"/>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7644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ext_3_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358773" y="1706400"/>
            <a:ext cx="11479214" cy="4611850"/>
          </a:xfrm>
        </p:spPr>
        <p:txBody>
          <a:bodyPr numCol="3" spcCol="360000"/>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15" name="Textfeld 14"/>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12" name="Gruppieren 11"/>
          <p:cNvGrpSpPr/>
          <p:nvPr userDrawn="1"/>
        </p:nvGrpSpPr>
        <p:grpSpPr>
          <a:xfrm>
            <a:off x="-3600000" y="1764000"/>
            <a:ext cx="2880000" cy="3785652"/>
            <a:chOff x="-3191445" y="2029230"/>
            <a:chExt cx="2880000" cy="3785652"/>
          </a:xfrm>
          <a:solidFill>
            <a:srgbClr val="0C3665"/>
          </a:solidFill>
        </p:grpSpPr>
        <p:sp>
          <p:nvSpPr>
            <p:cNvPr id="13" name="Textfeld 12"/>
            <p:cNvSpPr txBox="1"/>
            <p:nvPr userDrawn="1"/>
          </p:nvSpPr>
          <p:spPr>
            <a:xfrm>
              <a:off x="-3191445" y="2029230"/>
              <a:ext cx="2880000" cy="3785652"/>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Format texts:</a:t>
              </a:r>
            </a:p>
            <a:p>
              <a:r>
                <a:rPr lang="en-GB" sz="1000" b="0" noProof="0" dirty="0" smtClean="0">
                  <a:solidFill>
                    <a:schemeClr val="bg1"/>
                  </a:solidFill>
                  <a:latin typeface="+mn-lt"/>
                </a:rPr>
                <a:t>Texts are  formatted via “text levels”. Place the cursor in the desired paragraph and change to the next or previous level under “Home-&gt; Paragraph”.</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endParaRPr lang="en-GB" sz="1000" b="0" noProof="0" dirty="0" smtClean="0">
                <a:solidFill>
                  <a:schemeClr val="bg1"/>
                </a:solidFill>
                <a:latin typeface="+mn-lt"/>
              </a:endParaRPr>
            </a:p>
            <a:p>
              <a:r>
                <a:rPr lang="en-GB" sz="1000" b="0" noProof="0" dirty="0" smtClean="0">
                  <a:solidFill>
                    <a:schemeClr val="bg1"/>
                  </a:solidFill>
                  <a:latin typeface="+mn-lt"/>
                </a:rPr>
                <a:t>Paragraphs without spacing are created by entering “Shift-Return”.</a:t>
              </a:r>
            </a:p>
            <a:p>
              <a:endParaRPr lang="en-GB" sz="1000" b="0" noProof="0" dirty="0" smtClean="0">
                <a:solidFill>
                  <a:schemeClr val="bg1"/>
                </a:solidFill>
                <a:latin typeface="+mn-lt"/>
              </a:endParaRPr>
            </a:p>
            <a:p>
              <a:r>
                <a:rPr lang="en-GB" sz="1000" b="1" noProof="0" dirty="0" smtClean="0">
                  <a:solidFill>
                    <a:schemeClr val="bg1"/>
                  </a:solidFill>
                  <a:latin typeface="+mn-lt"/>
                </a:rPr>
                <a:t>This procedure applies to all contained layout masters.</a:t>
              </a:r>
            </a:p>
            <a:p>
              <a:endParaRPr lang="en-GB" sz="1000" b="1" noProof="0" dirty="0" smtClean="0">
                <a:solidFill>
                  <a:schemeClr val="bg1"/>
                </a:solidFill>
                <a:latin typeface="+mn-lt"/>
              </a:endParaRPr>
            </a:p>
            <a:p>
              <a:r>
                <a:rPr lang="en-GB" sz="1000" b="1" noProof="0" dirty="0" smtClean="0">
                  <a:solidFill>
                    <a:schemeClr val="bg1"/>
                  </a:solidFill>
                  <a:latin typeface="+mn-lt"/>
                </a:rPr>
                <a:t>Included here:</a:t>
              </a:r>
            </a:p>
            <a:p>
              <a:r>
                <a:rPr lang="en-GB" sz="1000" b="0" noProof="0" dirty="0" smtClean="0">
                  <a:solidFill>
                    <a:schemeClr val="bg1"/>
                  </a:solidFill>
                  <a:latin typeface="+mn-lt"/>
                </a:rPr>
                <a:t>Level 1 = Content text</a:t>
              </a:r>
            </a:p>
            <a:p>
              <a:r>
                <a:rPr lang="en-GB" sz="1000" b="0" noProof="0" dirty="0" smtClean="0">
                  <a:solidFill>
                    <a:schemeClr val="bg1"/>
                  </a:solidFill>
                  <a:latin typeface="+mn-lt"/>
                </a:rPr>
                <a:t>Level 2 = Listing Level 1</a:t>
              </a:r>
            </a:p>
            <a:p>
              <a:r>
                <a:rPr lang="en-GB" sz="1000" b="0" noProof="0" dirty="0" smtClean="0">
                  <a:solidFill>
                    <a:schemeClr val="bg1"/>
                  </a:solidFill>
                  <a:latin typeface="+mn-lt"/>
                </a:rPr>
                <a:t>Level 3 = Listing Level 2</a:t>
              </a:r>
            </a:p>
            <a:p>
              <a:r>
                <a:rPr lang="en-GB" sz="1000" b="0" noProof="0" dirty="0" smtClean="0">
                  <a:solidFill>
                    <a:schemeClr val="bg1"/>
                  </a:solidFill>
                  <a:latin typeface="+mn-lt"/>
                </a:rPr>
                <a:t>Level 4 = Listing Level 3</a:t>
              </a:r>
            </a:p>
            <a:p>
              <a:r>
                <a:rPr lang="en-GB" sz="1000" b="0" noProof="0" dirty="0" smtClean="0">
                  <a:solidFill>
                    <a:schemeClr val="bg1"/>
                  </a:solidFill>
                  <a:latin typeface="+mn-lt"/>
                </a:rPr>
                <a:t>Level 5 = Numbering</a:t>
              </a:r>
            </a:p>
            <a:p>
              <a:r>
                <a:rPr lang="en-GB" sz="1000" b="0" noProof="0" dirty="0" smtClean="0">
                  <a:solidFill>
                    <a:schemeClr val="bg1"/>
                  </a:solidFill>
                  <a:latin typeface="+mn-lt"/>
                </a:rPr>
                <a:t>Level 6 = Legend</a:t>
              </a:r>
            </a:p>
            <a:p>
              <a:r>
                <a:rPr lang="en-GB" sz="1000" b="0" noProof="0" dirty="0" smtClean="0">
                  <a:solidFill>
                    <a:schemeClr val="bg1"/>
                  </a:solidFill>
                  <a:latin typeface="+mn-lt"/>
                </a:rPr>
                <a:t>Level 7 = Title</a:t>
              </a:r>
              <a:endParaRPr lang="en-GB" sz="1000" b="0" baseline="0" noProof="0" dirty="0" smtClean="0">
                <a:solidFill>
                  <a:schemeClr val="bg1"/>
                </a:solidFill>
                <a:latin typeface="+mn-lt"/>
              </a:endParaRPr>
            </a:p>
          </p:txBody>
        </p:sp>
        <p:pic>
          <p:nvPicPr>
            <p:cNvPr id="14" name="Grafik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3433" y="2885123"/>
              <a:ext cx="2229924" cy="629881"/>
            </a:xfrm>
            <a:prstGeom prst="rect">
              <a:avLst/>
            </a:prstGeom>
            <a:grpFill/>
          </p:spPr>
        </p:pic>
      </p:grpSp>
      <p:sp>
        <p:nvSpPr>
          <p:cNvPr id="17" name="Textfeld 16"/>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19" name="Rechteck 18"/>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0" name="Grafik 1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1" name="Grafik 20"/>
          <p:cNvPicPr>
            <a:picLocks noChangeAspect="1"/>
          </p:cNvPicPr>
          <p:nvPr userDrawn="1"/>
        </p:nvPicPr>
        <p:blipFill rotWithShape="1">
          <a:blip r:embed="rId4"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2" name="Gerade Verbindung 21"/>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4729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ext_picture_lef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8250239" y="1738800"/>
            <a:ext cx="3587748" cy="457945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8" name="Bildplatzhalter 7"/>
          <p:cNvSpPr>
            <a:spLocks noGrp="1"/>
          </p:cNvSpPr>
          <p:nvPr>
            <p:ph type="pic" sz="quarter" idx="13" hasCustomPrompt="1"/>
          </p:nvPr>
        </p:nvSpPr>
        <p:spPr>
          <a:xfrm>
            <a:off x="358775" y="1764001"/>
            <a:ext cx="7532687" cy="4554250"/>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15" name="Textfeld 14"/>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16" name="Gruppieren 15"/>
          <p:cNvGrpSpPr/>
          <p:nvPr userDrawn="1"/>
        </p:nvGrpSpPr>
        <p:grpSpPr>
          <a:xfrm>
            <a:off x="-3600000" y="1765300"/>
            <a:ext cx="2880000" cy="2862322"/>
            <a:chOff x="-3240000" y="1428750"/>
            <a:chExt cx="2880000" cy="3816430"/>
          </a:xfrm>
          <a:solidFill>
            <a:srgbClr val="0C3665"/>
          </a:solidFill>
        </p:grpSpPr>
        <p:sp>
          <p:nvSpPr>
            <p:cNvPr id="17" name="Textfeld 16"/>
            <p:cNvSpPr txBox="1"/>
            <p:nvPr userDrawn="1"/>
          </p:nvSpPr>
          <p:spPr>
            <a:xfrm>
              <a:off x="-3240000" y="1428750"/>
              <a:ext cx="2880000" cy="3816430"/>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18" name="Grafik 1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31988" y="3010820"/>
              <a:ext cx="1476164" cy="2087506"/>
            </a:xfrm>
            <a:prstGeom prst="rect">
              <a:avLst/>
            </a:prstGeom>
            <a:grpFill/>
          </p:spPr>
        </p:pic>
      </p:grpSp>
      <p:grpSp>
        <p:nvGrpSpPr>
          <p:cNvPr id="20" name="Gruppieren 19"/>
          <p:cNvGrpSpPr/>
          <p:nvPr userDrawn="1"/>
        </p:nvGrpSpPr>
        <p:grpSpPr>
          <a:xfrm>
            <a:off x="12913200" y="1764000"/>
            <a:ext cx="2880000" cy="3785652"/>
            <a:chOff x="-3191445" y="2029230"/>
            <a:chExt cx="2880000" cy="3785652"/>
          </a:xfrm>
          <a:solidFill>
            <a:srgbClr val="0C3665"/>
          </a:solidFill>
        </p:grpSpPr>
        <p:sp>
          <p:nvSpPr>
            <p:cNvPr id="21" name="Textfeld 20"/>
            <p:cNvSpPr txBox="1"/>
            <p:nvPr userDrawn="1"/>
          </p:nvSpPr>
          <p:spPr>
            <a:xfrm flipH="1">
              <a:off x="-3191445" y="2029230"/>
              <a:ext cx="2880000" cy="3785652"/>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Format texts:</a:t>
              </a:r>
            </a:p>
            <a:p>
              <a:r>
                <a:rPr lang="en-GB" sz="1000" b="0" noProof="0" dirty="0" smtClean="0">
                  <a:solidFill>
                    <a:schemeClr val="bg1"/>
                  </a:solidFill>
                  <a:latin typeface="+mn-lt"/>
                </a:rPr>
                <a:t>Texts are  formatted via “text levels”. Place the cursor in the desired paragraph and change to the next or previous level under “Home-&gt; Paragraph”.</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endParaRPr lang="en-GB" sz="1000" b="0" noProof="0" dirty="0" smtClean="0">
                <a:solidFill>
                  <a:schemeClr val="bg1"/>
                </a:solidFill>
                <a:latin typeface="+mn-lt"/>
              </a:endParaRPr>
            </a:p>
            <a:p>
              <a:r>
                <a:rPr lang="en-GB" sz="1000" b="0" noProof="0" dirty="0" smtClean="0">
                  <a:solidFill>
                    <a:schemeClr val="bg1"/>
                  </a:solidFill>
                  <a:latin typeface="+mn-lt"/>
                </a:rPr>
                <a:t>Paragraphs without spacing are created by entering “Shift-Return”.</a:t>
              </a:r>
            </a:p>
            <a:p>
              <a:endParaRPr lang="en-GB" sz="1000" b="0" noProof="0" dirty="0" smtClean="0">
                <a:solidFill>
                  <a:schemeClr val="bg1"/>
                </a:solidFill>
                <a:latin typeface="+mn-lt"/>
              </a:endParaRPr>
            </a:p>
            <a:p>
              <a:r>
                <a:rPr lang="en-GB" sz="1000" b="1" noProof="0" dirty="0" smtClean="0">
                  <a:solidFill>
                    <a:schemeClr val="bg1"/>
                  </a:solidFill>
                  <a:latin typeface="+mn-lt"/>
                </a:rPr>
                <a:t>This procedure applies to all contained layout masters.</a:t>
              </a:r>
            </a:p>
            <a:p>
              <a:endParaRPr lang="en-GB" sz="1000" b="1" noProof="0" dirty="0" smtClean="0">
                <a:solidFill>
                  <a:schemeClr val="bg1"/>
                </a:solidFill>
                <a:latin typeface="+mn-lt"/>
              </a:endParaRPr>
            </a:p>
            <a:p>
              <a:r>
                <a:rPr lang="en-GB" sz="1000" b="1" noProof="0" dirty="0" smtClean="0">
                  <a:solidFill>
                    <a:schemeClr val="bg1"/>
                  </a:solidFill>
                  <a:latin typeface="+mn-lt"/>
                </a:rPr>
                <a:t>Included here:</a:t>
              </a:r>
            </a:p>
            <a:p>
              <a:r>
                <a:rPr lang="en-GB" sz="1000" b="0" noProof="0" dirty="0" smtClean="0">
                  <a:solidFill>
                    <a:schemeClr val="bg1"/>
                  </a:solidFill>
                  <a:latin typeface="+mn-lt"/>
                </a:rPr>
                <a:t>Level 1 = Content text</a:t>
              </a:r>
            </a:p>
            <a:p>
              <a:r>
                <a:rPr lang="en-GB" sz="1000" b="0" noProof="0" dirty="0" smtClean="0">
                  <a:solidFill>
                    <a:schemeClr val="bg1"/>
                  </a:solidFill>
                  <a:latin typeface="+mn-lt"/>
                </a:rPr>
                <a:t>Level 2 = Listing Level 1</a:t>
              </a:r>
            </a:p>
            <a:p>
              <a:r>
                <a:rPr lang="en-GB" sz="1000" b="0" noProof="0" dirty="0" smtClean="0">
                  <a:solidFill>
                    <a:schemeClr val="bg1"/>
                  </a:solidFill>
                  <a:latin typeface="+mn-lt"/>
                </a:rPr>
                <a:t>Level 3 = Listing Level 2</a:t>
              </a:r>
            </a:p>
            <a:p>
              <a:r>
                <a:rPr lang="en-GB" sz="1000" b="0" noProof="0" dirty="0" smtClean="0">
                  <a:solidFill>
                    <a:schemeClr val="bg1"/>
                  </a:solidFill>
                  <a:latin typeface="+mn-lt"/>
                </a:rPr>
                <a:t>Level 4 = Listing Level 3</a:t>
              </a:r>
            </a:p>
            <a:p>
              <a:r>
                <a:rPr lang="en-GB" sz="1000" b="0" noProof="0" dirty="0" smtClean="0">
                  <a:solidFill>
                    <a:schemeClr val="bg1"/>
                  </a:solidFill>
                  <a:latin typeface="+mn-lt"/>
                </a:rPr>
                <a:t>Level 5 = Numbering</a:t>
              </a:r>
            </a:p>
            <a:p>
              <a:r>
                <a:rPr lang="en-GB" sz="1000" b="0" noProof="0" dirty="0" smtClean="0">
                  <a:solidFill>
                    <a:schemeClr val="bg1"/>
                  </a:solidFill>
                  <a:latin typeface="+mn-lt"/>
                </a:rPr>
                <a:t>Level 6 = Legend</a:t>
              </a:r>
            </a:p>
            <a:p>
              <a:r>
                <a:rPr lang="en-GB" sz="1000" b="0" noProof="0" dirty="0" smtClean="0">
                  <a:solidFill>
                    <a:schemeClr val="bg1"/>
                  </a:solidFill>
                  <a:latin typeface="+mn-lt"/>
                </a:rPr>
                <a:t>Level 7 = Title</a:t>
              </a:r>
              <a:endParaRPr lang="en-GB" sz="1000" b="0" baseline="0" noProof="0" dirty="0" smtClean="0">
                <a:solidFill>
                  <a:schemeClr val="bg1"/>
                </a:solidFill>
                <a:latin typeface="+mn-lt"/>
              </a:endParaRPr>
            </a:p>
          </p:txBody>
        </p:sp>
        <p:pic>
          <p:nvPicPr>
            <p:cNvPr id="22" name="Grafik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0514" y="2885123"/>
              <a:ext cx="2229924" cy="629881"/>
            </a:xfrm>
            <a:prstGeom prst="rect">
              <a:avLst/>
            </a:prstGeom>
            <a:grpFill/>
          </p:spPr>
        </p:pic>
      </p:grpSp>
      <p:sp>
        <p:nvSpPr>
          <p:cNvPr id="24" name="Textfeld 23"/>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6" name="Rechteck 25"/>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7" name="Grafik 26"/>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8" name="Grafik 27"/>
          <p:cNvPicPr>
            <a:picLocks noChangeAspect="1"/>
          </p:cNvPicPr>
          <p:nvPr userDrawn="1"/>
        </p:nvPicPr>
        <p:blipFill rotWithShape="1">
          <a:blip r:embed="rId5"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9" name="Gerade Verbindung 28"/>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495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ext_picture_righ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8773" y="959235"/>
            <a:ext cx="11479213" cy="526344"/>
          </a:xfrm>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358772" y="1738800"/>
            <a:ext cx="3586165" cy="457945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8" name="Bildplatzhalter 7"/>
          <p:cNvSpPr>
            <a:spLocks noGrp="1"/>
          </p:cNvSpPr>
          <p:nvPr>
            <p:ph type="pic" sz="quarter" idx="13" hasCustomPrompt="1"/>
          </p:nvPr>
        </p:nvSpPr>
        <p:spPr>
          <a:xfrm>
            <a:off x="4303713" y="1764001"/>
            <a:ext cx="7522288" cy="4554250"/>
          </a:xfrm>
        </p:spPr>
        <p:txBody>
          <a:bodyPr/>
          <a:lstStyle>
            <a:lvl1pPr algn="r">
              <a:defRPr b="1">
                <a:solidFill>
                  <a:schemeClr val="accent1"/>
                </a:solidFill>
              </a:defRPr>
            </a:lvl1pPr>
          </a:lstStyle>
          <a:p>
            <a:r>
              <a:rPr lang="en-GB" noProof="0" dirty="0" smtClean="0"/>
              <a:t>Click on the small icon in the middle to insert an image here</a:t>
            </a:r>
            <a:endParaRPr lang="en-GB" noProof="0" dirty="0"/>
          </a:p>
        </p:txBody>
      </p:sp>
      <p:sp>
        <p:nvSpPr>
          <p:cNvPr id="15" name="Textfeld 14"/>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16" name="Gruppieren 15"/>
          <p:cNvGrpSpPr/>
          <p:nvPr userDrawn="1"/>
        </p:nvGrpSpPr>
        <p:grpSpPr>
          <a:xfrm>
            <a:off x="12913200" y="1765300"/>
            <a:ext cx="2880000" cy="2862322"/>
            <a:chOff x="-3240000" y="1428750"/>
            <a:chExt cx="2880000" cy="3816430"/>
          </a:xfrm>
          <a:solidFill>
            <a:srgbClr val="0C3665"/>
          </a:solidFill>
        </p:grpSpPr>
        <p:sp>
          <p:nvSpPr>
            <p:cNvPr id="20" name="Textfeld 19"/>
            <p:cNvSpPr txBox="1"/>
            <p:nvPr userDrawn="1"/>
          </p:nvSpPr>
          <p:spPr>
            <a:xfrm flipH="1">
              <a:off x="-3240000" y="1428750"/>
              <a:ext cx="2880000" cy="3816430"/>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1" name="Grafik 2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07952" y="3010820"/>
              <a:ext cx="1476164" cy="2087506"/>
            </a:xfrm>
            <a:prstGeom prst="rect">
              <a:avLst/>
            </a:prstGeom>
            <a:grpFill/>
          </p:spPr>
        </p:pic>
      </p:grpSp>
      <p:grpSp>
        <p:nvGrpSpPr>
          <p:cNvPr id="17" name="Gruppieren 16"/>
          <p:cNvGrpSpPr/>
          <p:nvPr userDrawn="1"/>
        </p:nvGrpSpPr>
        <p:grpSpPr>
          <a:xfrm>
            <a:off x="-3600000" y="1764000"/>
            <a:ext cx="2880000" cy="3785652"/>
            <a:chOff x="-3191445" y="2029230"/>
            <a:chExt cx="2880000" cy="3785652"/>
          </a:xfrm>
          <a:solidFill>
            <a:srgbClr val="0C3665"/>
          </a:solidFill>
        </p:grpSpPr>
        <p:sp>
          <p:nvSpPr>
            <p:cNvPr id="18" name="Textfeld 17"/>
            <p:cNvSpPr txBox="1"/>
            <p:nvPr userDrawn="1"/>
          </p:nvSpPr>
          <p:spPr>
            <a:xfrm>
              <a:off x="-3191445" y="2029230"/>
              <a:ext cx="2880000" cy="3785652"/>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Format texts:</a:t>
              </a:r>
            </a:p>
            <a:p>
              <a:r>
                <a:rPr lang="en-GB" sz="1000" b="0" noProof="0" dirty="0" smtClean="0">
                  <a:solidFill>
                    <a:schemeClr val="bg1"/>
                  </a:solidFill>
                  <a:latin typeface="+mn-lt"/>
                </a:rPr>
                <a:t>Texts are  formatted via “text levels”. Place the cursor in the desired paragraph and change to the next or previous level under “Home-&gt; Paragraph”.</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endParaRPr lang="en-GB" sz="1000" b="0" noProof="0" dirty="0" smtClean="0">
                <a:solidFill>
                  <a:schemeClr val="bg1"/>
                </a:solidFill>
                <a:latin typeface="+mn-lt"/>
              </a:endParaRPr>
            </a:p>
            <a:p>
              <a:r>
                <a:rPr lang="en-GB" sz="1000" b="0" noProof="0" dirty="0" smtClean="0">
                  <a:solidFill>
                    <a:schemeClr val="bg1"/>
                  </a:solidFill>
                  <a:latin typeface="+mn-lt"/>
                </a:rPr>
                <a:t>Paragraphs without spacing are created by entering “Shift-Return”.</a:t>
              </a:r>
            </a:p>
            <a:p>
              <a:endParaRPr lang="en-GB" sz="1000" b="0" noProof="0" dirty="0" smtClean="0">
                <a:solidFill>
                  <a:schemeClr val="bg1"/>
                </a:solidFill>
                <a:latin typeface="+mn-lt"/>
              </a:endParaRPr>
            </a:p>
            <a:p>
              <a:r>
                <a:rPr lang="en-GB" sz="1000" b="1" noProof="0" dirty="0" smtClean="0">
                  <a:solidFill>
                    <a:schemeClr val="bg1"/>
                  </a:solidFill>
                  <a:latin typeface="+mn-lt"/>
                </a:rPr>
                <a:t>This procedure applies to all contained layout masters.</a:t>
              </a:r>
            </a:p>
            <a:p>
              <a:endParaRPr lang="en-GB" sz="1000" b="1" noProof="0" dirty="0" smtClean="0">
                <a:solidFill>
                  <a:schemeClr val="bg1"/>
                </a:solidFill>
                <a:latin typeface="+mn-lt"/>
              </a:endParaRPr>
            </a:p>
            <a:p>
              <a:r>
                <a:rPr lang="en-GB" sz="1000" b="1" noProof="0" dirty="0" smtClean="0">
                  <a:solidFill>
                    <a:schemeClr val="bg1"/>
                  </a:solidFill>
                  <a:latin typeface="+mn-lt"/>
                </a:rPr>
                <a:t>Included here:</a:t>
              </a:r>
            </a:p>
            <a:p>
              <a:r>
                <a:rPr lang="en-GB" sz="1000" b="0" noProof="0" dirty="0" smtClean="0">
                  <a:solidFill>
                    <a:schemeClr val="bg1"/>
                  </a:solidFill>
                  <a:latin typeface="+mn-lt"/>
                </a:rPr>
                <a:t>Level 1 = Content text</a:t>
              </a:r>
            </a:p>
            <a:p>
              <a:r>
                <a:rPr lang="en-GB" sz="1000" b="0" noProof="0" dirty="0" smtClean="0">
                  <a:solidFill>
                    <a:schemeClr val="bg1"/>
                  </a:solidFill>
                  <a:latin typeface="+mn-lt"/>
                </a:rPr>
                <a:t>Level 2 = Listing Level 1</a:t>
              </a:r>
            </a:p>
            <a:p>
              <a:r>
                <a:rPr lang="en-GB" sz="1000" b="0" noProof="0" dirty="0" smtClean="0">
                  <a:solidFill>
                    <a:schemeClr val="bg1"/>
                  </a:solidFill>
                  <a:latin typeface="+mn-lt"/>
                </a:rPr>
                <a:t>Level 3 = Listing Level 2</a:t>
              </a:r>
            </a:p>
            <a:p>
              <a:r>
                <a:rPr lang="en-GB" sz="1000" b="0" noProof="0" dirty="0" smtClean="0">
                  <a:solidFill>
                    <a:schemeClr val="bg1"/>
                  </a:solidFill>
                  <a:latin typeface="+mn-lt"/>
                </a:rPr>
                <a:t>Level 4 = Listing Level 3</a:t>
              </a:r>
            </a:p>
            <a:p>
              <a:r>
                <a:rPr lang="en-GB" sz="1000" b="0" noProof="0" dirty="0" smtClean="0">
                  <a:solidFill>
                    <a:schemeClr val="bg1"/>
                  </a:solidFill>
                  <a:latin typeface="+mn-lt"/>
                </a:rPr>
                <a:t>Level 5 = Numbering</a:t>
              </a:r>
            </a:p>
            <a:p>
              <a:r>
                <a:rPr lang="en-GB" sz="1000" b="0" noProof="0" dirty="0" smtClean="0">
                  <a:solidFill>
                    <a:schemeClr val="bg1"/>
                  </a:solidFill>
                  <a:latin typeface="+mn-lt"/>
                </a:rPr>
                <a:t>Level 6 = Legend</a:t>
              </a:r>
            </a:p>
            <a:p>
              <a:r>
                <a:rPr lang="en-GB" sz="1000" b="0" noProof="0" dirty="0" smtClean="0">
                  <a:solidFill>
                    <a:schemeClr val="bg1"/>
                  </a:solidFill>
                  <a:latin typeface="+mn-lt"/>
                </a:rPr>
                <a:t>Level 7 = Title</a:t>
              </a:r>
              <a:endParaRPr lang="en-GB" sz="1000" b="0" baseline="0" noProof="0" dirty="0" smtClean="0">
                <a:solidFill>
                  <a:schemeClr val="bg1"/>
                </a:solidFill>
                <a:latin typeface="+mn-lt"/>
              </a:endParaRPr>
            </a:p>
          </p:txBody>
        </p:sp>
        <p:pic>
          <p:nvPicPr>
            <p:cNvPr id="19" name="Grafik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3433" y="2885123"/>
              <a:ext cx="2229924" cy="629881"/>
            </a:xfrm>
            <a:prstGeom prst="rect">
              <a:avLst/>
            </a:prstGeom>
            <a:grpFill/>
          </p:spPr>
        </p:pic>
      </p:grpSp>
      <p:sp>
        <p:nvSpPr>
          <p:cNvPr id="24" name="Textfeld 23"/>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6" name="Rechteck 25"/>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7" name="Grafik 26"/>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8" name="Grafik 27"/>
          <p:cNvPicPr>
            <a:picLocks noChangeAspect="1"/>
          </p:cNvPicPr>
          <p:nvPr userDrawn="1"/>
        </p:nvPicPr>
        <p:blipFill rotWithShape="1">
          <a:blip r:embed="rId5"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9" name="Gerade Verbindung 28"/>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88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pictures_3_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8" name="Bildplatzhalter 7"/>
          <p:cNvSpPr>
            <a:spLocks noGrp="1"/>
          </p:cNvSpPr>
          <p:nvPr>
            <p:ph type="pic" sz="quarter" idx="13" hasCustomPrompt="1"/>
          </p:nvPr>
        </p:nvSpPr>
        <p:spPr>
          <a:xfrm>
            <a:off x="358775" y="1764001"/>
            <a:ext cx="11467225" cy="4554250"/>
          </a:xfrm>
        </p:spPr>
        <p:txBody>
          <a:bodyPr anchor="ctr" anchorCtr="0"/>
          <a:lstStyle>
            <a:lvl1pPr algn="ctr">
              <a:defRPr b="1">
                <a:solidFill>
                  <a:schemeClr val="accent1"/>
                </a:solidFill>
              </a:defRPr>
            </a:lvl1pPr>
          </a:lstStyle>
          <a:p>
            <a:r>
              <a:rPr lang="en-GB" noProof="0" dirty="0" smtClean="0"/>
              <a:t>Click on the small icon in the middle to insert an image here</a:t>
            </a:r>
            <a:endParaRPr lang="en-GB" noProof="0" dirty="0"/>
          </a:p>
        </p:txBody>
      </p:sp>
      <p:sp>
        <p:nvSpPr>
          <p:cNvPr id="12" name="Textfeld 11"/>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11" name="Gruppieren 10"/>
          <p:cNvGrpSpPr/>
          <p:nvPr userDrawn="1"/>
        </p:nvGrpSpPr>
        <p:grpSpPr>
          <a:xfrm>
            <a:off x="-3600000" y="1765300"/>
            <a:ext cx="2880000" cy="2862322"/>
            <a:chOff x="-3240000" y="1428750"/>
            <a:chExt cx="2880000" cy="3816430"/>
          </a:xfrm>
          <a:solidFill>
            <a:srgbClr val="0C3665"/>
          </a:solidFill>
        </p:grpSpPr>
        <p:sp>
          <p:nvSpPr>
            <p:cNvPr id="15" name="Textfeld 14"/>
            <p:cNvSpPr txBox="1"/>
            <p:nvPr userDrawn="1"/>
          </p:nvSpPr>
          <p:spPr>
            <a:xfrm>
              <a:off x="-3240000" y="1428750"/>
              <a:ext cx="2880000" cy="3816430"/>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16" name="Grafik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31988" y="3010820"/>
              <a:ext cx="1476164" cy="2087506"/>
            </a:xfrm>
            <a:prstGeom prst="rect">
              <a:avLst/>
            </a:prstGeom>
            <a:grpFill/>
          </p:spPr>
        </p:pic>
      </p:grpSp>
      <p:sp>
        <p:nvSpPr>
          <p:cNvPr id="17" name="Textfeld 16"/>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19" name="Rechteck 18"/>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0" name="Grafik 1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1" name="Grafik 20"/>
          <p:cNvPicPr>
            <a:picLocks noChangeAspect="1"/>
          </p:cNvPicPr>
          <p:nvPr userDrawn="1"/>
        </p:nvPicPr>
        <p:blipFill rotWithShape="1">
          <a:blip r:embed="rId4"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2" name="Gerade Verbindung 21"/>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842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picture_big">
    <p:spTree>
      <p:nvGrpSpPr>
        <p:cNvPr id="1" name=""/>
        <p:cNvGrpSpPr/>
        <p:nvPr/>
      </p:nvGrpSpPr>
      <p:grpSpPr>
        <a:xfrm>
          <a:off x="0" y="0"/>
          <a:ext cx="0" cy="0"/>
          <a:chOff x="0" y="0"/>
          <a:chExt cx="0" cy="0"/>
        </a:xfrm>
      </p:grpSpPr>
      <p:sp>
        <p:nvSpPr>
          <p:cNvPr id="8" name="Bildplatzhalter 7"/>
          <p:cNvSpPr>
            <a:spLocks noGrp="1"/>
          </p:cNvSpPr>
          <p:nvPr>
            <p:ph type="pic" sz="quarter" idx="13" hasCustomPrompt="1"/>
          </p:nvPr>
        </p:nvSpPr>
        <p:spPr>
          <a:xfrm>
            <a:off x="0" y="0"/>
            <a:ext cx="12193200" cy="6859588"/>
          </a:xfrm>
        </p:spPr>
        <p:txBody>
          <a:bodyPr anchor="ctr" anchorCtr="0"/>
          <a:lstStyle>
            <a:lvl1pPr algn="ctr">
              <a:defRPr b="1">
                <a:solidFill>
                  <a:schemeClr val="accent1"/>
                </a:solidFill>
              </a:defRPr>
            </a:lvl1pPr>
          </a:lstStyle>
          <a:p>
            <a:r>
              <a:rPr lang="en-GB" noProof="0" dirty="0" smtClean="0"/>
              <a:t>Click on the small icon in the middle to insert an image here</a:t>
            </a:r>
            <a:endParaRPr lang="en-GB" noProof="0" dirty="0"/>
          </a:p>
        </p:txBody>
      </p:sp>
      <p:sp>
        <p:nvSpPr>
          <p:cNvPr id="2" name="Titel 1"/>
          <p:cNvSpPr>
            <a:spLocks noGrp="1"/>
          </p:cNvSpPr>
          <p:nvPr>
            <p:ph type="title" hasCustomPrompt="1"/>
          </p:nvPr>
        </p:nvSpPr>
        <p:spPr>
          <a:xfrm>
            <a:off x="9715735" y="5368191"/>
            <a:ext cx="1876265" cy="453009"/>
          </a:xfrm>
          <a:solidFill>
            <a:schemeClr val="accent1"/>
          </a:solidFill>
        </p:spPr>
        <p:txBody>
          <a:bodyPr wrap="none" lIns="72000" rIns="72000" bIns="0" anchor="b" anchorCtr="0">
            <a:spAutoFit/>
          </a:bodyPr>
          <a:lstStyle>
            <a:lvl1pPr algn="r">
              <a:defRPr sz="3000" b="0" baseline="0">
                <a:solidFill>
                  <a:schemeClr val="bg1"/>
                </a:solidFill>
              </a:defRPr>
            </a:lvl1pPr>
          </a:lstStyle>
          <a:p>
            <a:r>
              <a:rPr lang="en-GB" noProof="0" dirty="0" smtClean="0"/>
              <a:t>Enter Title</a:t>
            </a:r>
            <a:endParaRPr lang="en-GB" noProof="0" dirty="0"/>
          </a:p>
        </p:txBody>
      </p:sp>
      <p:grpSp>
        <p:nvGrpSpPr>
          <p:cNvPr id="13" name="Gruppieren 12"/>
          <p:cNvGrpSpPr/>
          <p:nvPr userDrawn="1"/>
        </p:nvGrpSpPr>
        <p:grpSpPr>
          <a:xfrm>
            <a:off x="-3600000" y="1765300"/>
            <a:ext cx="2880000" cy="2862322"/>
            <a:chOff x="-3240000" y="1428750"/>
            <a:chExt cx="2880000" cy="3816430"/>
          </a:xfrm>
          <a:solidFill>
            <a:srgbClr val="0C3665"/>
          </a:solidFill>
        </p:grpSpPr>
        <p:sp>
          <p:nvSpPr>
            <p:cNvPr id="14" name="Textfeld 13"/>
            <p:cNvSpPr txBox="1"/>
            <p:nvPr userDrawn="1"/>
          </p:nvSpPr>
          <p:spPr>
            <a:xfrm>
              <a:off x="-3240000" y="1428750"/>
              <a:ext cx="2880000" cy="3816430"/>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31988" y="3010820"/>
              <a:ext cx="1476164" cy="2087506"/>
            </a:xfrm>
            <a:prstGeom prst="rect">
              <a:avLst/>
            </a:prstGeom>
            <a:grpFill/>
          </p:spPr>
        </p:pic>
      </p:grpSp>
    </p:spTree>
    <p:extLst>
      <p:ext uri="{BB962C8B-B14F-4D97-AF65-F5344CB8AC3E}">
        <p14:creationId xmlns:p14="http://schemas.microsoft.com/office/powerpoint/2010/main" val="104512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2_pictures_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4303713" y="1738800"/>
            <a:ext cx="7534274" cy="214920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8" name="Bildplatzhalter 7"/>
          <p:cNvSpPr>
            <a:spLocks noGrp="1"/>
          </p:cNvSpPr>
          <p:nvPr>
            <p:ph type="pic" sz="quarter" idx="13" hasCustomPrompt="1"/>
          </p:nvPr>
        </p:nvSpPr>
        <p:spPr>
          <a:xfrm>
            <a:off x="358776" y="1764000"/>
            <a:ext cx="3586162" cy="2127600"/>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9" name="Bildplatzhalter 7"/>
          <p:cNvSpPr>
            <a:spLocks noGrp="1"/>
          </p:cNvSpPr>
          <p:nvPr>
            <p:ph type="pic" sz="quarter" idx="14" hasCustomPrompt="1"/>
          </p:nvPr>
        </p:nvSpPr>
        <p:spPr>
          <a:xfrm>
            <a:off x="358776" y="4192588"/>
            <a:ext cx="3586162" cy="2125661"/>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10" name="Inhaltsplatzhalter 2"/>
          <p:cNvSpPr>
            <a:spLocks noGrp="1"/>
          </p:cNvSpPr>
          <p:nvPr>
            <p:ph idx="15" hasCustomPrompt="1"/>
          </p:nvPr>
        </p:nvSpPr>
        <p:spPr>
          <a:xfrm>
            <a:off x="4303713" y="4168800"/>
            <a:ext cx="7534274" cy="2149449"/>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endParaRPr lang="en-GB" noProof="0" dirty="0"/>
          </a:p>
        </p:txBody>
      </p:sp>
      <p:sp>
        <p:nvSpPr>
          <p:cNvPr id="17" name="Textfeld 16"/>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19" name="Gruppieren 18"/>
          <p:cNvGrpSpPr/>
          <p:nvPr userDrawn="1"/>
        </p:nvGrpSpPr>
        <p:grpSpPr>
          <a:xfrm>
            <a:off x="-3600000" y="1765300"/>
            <a:ext cx="2880000" cy="2862322"/>
            <a:chOff x="-3240000" y="1428750"/>
            <a:chExt cx="2880000" cy="3816430"/>
          </a:xfrm>
          <a:solidFill>
            <a:srgbClr val="0C3665"/>
          </a:solidFill>
        </p:grpSpPr>
        <p:sp>
          <p:nvSpPr>
            <p:cNvPr id="20" name="Textfeld 19"/>
            <p:cNvSpPr txBox="1"/>
            <p:nvPr userDrawn="1"/>
          </p:nvSpPr>
          <p:spPr>
            <a:xfrm>
              <a:off x="-3240000" y="1428750"/>
              <a:ext cx="2880000" cy="3816430"/>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1" name="Grafik 2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31988" y="3010820"/>
              <a:ext cx="1476164" cy="2087506"/>
            </a:xfrm>
            <a:prstGeom prst="rect">
              <a:avLst/>
            </a:prstGeom>
            <a:grpFill/>
          </p:spPr>
        </p:pic>
      </p:grpSp>
      <p:grpSp>
        <p:nvGrpSpPr>
          <p:cNvPr id="18" name="Gruppieren 17"/>
          <p:cNvGrpSpPr/>
          <p:nvPr userDrawn="1"/>
        </p:nvGrpSpPr>
        <p:grpSpPr>
          <a:xfrm>
            <a:off x="12913200" y="1764000"/>
            <a:ext cx="2880000" cy="3785652"/>
            <a:chOff x="-3191445" y="2029230"/>
            <a:chExt cx="2880000" cy="3785652"/>
          </a:xfrm>
          <a:solidFill>
            <a:srgbClr val="0C3665"/>
          </a:solidFill>
        </p:grpSpPr>
        <p:sp>
          <p:nvSpPr>
            <p:cNvPr id="23" name="Textfeld 22"/>
            <p:cNvSpPr txBox="1"/>
            <p:nvPr userDrawn="1"/>
          </p:nvSpPr>
          <p:spPr>
            <a:xfrm flipH="1">
              <a:off x="-3191445" y="2029230"/>
              <a:ext cx="2880000" cy="3785652"/>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Format texts:</a:t>
              </a:r>
            </a:p>
            <a:p>
              <a:r>
                <a:rPr lang="en-GB" sz="1000" b="0" noProof="0" dirty="0" smtClean="0">
                  <a:solidFill>
                    <a:schemeClr val="bg1"/>
                  </a:solidFill>
                  <a:latin typeface="+mn-lt"/>
                </a:rPr>
                <a:t>Texts are  formatted via “text levels”. Place the cursor in the desired paragraph and change to the next or previous level under “Home-&gt; Paragraph”.</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endParaRPr lang="en-GB" sz="1000" b="0" noProof="0" dirty="0" smtClean="0">
                <a:solidFill>
                  <a:schemeClr val="bg1"/>
                </a:solidFill>
                <a:latin typeface="+mn-lt"/>
              </a:endParaRPr>
            </a:p>
            <a:p>
              <a:r>
                <a:rPr lang="en-GB" sz="1000" b="0" noProof="0" dirty="0" smtClean="0">
                  <a:solidFill>
                    <a:schemeClr val="bg1"/>
                  </a:solidFill>
                  <a:latin typeface="+mn-lt"/>
                </a:rPr>
                <a:t>Paragraphs without spacing are created by entering “Shift-Return”.</a:t>
              </a:r>
            </a:p>
            <a:p>
              <a:endParaRPr lang="en-GB" sz="1000" b="0" noProof="0" dirty="0" smtClean="0">
                <a:solidFill>
                  <a:schemeClr val="bg1"/>
                </a:solidFill>
                <a:latin typeface="+mn-lt"/>
              </a:endParaRPr>
            </a:p>
            <a:p>
              <a:r>
                <a:rPr lang="en-GB" sz="1000" b="1" noProof="0" dirty="0" smtClean="0">
                  <a:solidFill>
                    <a:schemeClr val="bg1"/>
                  </a:solidFill>
                  <a:latin typeface="+mn-lt"/>
                </a:rPr>
                <a:t>This procedure applies to all contained layout masters.</a:t>
              </a:r>
            </a:p>
            <a:p>
              <a:endParaRPr lang="en-GB" sz="1000" b="1" noProof="0" dirty="0" smtClean="0">
                <a:solidFill>
                  <a:schemeClr val="bg1"/>
                </a:solidFill>
                <a:latin typeface="+mn-lt"/>
              </a:endParaRPr>
            </a:p>
            <a:p>
              <a:r>
                <a:rPr lang="en-GB" sz="1000" b="1" noProof="0" dirty="0" smtClean="0">
                  <a:solidFill>
                    <a:schemeClr val="bg1"/>
                  </a:solidFill>
                  <a:latin typeface="+mn-lt"/>
                </a:rPr>
                <a:t>Included here:</a:t>
              </a:r>
            </a:p>
            <a:p>
              <a:r>
                <a:rPr lang="en-GB" sz="1000" b="0" noProof="0" dirty="0" smtClean="0">
                  <a:solidFill>
                    <a:schemeClr val="bg1"/>
                  </a:solidFill>
                  <a:latin typeface="+mn-lt"/>
                </a:rPr>
                <a:t>Level 1 = Content text</a:t>
              </a:r>
            </a:p>
            <a:p>
              <a:r>
                <a:rPr lang="en-GB" sz="1000" b="0" noProof="0" dirty="0" smtClean="0">
                  <a:solidFill>
                    <a:schemeClr val="bg1"/>
                  </a:solidFill>
                  <a:latin typeface="+mn-lt"/>
                </a:rPr>
                <a:t>Level 2 = Listing Level 1</a:t>
              </a:r>
            </a:p>
            <a:p>
              <a:r>
                <a:rPr lang="en-GB" sz="1000" b="0" noProof="0" dirty="0" smtClean="0">
                  <a:solidFill>
                    <a:schemeClr val="bg1"/>
                  </a:solidFill>
                  <a:latin typeface="+mn-lt"/>
                </a:rPr>
                <a:t>Level 3 = Listing Level 2</a:t>
              </a:r>
            </a:p>
            <a:p>
              <a:r>
                <a:rPr lang="en-GB" sz="1000" b="0" noProof="0" dirty="0" smtClean="0">
                  <a:solidFill>
                    <a:schemeClr val="bg1"/>
                  </a:solidFill>
                  <a:latin typeface="+mn-lt"/>
                </a:rPr>
                <a:t>Level 4 = Listing Level 3</a:t>
              </a:r>
            </a:p>
            <a:p>
              <a:r>
                <a:rPr lang="en-GB" sz="1000" b="0" noProof="0" dirty="0" smtClean="0">
                  <a:solidFill>
                    <a:schemeClr val="bg1"/>
                  </a:solidFill>
                  <a:latin typeface="+mn-lt"/>
                </a:rPr>
                <a:t>Level 5 = Numbering</a:t>
              </a:r>
            </a:p>
            <a:p>
              <a:r>
                <a:rPr lang="en-GB" sz="1000" b="0" noProof="0" dirty="0" smtClean="0">
                  <a:solidFill>
                    <a:schemeClr val="bg1"/>
                  </a:solidFill>
                  <a:latin typeface="+mn-lt"/>
                </a:rPr>
                <a:t>Level 6 = Legend</a:t>
              </a:r>
            </a:p>
            <a:p>
              <a:r>
                <a:rPr lang="en-GB" sz="1000" b="0" noProof="0" dirty="0" smtClean="0">
                  <a:solidFill>
                    <a:schemeClr val="bg1"/>
                  </a:solidFill>
                  <a:latin typeface="+mn-lt"/>
                </a:rPr>
                <a:t>Level 7 = Title</a:t>
              </a:r>
              <a:endParaRPr lang="en-GB" sz="1000" b="0" baseline="0" noProof="0" dirty="0" smtClean="0">
                <a:solidFill>
                  <a:schemeClr val="bg1"/>
                </a:solidFill>
                <a:latin typeface="+mn-lt"/>
              </a:endParaRPr>
            </a:p>
          </p:txBody>
        </p:sp>
        <p:pic>
          <p:nvPicPr>
            <p:cNvPr id="24" name="Grafik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0514" y="2885123"/>
              <a:ext cx="2229924" cy="629881"/>
            </a:xfrm>
            <a:prstGeom prst="rect">
              <a:avLst/>
            </a:prstGeom>
            <a:grpFill/>
          </p:spPr>
        </p:pic>
      </p:grpSp>
      <p:sp>
        <p:nvSpPr>
          <p:cNvPr id="26" name="Textfeld 25"/>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8" name="Rechteck 27"/>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9" name="Grafik 2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30" name="Grafik 29"/>
          <p:cNvPicPr>
            <a:picLocks noChangeAspect="1"/>
          </p:cNvPicPr>
          <p:nvPr userDrawn="1"/>
        </p:nvPicPr>
        <p:blipFill rotWithShape="1">
          <a:blip r:embed="rId5"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31" name="Gerade Verbindung 30"/>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656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2_pictures_info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4303713" y="1738800"/>
            <a:ext cx="3420000" cy="214920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8" name="Bildplatzhalter 7"/>
          <p:cNvSpPr>
            <a:spLocks noGrp="1"/>
          </p:cNvSpPr>
          <p:nvPr>
            <p:ph type="pic" sz="quarter" idx="13" hasCustomPrompt="1"/>
          </p:nvPr>
        </p:nvSpPr>
        <p:spPr>
          <a:xfrm>
            <a:off x="358776" y="1764000"/>
            <a:ext cx="3586162" cy="2127600"/>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9" name="Bildplatzhalter 7"/>
          <p:cNvSpPr>
            <a:spLocks noGrp="1"/>
          </p:cNvSpPr>
          <p:nvPr>
            <p:ph type="pic" sz="quarter" idx="14" hasCustomPrompt="1"/>
          </p:nvPr>
        </p:nvSpPr>
        <p:spPr>
          <a:xfrm>
            <a:off x="358776" y="4194250"/>
            <a:ext cx="3586162" cy="2127350"/>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10" name="Inhaltsplatzhalter 2"/>
          <p:cNvSpPr>
            <a:spLocks noGrp="1"/>
          </p:cNvSpPr>
          <p:nvPr>
            <p:ph idx="15" hasCustomPrompt="1"/>
          </p:nvPr>
        </p:nvSpPr>
        <p:spPr>
          <a:xfrm>
            <a:off x="4303713" y="4168800"/>
            <a:ext cx="3420000" cy="214920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endParaRPr lang="en-GB" noProof="0" dirty="0"/>
          </a:p>
        </p:txBody>
      </p:sp>
      <p:sp>
        <p:nvSpPr>
          <p:cNvPr id="11" name="Inhaltsplatzhalter 2"/>
          <p:cNvSpPr>
            <a:spLocks noGrp="1"/>
          </p:cNvSpPr>
          <p:nvPr>
            <p:ph idx="16" hasCustomPrompt="1"/>
          </p:nvPr>
        </p:nvSpPr>
        <p:spPr>
          <a:xfrm>
            <a:off x="8463601" y="1738800"/>
            <a:ext cx="3374388" cy="214920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endParaRPr lang="en-GB" noProof="0" dirty="0"/>
          </a:p>
        </p:txBody>
      </p:sp>
      <p:sp>
        <p:nvSpPr>
          <p:cNvPr id="12" name="Inhaltsplatzhalter 2"/>
          <p:cNvSpPr>
            <a:spLocks noGrp="1"/>
          </p:cNvSpPr>
          <p:nvPr>
            <p:ph idx="17" hasCustomPrompt="1"/>
          </p:nvPr>
        </p:nvSpPr>
        <p:spPr>
          <a:xfrm>
            <a:off x="8463601" y="4168800"/>
            <a:ext cx="3374388" cy="214945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endParaRPr lang="en-GB" noProof="0" dirty="0"/>
          </a:p>
        </p:txBody>
      </p:sp>
      <p:sp>
        <p:nvSpPr>
          <p:cNvPr id="21" name="Textfeld 20"/>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sp>
        <p:nvSpPr>
          <p:cNvPr id="17" name="Freeform 5"/>
          <p:cNvSpPr>
            <a:spLocks/>
          </p:cNvSpPr>
          <p:nvPr userDrawn="1"/>
        </p:nvSpPr>
        <p:spPr bwMode="auto">
          <a:xfrm>
            <a:off x="7891463" y="4194250"/>
            <a:ext cx="377825" cy="1220788"/>
          </a:xfrm>
          <a:custGeom>
            <a:avLst/>
            <a:gdLst>
              <a:gd name="T0" fmla="*/ 0 w 1428"/>
              <a:gd name="T1" fmla="*/ 0 h 3845"/>
              <a:gd name="T2" fmla="*/ 0 w 1428"/>
              <a:gd name="T3" fmla="*/ 3845 h 3845"/>
              <a:gd name="T4" fmla="*/ 1428 w 1428"/>
              <a:gd name="T5" fmla="*/ 1923 h 3845"/>
              <a:gd name="T6" fmla="*/ 0 w 1428"/>
              <a:gd name="T7" fmla="*/ 0 h 3845"/>
            </a:gdLst>
            <a:ahLst/>
            <a:cxnLst>
              <a:cxn ang="0">
                <a:pos x="T0" y="T1"/>
              </a:cxn>
              <a:cxn ang="0">
                <a:pos x="T2" y="T3"/>
              </a:cxn>
              <a:cxn ang="0">
                <a:pos x="T4" y="T5"/>
              </a:cxn>
              <a:cxn ang="0">
                <a:pos x="T6" y="T7"/>
              </a:cxn>
            </a:cxnLst>
            <a:rect l="0" t="0" r="r" b="b"/>
            <a:pathLst>
              <a:path w="1428" h="3845">
                <a:moveTo>
                  <a:pt x="0" y="0"/>
                </a:moveTo>
                <a:lnTo>
                  <a:pt x="0" y="3845"/>
                </a:lnTo>
                <a:lnTo>
                  <a:pt x="1428" y="1923"/>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5"/>
          <p:cNvSpPr>
            <a:spLocks/>
          </p:cNvSpPr>
          <p:nvPr userDrawn="1"/>
        </p:nvSpPr>
        <p:spPr bwMode="auto">
          <a:xfrm>
            <a:off x="7891463" y="1764000"/>
            <a:ext cx="377825" cy="1220788"/>
          </a:xfrm>
          <a:custGeom>
            <a:avLst/>
            <a:gdLst>
              <a:gd name="T0" fmla="*/ 0 w 1428"/>
              <a:gd name="T1" fmla="*/ 0 h 3845"/>
              <a:gd name="T2" fmla="*/ 0 w 1428"/>
              <a:gd name="T3" fmla="*/ 3845 h 3845"/>
              <a:gd name="T4" fmla="*/ 1428 w 1428"/>
              <a:gd name="T5" fmla="*/ 1923 h 3845"/>
              <a:gd name="T6" fmla="*/ 0 w 1428"/>
              <a:gd name="T7" fmla="*/ 0 h 3845"/>
            </a:gdLst>
            <a:ahLst/>
            <a:cxnLst>
              <a:cxn ang="0">
                <a:pos x="T0" y="T1"/>
              </a:cxn>
              <a:cxn ang="0">
                <a:pos x="T2" y="T3"/>
              </a:cxn>
              <a:cxn ang="0">
                <a:pos x="T4" y="T5"/>
              </a:cxn>
              <a:cxn ang="0">
                <a:pos x="T6" y="T7"/>
              </a:cxn>
            </a:cxnLst>
            <a:rect l="0" t="0" r="r" b="b"/>
            <a:pathLst>
              <a:path w="1428" h="3845">
                <a:moveTo>
                  <a:pt x="0" y="0"/>
                </a:moveTo>
                <a:lnTo>
                  <a:pt x="0" y="3845"/>
                </a:lnTo>
                <a:lnTo>
                  <a:pt x="1428" y="1923"/>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GB" noProof="0" dirty="0"/>
          </a:p>
        </p:txBody>
      </p:sp>
      <p:grpSp>
        <p:nvGrpSpPr>
          <p:cNvPr id="26" name="Gruppieren 25"/>
          <p:cNvGrpSpPr/>
          <p:nvPr userDrawn="1"/>
        </p:nvGrpSpPr>
        <p:grpSpPr>
          <a:xfrm>
            <a:off x="-3600000" y="1765300"/>
            <a:ext cx="2880000" cy="2862322"/>
            <a:chOff x="-3240000" y="1428750"/>
            <a:chExt cx="2880000" cy="3816430"/>
          </a:xfrm>
          <a:solidFill>
            <a:srgbClr val="0C3665"/>
          </a:solidFill>
        </p:grpSpPr>
        <p:sp>
          <p:nvSpPr>
            <p:cNvPr id="27" name="Textfeld 26"/>
            <p:cNvSpPr txBox="1"/>
            <p:nvPr userDrawn="1"/>
          </p:nvSpPr>
          <p:spPr>
            <a:xfrm>
              <a:off x="-3240000" y="1428750"/>
              <a:ext cx="2880000" cy="3816430"/>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9" name="Grafik 2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31988" y="3010820"/>
              <a:ext cx="1476164" cy="2087506"/>
            </a:xfrm>
            <a:prstGeom prst="rect">
              <a:avLst/>
            </a:prstGeom>
            <a:grpFill/>
          </p:spPr>
        </p:pic>
      </p:grpSp>
      <p:grpSp>
        <p:nvGrpSpPr>
          <p:cNvPr id="22" name="Gruppieren 21"/>
          <p:cNvGrpSpPr/>
          <p:nvPr userDrawn="1"/>
        </p:nvGrpSpPr>
        <p:grpSpPr>
          <a:xfrm>
            <a:off x="12913200" y="1764000"/>
            <a:ext cx="2880000" cy="3785652"/>
            <a:chOff x="-3191445" y="2029230"/>
            <a:chExt cx="2880000" cy="3785652"/>
          </a:xfrm>
          <a:solidFill>
            <a:srgbClr val="0C3665"/>
          </a:solidFill>
        </p:grpSpPr>
        <p:sp>
          <p:nvSpPr>
            <p:cNvPr id="23" name="Textfeld 22"/>
            <p:cNvSpPr txBox="1"/>
            <p:nvPr userDrawn="1"/>
          </p:nvSpPr>
          <p:spPr>
            <a:xfrm flipH="1">
              <a:off x="-3191445" y="2029230"/>
              <a:ext cx="2880000" cy="3785652"/>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Format texts:</a:t>
              </a:r>
            </a:p>
            <a:p>
              <a:r>
                <a:rPr lang="en-GB" sz="1000" b="0" noProof="0" dirty="0" smtClean="0">
                  <a:solidFill>
                    <a:schemeClr val="bg1"/>
                  </a:solidFill>
                  <a:latin typeface="+mn-lt"/>
                </a:rPr>
                <a:t>Texts are  formatted via “text levels”. Place the cursor in the desired paragraph and change to the next or previous level under “Home-&gt; Paragraph”.</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endParaRPr lang="en-GB" sz="1000" b="0" noProof="0" dirty="0" smtClean="0">
                <a:solidFill>
                  <a:schemeClr val="bg1"/>
                </a:solidFill>
                <a:latin typeface="+mn-lt"/>
              </a:endParaRPr>
            </a:p>
            <a:p>
              <a:r>
                <a:rPr lang="en-GB" sz="1000" b="0" noProof="0" dirty="0" smtClean="0">
                  <a:solidFill>
                    <a:schemeClr val="bg1"/>
                  </a:solidFill>
                  <a:latin typeface="+mn-lt"/>
                </a:rPr>
                <a:t>Paragraphs without spacing are created by entering “Shift-Return”.</a:t>
              </a:r>
            </a:p>
            <a:p>
              <a:endParaRPr lang="en-GB" sz="1000" b="0" noProof="0" dirty="0" smtClean="0">
                <a:solidFill>
                  <a:schemeClr val="bg1"/>
                </a:solidFill>
                <a:latin typeface="+mn-lt"/>
              </a:endParaRPr>
            </a:p>
            <a:p>
              <a:r>
                <a:rPr lang="en-GB" sz="1000" b="1" noProof="0" dirty="0" smtClean="0">
                  <a:solidFill>
                    <a:schemeClr val="bg1"/>
                  </a:solidFill>
                  <a:latin typeface="+mn-lt"/>
                </a:rPr>
                <a:t>This procedure applies to all contained layout masters.</a:t>
              </a:r>
            </a:p>
            <a:p>
              <a:endParaRPr lang="en-GB" sz="1000" b="1" noProof="0" dirty="0" smtClean="0">
                <a:solidFill>
                  <a:schemeClr val="bg1"/>
                </a:solidFill>
                <a:latin typeface="+mn-lt"/>
              </a:endParaRPr>
            </a:p>
            <a:p>
              <a:r>
                <a:rPr lang="en-GB" sz="1000" b="1" noProof="0" dirty="0" smtClean="0">
                  <a:solidFill>
                    <a:schemeClr val="bg1"/>
                  </a:solidFill>
                  <a:latin typeface="+mn-lt"/>
                </a:rPr>
                <a:t>Included here:</a:t>
              </a:r>
            </a:p>
            <a:p>
              <a:r>
                <a:rPr lang="en-GB" sz="1000" b="0" noProof="0" dirty="0" smtClean="0">
                  <a:solidFill>
                    <a:schemeClr val="bg1"/>
                  </a:solidFill>
                  <a:latin typeface="+mn-lt"/>
                </a:rPr>
                <a:t>Level 1 = Content text</a:t>
              </a:r>
            </a:p>
            <a:p>
              <a:r>
                <a:rPr lang="en-GB" sz="1000" b="0" noProof="0" dirty="0" smtClean="0">
                  <a:solidFill>
                    <a:schemeClr val="bg1"/>
                  </a:solidFill>
                  <a:latin typeface="+mn-lt"/>
                </a:rPr>
                <a:t>Level 2 = Listing Level 1</a:t>
              </a:r>
            </a:p>
            <a:p>
              <a:r>
                <a:rPr lang="en-GB" sz="1000" b="0" noProof="0" dirty="0" smtClean="0">
                  <a:solidFill>
                    <a:schemeClr val="bg1"/>
                  </a:solidFill>
                  <a:latin typeface="+mn-lt"/>
                </a:rPr>
                <a:t>Level 3 = Listing Level 2</a:t>
              </a:r>
            </a:p>
            <a:p>
              <a:r>
                <a:rPr lang="en-GB" sz="1000" b="0" noProof="0" dirty="0" smtClean="0">
                  <a:solidFill>
                    <a:schemeClr val="bg1"/>
                  </a:solidFill>
                  <a:latin typeface="+mn-lt"/>
                </a:rPr>
                <a:t>Level 4 = Listing Level 3</a:t>
              </a:r>
            </a:p>
            <a:p>
              <a:r>
                <a:rPr lang="en-GB" sz="1000" b="0" noProof="0" dirty="0" smtClean="0">
                  <a:solidFill>
                    <a:schemeClr val="bg1"/>
                  </a:solidFill>
                  <a:latin typeface="+mn-lt"/>
                </a:rPr>
                <a:t>Level 5 = Numbering</a:t>
              </a:r>
            </a:p>
            <a:p>
              <a:r>
                <a:rPr lang="en-GB" sz="1000" b="0" noProof="0" dirty="0" smtClean="0">
                  <a:solidFill>
                    <a:schemeClr val="bg1"/>
                  </a:solidFill>
                  <a:latin typeface="+mn-lt"/>
                </a:rPr>
                <a:t>Level 6 = Legend</a:t>
              </a:r>
            </a:p>
            <a:p>
              <a:r>
                <a:rPr lang="en-GB" sz="1000" b="0" noProof="0" dirty="0" smtClean="0">
                  <a:solidFill>
                    <a:schemeClr val="bg1"/>
                  </a:solidFill>
                  <a:latin typeface="+mn-lt"/>
                </a:rPr>
                <a:t>Level 7 = Title</a:t>
              </a:r>
              <a:endParaRPr lang="en-GB" sz="1000" b="0" baseline="0" noProof="0" dirty="0" smtClean="0">
                <a:solidFill>
                  <a:schemeClr val="bg1"/>
                </a:solidFill>
                <a:latin typeface="+mn-lt"/>
              </a:endParaRPr>
            </a:p>
          </p:txBody>
        </p:sp>
        <p:pic>
          <p:nvPicPr>
            <p:cNvPr id="24" name="Grafik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0514" y="2885123"/>
              <a:ext cx="2229924" cy="629881"/>
            </a:xfrm>
            <a:prstGeom prst="rect">
              <a:avLst/>
            </a:prstGeom>
            <a:grpFill/>
          </p:spPr>
        </p:pic>
      </p:grpSp>
      <p:sp>
        <p:nvSpPr>
          <p:cNvPr id="31" name="Textfeld 30"/>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33" name="Rechteck 32"/>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4" name="Grafik 3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35" name="Grafik 34"/>
          <p:cNvPicPr>
            <a:picLocks noChangeAspect="1"/>
          </p:cNvPicPr>
          <p:nvPr userDrawn="1"/>
        </p:nvPicPr>
        <p:blipFill rotWithShape="1">
          <a:blip r:embed="rId5"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36" name="Gerade Verbindung 35"/>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73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3_pictures_legend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7" name="Bildplatzhalter 7"/>
          <p:cNvSpPr>
            <a:spLocks noGrp="1"/>
          </p:cNvSpPr>
          <p:nvPr>
            <p:ph type="pic" sz="quarter" idx="13" hasCustomPrompt="1"/>
          </p:nvPr>
        </p:nvSpPr>
        <p:spPr>
          <a:xfrm>
            <a:off x="358776" y="1765299"/>
            <a:ext cx="3586162" cy="4125914"/>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9" name="Bildplatzhalter 7"/>
          <p:cNvSpPr>
            <a:spLocks noGrp="1"/>
          </p:cNvSpPr>
          <p:nvPr>
            <p:ph type="pic" sz="quarter" idx="14" hasCustomPrompt="1"/>
          </p:nvPr>
        </p:nvSpPr>
        <p:spPr>
          <a:xfrm>
            <a:off x="4303713" y="1764000"/>
            <a:ext cx="3587750" cy="4127213"/>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10" name="Bildplatzhalter 7"/>
          <p:cNvSpPr>
            <a:spLocks noGrp="1"/>
          </p:cNvSpPr>
          <p:nvPr>
            <p:ph type="pic" sz="quarter" idx="15" hasCustomPrompt="1"/>
          </p:nvPr>
        </p:nvSpPr>
        <p:spPr>
          <a:xfrm>
            <a:off x="8250239" y="1764000"/>
            <a:ext cx="3587749" cy="4127213"/>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20" name="Textplatzhalter 10"/>
          <p:cNvSpPr>
            <a:spLocks noGrp="1"/>
          </p:cNvSpPr>
          <p:nvPr>
            <p:ph type="body" sz="quarter" idx="16" hasCustomPrompt="1"/>
          </p:nvPr>
        </p:nvSpPr>
        <p:spPr>
          <a:xfrm>
            <a:off x="358773" y="5891213"/>
            <a:ext cx="3586165" cy="426787"/>
          </a:xfrm>
        </p:spPr>
        <p:txBody>
          <a:bodyPr lIns="0" tIns="93600" anchor="t" anchorCtr="0"/>
          <a:lstStyle>
            <a:lvl1pPr>
              <a:lnSpc>
                <a:spcPts val="1300"/>
              </a:lnSpc>
              <a:spcAft>
                <a:spcPts val="0"/>
              </a:spcAft>
              <a:defRPr sz="1000" i="1" baseline="0"/>
            </a:lvl1pPr>
          </a:lstStyle>
          <a:p>
            <a:pPr lvl="5"/>
            <a:r>
              <a:rPr lang="en-GB" noProof="0" dirty="0" smtClean="0"/>
              <a:t>Edit Text Master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21" name="Textplatzhalter 10"/>
          <p:cNvSpPr>
            <a:spLocks noGrp="1"/>
          </p:cNvSpPr>
          <p:nvPr>
            <p:ph type="body" sz="quarter" idx="17" hasCustomPrompt="1"/>
          </p:nvPr>
        </p:nvSpPr>
        <p:spPr>
          <a:xfrm>
            <a:off x="4303713" y="5891213"/>
            <a:ext cx="3586165" cy="426787"/>
          </a:xfrm>
        </p:spPr>
        <p:txBody>
          <a:bodyPr lIns="0" tIns="93600" anchor="t" anchorCtr="0"/>
          <a:lstStyle>
            <a:lvl1pPr>
              <a:lnSpc>
                <a:spcPts val="1300"/>
              </a:lnSpc>
              <a:spcAft>
                <a:spcPts val="0"/>
              </a:spcAft>
              <a:defRPr sz="1000" i="1" baseline="0"/>
            </a:lvl1pPr>
          </a:lstStyle>
          <a:p>
            <a:pPr lvl="5"/>
            <a:r>
              <a:rPr lang="en-GB" noProof="0" dirty="0" smtClean="0"/>
              <a:t>Edit Text Master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22" name="Textplatzhalter 10"/>
          <p:cNvSpPr>
            <a:spLocks noGrp="1"/>
          </p:cNvSpPr>
          <p:nvPr>
            <p:ph type="body" sz="quarter" idx="18" hasCustomPrompt="1"/>
          </p:nvPr>
        </p:nvSpPr>
        <p:spPr>
          <a:xfrm>
            <a:off x="8250239" y="5891213"/>
            <a:ext cx="3586165" cy="426787"/>
          </a:xfrm>
        </p:spPr>
        <p:txBody>
          <a:bodyPr lIns="0" tIns="93600" anchor="t" anchorCtr="0"/>
          <a:lstStyle>
            <a:lvl1pPr>
              <a:lnSpc>
                <a:spcPts val="1300"/>
              </a:lnSpc>
              <a:spcAft>
                <a:spcPts val="0"/>
              </a:spcAft>
              <a:defRPr sz="1000" i="1" baseline="0"/>
            </a:lvl1pPr>
            <a:lvl5pPr>
              <a:buAutoNum type="arabicPeriod"/>
              <a:defRPr/>
            </a:lvl5pPr>
          </a:lstStyle>
          <a:p>
            <a:pPr lvl="5"/>
            <a:r>
              <a:rPr lang="en-GB" noProof="0" dirty="0" smtClean="0"/>
              <a:t>Edit Text Master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16" name="Textfeld 15"/>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23" name="Gruppieren 22"/>
          <p:cNvGrpSpPr/>
          <p:nvPr userDrawn="1"/>
        </p:nvGrpSpPr>
        <p:grpSpPr>
          <a:xfrm>
            <a:off x="12913200" y="1765300"/>
            <a:ext cx="2880000" cy="2862322"/>
            <a:chOff x="-3240000" y="1428750"/>
            <a:chExt cx="2880000" cy="3816430"/>
          </a:xfrm>
          <a:solidFill>
            <a:srgbClr val="0C3665"/>
          </a:solidFill>
        </p:grpSpPr>
        <p:sp>
          <p:nvSpPr>
            <p:cNvPr id="24" name="Textfeld 23"/>
            <p:cNvSpPr txBox="1"/>
            <p:nvPr userDrawn="1"/>
          </p:nvSpPr>
          <p:spPr>
            <a:xfrm flipH="1">
              <a:off x="-3240000" y="1428750"/>
              <a:ext cx="2880000" cy="3816430"/>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5" name="Grafik 2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07952" y="3010820"/>
              <a:ext cx="1476164" cy="2087506"/>
            </a:xfrm>
            <a:prstGeom prst="rect">
              <a:avLst/>
            </a:prstGeom>
            <a:grpFill/>
          </p:spPr>
        </p:pic>
      </p:grpSp>
      <p:sp>
        <p:nvSpPr>
          <p:cNvPr id="19" name="Textfeld 18"/>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7" name="Rechteck 26"/>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8" name="Grafik 2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9" name="Grafik 28"/>
          <p:cNvPicPr>
            <a:picLocks noChangeAspect="1"/>
          </p:cNvPicPr>
          <p:nvPr userDrawn="1"/>
        </p:nvPicPr>
        <p:blipFill rotWithShape="1">
          <a:blip r:embed="rId4"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30" name="Gerade Verbindung 29"/>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70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2_pictures_legend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7" name="Bildplatzhalter 7"/>
          <p:cNvSpPr>
            <a:spLocks noGrp="1"/>
          </p:cNvSpPr>
          <p:nvPr>
            <p:ph type="pic" sz="quarter" idx="13" hasCustomPrompt="1"/>
          </p:nvPr>
        </p:nvSpPr>
        <p:spPr>
          <a:xfrm>
            <a:off x="358775" y="1764000"/>
            <a:ext cx="5562001" cy="4127213"/>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13" name="Bildplatzhalter 7"/>
          <p:cNvSpPr>
            <a:spLocks noGrp="1"/>
          </p:cNvSpPr>
          <p:nvPr>
            <p:ph type="pic" sz="quarter" idx="14" hasCustomPrompt="1"/>
          </p:nvPr>
        </p:nvSpPr>
        <p:spPr>
          <a:xfrm>
            <a:off x="6265863" y="1764000"/>
            <a:ext cx="5560138" cy="4127213"/>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19" name="Textplatzhalter 10"/>
          <p:cNvSpPr>
            <a:spLocks noGrp="1"/>
          </p:cNvSpPr>
          <p:nvPr>
            <p:ph type="body" sz="quarter" idx="16" hasCustomPrompt="1"/>
          </p:nvPr>
        </p:nvSpPr>
        <p:spPr>
          <a:xfrm>
            <a:off x="358773" y="5891213"/>
            <a:ext cx="5562003" cy="426787"/>
          </a:xfrm>
        </p:spPr>
        <p:txBody>
          <a:bodyPr lIns="0" tIns="93600" anchor="t" anchorCtr="0"/>
          <a:lstStyle>
            <a:lvl1pPr>
              <a:lnSpc>
                <a:spcPts val="1300"/>
              </a:lnSpc>
              <a:spcAft>
                <a:spcPts val="0"/>
              </a:spcAft>
              <a:defRPr sz="1000" i="1" baseline="0"/>
            </a:lvl1pPr>
            <a:lvl5pPr>
              <a:buAutoNum type="arabicPeriod"/>
              <a:defRPr/>
            </a:lvl5pPr>
          </a:lstStyle>
          <a:p>
            <a:pPr lvl="5"/>
            <a:r>
              <a:rPr lang="en-GB" noProof="0" dirty="0" smtClean="0"/>
              <a:t>Edit Text Master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21" name="Textplatzhalter 10"/>
          <p:cNvSpPr>
            <a:spLocks noGrp="1"/>
          </p:cNvSpPr>
          <p:nvPr>
            <p:ph type="body" sz="quarter" idx="18" hasCustomPrompt="1"/>
          </p:nvPr>
        </p:nvSpPr>
        <p:spPr>
          <a:xfrm>
            <a:off x="6264001" y="5891213"/>
            <a:ext cx="5573987" cy="426787"/>
          </a:xfrm>
        </p:spPr>
        <p:txBody>
          <a:bodyPr lIns="0" tIns="93600" anchor="t" anchorCtr="0"/>
          <a:lstStyle>
            <a:lvl1pPr>
              <a:lnSpc>
                <a:spcPts val="1300"/>
              </a:lnSpc>
              <a:spcAft>
                <a:spcPts val="0"/>
              </a:spcAft>
              <a:defRPr sz="1000" i="1" baseline="0"/>
            </a:lvl1pPr>
            <a:lvl5pPr>
              <a:buAutoNum type="arabicPeriod"/>
              <a:defRPr/>
            </a:lvl5pPr>
          </a:lstStyle>
          <a:p>
            <a:pPr lvl="5"/>
            <a:r>
              <a:rPr lang="en-GB" noProof="0" dirty="0" smtClean="0"/>
              <a:t>Edit Text Master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15" name="Textfeld 14"/>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14" name="Gruppieren 13"/>
          <p:cNvGrpSpPr/>
          <p:nvPr userDrawn="1"/>
        </p:nvGrpSpPr>
        <p:grpSpPr>
          <a:xfrm>
            <a:off x="12913200" y="1765300"/>
            <a:ext cx="2880000" cy="2862322"/>
            <a:chOff x="-3240000" y="1428750"/>
            <a:chExt cx="2880000" cy="3816430"/>
          </a:xfrm>
          <a:solidFill>
            <a:srgbClr val="0C3665"/>
          </a:solidFill>
        </p:grpSpPr>
        <p:sp>
          <p:nvSpPr>
            <p:cNvPr id="20" name="Textfeld 19"/>
            <p:cNvSpPr txBox="1"/>
            <p:nvPr userDrawn="1"/>
          </p:nvSpPr>
          <p:spPr>
            <a:xfrm flipH="1">
              <a:off x="-3240000" y="1428750"/>
              <a:ext cx="2880000" cy="3816430"/>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2" name="Grafik 2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07952" y="3010820"/>
              <a:ext cx="1476164" cy="2087506"/>
            </a:xfrm>
            <a:prstGeom prst="rect">
              <a:avLst/>
            </a:prstGeom>
            <a:grpFill/>
          </p:spPr>
        </p:pic>
      </p:grpSp>
      <p:sp>
        <p:nvSpPr>
          <p:cNvPr id="23" name="Textfeld 22"/>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5" name="Rechteck 24"/>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6" name="Grafik 2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7" name="Grafik 26"/>
          <p:cNvPicPr>
            <a:picLocks noChangeAspect="1"/>
          </p:cNvPicPr>
          <p:nvPr userDrawn="1"/>
        </p:nvPicPr>
        <p:blipFill rotWithShape="1">
          <a:blip r:embed="rId4"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8" name="Gerade Verbindung 27"/>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83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Title_no_pictur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610498" y="766800"/>
            <a:ext cx="6227489" cy="674120"/>
          </a:xfrm>
          <a:solidFill>
            <a:schemeClr val="accent1"/>
          </a:solidFill>
        </p:spPr>
        <p:txBody>
          <a:bodyPr wrap="none" lIns="7200" rIns="72000" bIns="7200">
            <a:spAutoFit/>
          </a:bodyPr>
          <a:lstStyle>
            <a:lvl1pPr algn="r">
              <a:lnSpc>
                <a:spcPts val="5200"/>
              </a:lnSpc>
              <a:defRPr sz="4400" baseline="0">
                <a:solidFill>
                  <a:schemeClr val="bg1"/>
                </a:solidFill>
              </a:defRPr>
            </a:lvl1pPr>
          </a:lstStyle>
          <a:p>
            <a:r>
              <a:rPr lang="en-GB" noProof="0" dirty="0" smtClean="0"/>
              <a:t>Enter presentation title</a:t>
            </a:r>
            <a:endParaRPr lang="en-GB" noProof="0" dirty="0"/>
          </a:p>
        </p:txBody>
      </p:sp>
      <p:sp>
        <p:nvSpPr>
          <p:cNvPr id="3" name="Untertitel 2"/>
          <p:cNvSpPr>
            <a:spLocks noGrp="1"/>
          </p:cNvSpPr>
          <p:nvPr>
            <p:ph type="subTitle" idx="1" hasCustomPrompt="1"/>
          </p:nvPr>
        </p:nvSpPr>
        <p:spPr>
          <a:xfrm>
            <a:off x="9323053" y="1599320"/>
            <a:ext cx="2514934" cy="448841"/>
          </a:xfrm>
          <a:solidFill>
            <a:schemeClr val="accent1"/>
          </a:solidFill>
        </p:spPr>
        <p:txBody>
          <a:bodyPr wrap="none" lIns="7200" rIns="72000">
            <a:spAutoFit/>
          </a:bodyPr>
          <a:lstStyle>
            <a:lvl1pPr marL="0" indent="0" algn="r">
              <a:lnSpc>
                <a:spcPts val="3500"/>
              </a:lnSpc>
              <a:spcAft>
                <a:spcPts val="0"/>
              </a:spcAft>
              <a:buNone/>
              <a:defRPr sz="3000">
                <a:solidFill>
                  <a:schemeClr val="bg1"/>
                </a:solidFill>
              </a:defRPr>
            </a:lvl1pPr>
            <a:lvl2pPr marL="0" indent="0" algn="r">
              <a:lnSpc>
                <a:spcPts val="3500"/>
              </a:lnSpc>
              <a:spcBef>
                <a:spcPts val="0"/>
              </a:spcBef>
              <a:spcAft>
                <a:spcPts val="0"/>
              </a:spcAft>
              <a:buNone/>
              <a:defRPr sz="3000" b="0" i="0">
                <a:solidFill>
                  <a:schemeClr val="bg1"/>
                </a:solidFill>
              </a:defRPr>
            </a:lvl2pPr>
            <a:lvl3pPr marL="0" indent="0" algn="r">
              <a:lnSpc>
                <a:spcPts val="3500"/>
              </a:lnSpc>
              <a:buNone/>
              <a:defRPr sz="3000" b="0" i="0">
                <a:solidFill>
                  <a:schemeClr val="bg1"/>
                </a:solidFill>
              </a:defRPr>
            </a:lvl3pPr>
            <a:lvl4pPr marL="0" indent="0" algn="r">
              <a:lnSpc>
                <a:spcPts val="3500"/>
              </a:lnSpc>
              <a:buNone/>
              <a:defRPr sz="3000" b="0" i="0">
                <a:solidFill>
                  <a:schemeClr val="bg1"/>
                </a:solidFill>
              </a:defRPr>
            </a:lvl4pPr>
            <a:lvl5pPr marL="0" indent="0" algn="r">
              <a:lnSpc>
                <a:spcPts val="3500"/>
              </a:lnSpc>
              <a:buNone/>
              <a:defRPr sz="3000" b="0" i="0">
                <a:solidFill>
                  <a:schemeClr val="bg1"/>
                </a:solidFill>
              </a:defRPr>
            </a:lvl5pPr>
            <a:lvl6pPr marL="0" indent="0" algn="r">
              <a:lnSpc>
                <a:spcPts val="3500"/>
              </a:lnSpc>
              <a:buNone/>
              <a:defRPr sz="3000" b="0" i="0">
                <a:solidFill>
                  <a:schemeClr val="bg1"/>
                </a:solidFill>
              </a:defRPr>
            </a:lvl6pPr>
            <a:lvl7pPr marL="0" indent="0" algn="r">
              <a:lnSpc>
                <a:spcPts val="3500"/>
              </a:lnSpc>
              <a:buNone/>
              <a:defRPr sz="3000" b="0" i="0">
                <a:solidFill>
                  <a:schemeClr val="bg1"/>
                </a:solidFill>
              </a:defRPr>
            </a:lvl7pPr>
            <a:lvl8pPr marL="0" indent="0" algn="r">
              <a:lnSpc>
                <a:spcPts val="3500"/>
              </a:lnSpc>
              <a:spcAft>
                <a:spcPts val="0"/>
              </a:spcAft>
              <a:buNone/>
              <a:defRPr sz="3000" b="0" i="0">
                <a:solidFill>
                  <a:schemeClr val="bg1"/>
                </a:solidFill>
              </a:defRPr>
            </a:lvl8pPr>
            <a:lvl9pPr marL="0" indent="0" algn="r">
              <a:lnSpc>
                <a:spcPts val="3500"/>
              </a:lnSpc>
              <a:spcAft>
                <a:spcPts val="0"/>
              </a:spcAft>
              <a:buNone/>
              <a:defRPr sz="3000" b="0" i="0">
                <a:solidFill>
                  <a:schemeClr val="bg1"/>
                </a:solidFill>
              </a:defRPr>
            </a:lvl9pPr>
          </a:lstStyle>
          <a:p>
            <a:pPr lvl="0"/>
            <a:r>
              <a:rPr lang="en-GB" noProof="0" dirty="0" smtClean="0"/>
              <a:t>Enter subtitles</a:t>
            </a:r>
          </a:p>
        </p:txBody>
      </p:sp>
      <p:sp>
        <p:nvSpPr>
          <p:cNvPr id="9" name="Textplatzhalter 8"/>
          <p:cNvSpPr>
            <a:spLocks noGrp="1"/>
          </p:cNvSpPr>
          <p:nvPr>
            <p:ph type="body" sz="quarter" idx="13" hasCustomPrompt="1"/>
          </p:nvPr>
        </p:nvSpPr>
        <p:spPr>
          <a:xfrm>
            <a:off x="358775" y="2216025"/>
            <a:ext cx="11479212" cy="360040"/>
          </a:xfrm>
        </p:spPr>
        <p:txBody>
          <a:bodyPr/>
          <a:lstStyle>
            <a:lvl1pPr marL="0" indent="0" algn="r">
              <a:lnSpc>
                <a:spcPts val="2600"/>
              </a:lnSpc>
              <a:spcAft>
                <a:spcPts val="0"/>
              </a:spcAft>
              <a:buFont typeface="Arial" panose="020B0604020202020204" pitchFamily="34" charset="0"/>
              <a:buNone/>
              <a:defRPr sz="2000" b="0" kern="600" baseline="0">
                <a:solidFill>
                  <a:schemeClr val="accent1"/>
                </a:solidFill>
              </a:defRPr>
            </a:lvl1pPr>
            <a:lvl2pPr marL="0" indent="0" algn="r">
              <a:lnSpc>
                <a:spcPts val="2600"/>
              </a:lnSpc>
              <a:spcBef>
                <a:spcPts val="0"/>
              </a:spcBef>
              <a:spcAft>
                <a:spcPts val="0"/>
              </a:spcAft>
              <a:buFont typeface="Arial" panose="020B0604020202020204" pitchFamily="34" charset="0"/>
              <a:buNone/>
              <a:defRPr sz="2000" b="0" kern="600" baseline="0">
                <a:solidFill>
                  <a:schemeClr val="accent1"/>
                </a:solidFill>
              </a:defRPr>
            </a:lvl2pPr>
            <a:lvl3pPr marL="0" indent="0" algn="r">
              <a:lnSpc>
                <a:spcPts val="2600"/>
              </a:lnSpc>
              <a:buNone/>
              <a:defRPr sz="2000" b="0" kern="600" baseline="0">
                <a:solidFill>
                  <a:schemeClr val="accent1"/>
                </a:solidFill>
              </a:defRPr>
            </a:lvl3pPr>
            <a:lvl4pPr marL="0" indent="0" algn="r">
              <a:lnSpc>
                <a:spcPts val="2600"/>
              </a:lnSpc>
              <a:buNone/>
              <a:defRPr sz="2000" b="0" kern="600" baseline="0">
                <a:solidFill>
                  <a:schemeClr val="accent1"/>
                </a:solidFill>
              </a:defRPr>
            </a:lvl4pPr>
            <a:lvl5pPr marL="0" indent="0" algn="r">
              <a:lnSpc>
                <a:spcPts val="2600"/>
              </a:lnSpc>
              <a:buFont typeface="Arial" panose="020B0604020202020204" pitchFamily="34" charset="0"/>
              <a:buNone/>
              <a:defRPr sz="2000" b="0" kern="600" baseline="0">
                <a:solidFill>
                  <a:schemeClr val="accent1"/>
                </a:solidFill>
              </a:defRPr>
            </a:lvl5pPr>
            <a:lvl6pPr marL="0" indent="0" algn="r">
              <a:lnSpc>
                <a:spcPts val="2600"/>
              </a:lnSpc>
              <a:buFont typeface="Arial" panose="020B0604020202020204" pitchFamily="34" charset="0"/>
              <a:buNone/>
              <a:defRPr sz="2000" b="0" kern="600" baseline="0">
                <a:solidFill>
                  <a:schemeClr val="accent1"/>
                </a:solidFill>
              </a:defRPr>
            </a:lvl6pPr>
            <a:lvl7pPr marL="0" indent="0" algn="r">
              <a:lnSpc>
                <a:spcPts val="2600"/>
              </a:lnSpc>
              <a:buFont typeface="Arial" panose="020B0604020202020204" pitchFamily="34" charset="0"/>
              <a:buNone/>
              <a:defRPr sz="2000" b="0" i="0" kern="600" baseline="0">
                <a:solidFill>
                  <a:schemeClr val="accent1"/>
                </a:solidFill>
              </a:defRPr>
            </a:lvl7pPr>
            <a:lvl8pPr marL="0" indent="0" algn="r">
              <a:lnSpc>
                <a:spcPts val="2600"/>
              </a:lnSpc>
              <a:spcAft>
                <a:spcPts val="0"/>
              </a:spcAft>
              <a:buFont typeface="Arial" panose="020B0604020202020204" pitchFamily="34" charset="0"/>
              <a:buNone/>
              <a:defRPr sz="2000" b="0" kern="600" baseline="0">
                <a:solidFill>
                  <a:schemeClr val="accent1"/>
                </a:solidFill>
              </a:defRPr>
            </a:lvl8pPr>
            <a:lvl9pPr marL="0" indent="0" algn="r">
              <a:lnSpc>
                <a:spcPts val="2600"/>
              </a:lnSpc>
              <a:spcAft>
                <a:spcPts val="0"/>
              </a:spcAft>
              <a:buFont typeface="Arial" panose="020B0604020202020204" pitchFamily="34" charset="0"/>
              <a:buNone/>
              <a:defRPr sz="2000" b="0" kern="600" baseline="0">
                <a:solidFill>
                  <a:schemeClr val="accent1"/>
                </a:solidFill>
              </a:defRPr>
            </a:lvl9pPr>
          </a:lstStyle>
          <a:p>
            <a:pPr lvl="0"/>
            <a:r>
              <a:rPr lang="en-GB" noProof="0" dirty="0" err="1" smtClean="0"/>
              <a:t>Fehraltorf</a:t>
            </a:r>
            <a:r>
              <a:rPr lang="en-GB" noProof="0" dirty="0" smtClean="0"/>
              <a:t>, 1 July 2018</a:t>
            </a:r>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03588" y="5349600"/>
            <a:ext cx="1634400" cy="967440"/>
          </a:xfrm>
          <a:prstGeom prst="rect">
            <a:avLst/>
          </a:prstGeom>
        </p:spPr>
      </p:pic>
      <p:sp>
        <p:nvSpPr>
          <p:cNvPr id="11" name="Bildplatzhalter 10"/>
          <p:cNvSpPr>
            <a:spLocks noGrp="1"/>
          </p:cNvSpPr>
          <p:nvPr>
            <p:ph type="pic" sz="quarter" idx="14" hasCustomPrompt="1"/>
          </p:nvPr>
        </p:nvSpPr>
        <p:spPr>
          <a:xfrm>
            <a:off x="8250237" y="5349600"/>
            <a:ext cx="1634399" cy="968400"/>
          </a:xfrm>
        </p:spPr>
        <p:txBody>
          <a:bodyPr anchor="b" anchorCtr="0"/>
          <a:lstStyle>
            <a:lvl1pPr algn="r">
              <a:defRPr b="1" baseline="0">
                <a:solidFill>
                  <a:schemeClr val="accent1"/>
                </a:solidFill>
              </a:defRPr>
            </a:lvl1pPr>
          </a:lstStyle>
          <a:p>
            <a:r>
              <a:rPr lang="en-GB" noProof="0" dirty="0" smtClean="0"/>
              <a:t>Insert </a:t>
            </a:r>
            <a:br>
              <a:rPr lang="en-GB" noProof="0" dirty="0" smtClean="0"/>
            </a:br>
            <a:r>
              <a:rPr lang="en-GB" noProof="0" dirty="0" smtClean="0"/>
              <a:t>co-branding logo</a:t>
            </a:r>
            <a:endParaRPr lang="en-GB" noProof="0" dirty="0"/>
          </a:p>
        </p:txBody>
      </p:sp>
      <p:sp>
        <p:nvSpPr>
          <p:cNvPr id="19" name="Textfeld 18"/>
          <p:cNvSpPr txBox="1"/>
          <p:nvPr userDrawn="1"/>
        </p:nvSpPr>
        <p:spPr>
          <a:xfrm flipH="1">
            <a:off x="12913200" y="766800"/>
            <a:ext cx="2880000" cy="1015663"/>
          </a:xfrm>
          <a:prstGeom prst="homePlate">
            <a:avLst>
              <a:gd name="adj" fmla="val 11497"/>
            </a:avLst>
          </a:prstGeom>
          <a:solidFill>
            <a:srgbClr val="0C3665"/>
          </a:solidFill>
        </p:spPr>
        <p:txBody>
          <a:bodyPr wrap="square" lIns="270000" rIns="90000" rtlCol="0">
            <a:spAutoFit/>
          </a:bodyPr>
          <a:lstStyle/>
          <a:p>
            <a:r>
              <a:rPr lang="en-GB" sz="1000" b="1" noProof="0" dirty="0" smtClean="0">
                <a:solidFill>
                  <a:schemeClr val="bg1"/>
                </a:solidFill>
                <a:latin typeface="+mn-lt"/>
              </a:rPr>
              <a:t>Attention:</a:t>
            </a:r>
          </a:p>
          <a:p>
            <a:pPr marL="0" indent="0">
              <a:buFontTx/>
              <a:buNone/>
            </a:pPr>
            <a:r>
              <a:rPr lang="en-GB" sz="1000" b="0" baseline="0" noProof="0" dirty="0" smtClean="0">
                <a:solidFill>
                  <a:schemeClr val="bg1"/>
                </a:solidFill>
                <a:latin typeface="+mn-lt"/>
              </a:rPr>
              <a:t>Only change the text and not the blue boxes, otherwise they will no longer automatically adapt to the content. </a:t>
            </a:r>
            <a:br>
              <a:rPr lang="en-GB" sz="1000" b="0" baseline="0" noProof="0" dirty="0" smtClean="0">
                <a:solidFill>
                  <a:schemeClr val="bg1"/>
                </a:solidFill>
                <a:latin typeface="+mn-lt"/>
              </a:rPr>
            </a:br>
            <a:r>
              <a:rPr lang="en-GB" sz="1000" b="0" baseline="0" noProof="0" dirty="0" smtClean="0">
                <a:solidFill>
                  <a:schemeClr val="bg1"/>
                </a:solidFill>
                <a:latin typeface="+mn-lt"/>
              </a:rPr>
              <a:t>The “Wrap text in shape” option must </a:t>
            </a:r>
            <a:br>
              <a:rPr lang="en-GB" sz="1000" b="0" baseline="0" noProof="0" dirty="0" smtClean="0">
                <a:solidFill>
                  <a:schemeClr val="bg1"/>
                </a:solidFill>
                <a:latin typeface="+mn-lt"/>
              </a:rPr>
            </a:br>
            <a:r>
              <a:rPr lang="en-GB" sz="1000" b="0" baseline="0" noProof="0" dirty="0" smtClean="0">
                <a:solidFill>
                  <a:schemeClr val="bg1"/>
                </a:solidFill>
                <a:latin typeface="+mn-lt"/>
              </a:rPr>
              <a:t>not be activated.</a:t>
            </a:r>
          </a:p>
        </p:txBody>
      </p:sp>
      <p:grpSp>
        <p:nvGrpSpPr>
          <p:cNvPr id="4" name="Gruppieren 3"/>
          <p:cNvGrpSpPr/>
          <p:nvPr userDrawn="1"/>
        </p:nvGrpSpPr>
        <p:grpSpPr>
          <a:xfrm>
            <a:off x="12913200" y="4556047"/>
            <a:ext cx="2880000" cy="2554545"/>
            <a:chOff x="12614311" y="4556047"/>
            <a:chExt cx="2880000" cy="2554545"/>
          </a:xfrm>
        </p:grpSpPr>
        <p:sp>
          <p:nvSpPr>
            <p:cNvPr id="21" name="Textfeld 20"/>
            <p:cNvSpPr txBox="1"/>
            <p:nvPr userDrawn="1"/>
          </p:nvSpPr>
          <p:spPr>
            <a:xfrm flipH="1">
              <a:off x="12614311" y="4556047"/>
              <a:ext cx="2880000" cy="2554545"/>
            </a:xfrm>
            <a:prstGeom prst="homePlate">
              <a:avLst>
                <a:gd name="adj" fmla="val 11497"/>
              </a:avLst>
            </a:prstGeom>
            <a:solidFill>
              <a:srgbClr val="0C3665"/>
            </a:solidFill>
          </p:spPr>
          <p:txBody>
            <a:bodyPr wrap="square" lIns="270000" rIns="90000" rtlCol="0">
              <a:spAutoFit/>
            </a:bodyPr>
            <a:lstStyle/>
            <a:p>
              <a:r>
                <a:rPr lang="en-GB" sz="1000" b="1" noProof="0" dirty="0" smtClean="0">
                  <a:solidFill>
                    <a:schemeClr val="bg1"/>
                  </a:solidFill>
                  <a:latin typeface="+mn-lt"/>
                </a:rPr>
                <a:t>Adjust Co-Branding-Logo:</a:t>
              </a:r>
            </a:p>
            <a:p>
              <a:pPr marL="0" indent="0">
                <a:buFontTx/>
                <a:buNone/>
              </a:pPr>
              <a:r>
                <a:rPr lang="en-GB" sz="1000" b="0" baseline="0" noProof="0" dirty="0" smtClean="0">
                  <a:solidFill>
                    <a:schemeClr val="bg1"/>
                  </a:solidFill>
                  <a:latin typeface="+mn-lt"/>
                </a:rPr>
                <a:t>After you have placed your logo, </a:t>
              </a:r>
              <a:br>
                <a:rPr lang="en-GB" sz="1000" b="0" baseline="0" noProof="0" dirty="0" smtClean="0">
                  <a:solidFill>
                    <a:schemeClr val="bg1"/>
                  </a:solidFill>
                  <a:latin typeface="+mn-lt"/>
                </a:rPr>
              </a:br>
              <a:r>
                <a:rPr lang="en-GB" sz="1000" b="0" baseline="0" noProof="0" dirty="0" smtClean="0">
                  <a:solidFill>
                    <a:schemeClr val="bg1"/>
                  </a:solidFill>
                  <a:latin typeface="+mn-lt"/>
                </a:rPr>
                <a:t>you can scale it automatically by clicking on “Picture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34" name="Grafik 3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3038737" y="5269915"/>
              <a:ext cx="1591798" cy="1688271"/>
            </a:xfrm>
            <a:prstGeom prst="rect">
              <a:avLst/>
            </a:prstGeom>
            <a:solidFill>
              <a:srgbClr val="0C3665"/>
            </a:solidFill>
          </p:spPr>
        </p:pic>
      </p:grpSp>
      <p:sp>
        <p:nvSpPr>
          <p:cNvPr id="25" name="Textfeld 24"/>
          <p:cNvSpPr txBox="1"/>
          <p:nvPr userDrawn="1"/>
        </p:nvSpPr>
        <p:spPr>
          <a:xfrm>
            <a:off x="-3240000" y="0"/>
            <a:ext cx="2520000" cy="400110"/>
          </a:xfrm>
          <a:prstGeom prst="rect">
            <a:avLst/>
          </a:prstGeom>
          <a:solidFill>
            <a:srgbClr val="C64124"/>
          </a:solidFill>
        </p:spPr>
        <p:txBody>
          <a:bodyPr wrap="square" rtlCol="0">
            <a:spAutoFit/>
          </a:bodyPr>
          <a:lstStyle/>
          <a:p>
            <a:r>
              <a:rPr lang="en-GB" sz="1000" b="1" noProof="0" dirty="0" smtClean="0">
                <a:solidFill>
                  <a:schemeClr val="bg1"/>
                </a:solidFill>
                <a:latin typeface="+mj-lt"/>
              </a:rPr>
              <a:t>Presentation mode:</a:t>
            </a:r>
          </a:p>
          <a:p>
            <a:r>
              <a:rPr lang="en-GB" sz="1000" b="1" noProof="0" dirty="0" smtClean="0">
                <a:solidFill>
                  <a:schemeClr val="bg1"/>
                </a:solidFill>
                <a:latin typeface="+mj-lt"/>
              </a:rPr>
              <a:t>16:9 format</a:t>
            </a:r>
            <a:endParaRPr lang="en-GB" sz="1000" b="1" noProof="0" dirty="0">
              <a:solidFill>
                <a:schemeClr val="bg1"/>
              </a:solidFill>
              <a:latin typeface="+mj-lt"/>
            </a:endParaRPr>
          </a:p>
        </p:txBody>
      </p:sp>
      <p:sp>
        <p:nvSpPr>
          <p:cNvPr id="26" name="Textfeld 25"/>
          <p:cNvSpPr txBox="1"/>
          <p:nvPr userDrawn="1"/>
        </p:nvSpPr>
        <p:spPr>
          <a:xfrm>
            <a:off x="-3240000" y="471600"/>
            <a:ext cx="2520000" cy="3939540"/>
          </a:xfrm>
          <a:prstGeom prst="rect">
            <a:avLst/>
          </a:prstGeom>
          <a:solidFill>
            <a:srgbClr val="0C3665"/>
          </a:solidFill>
        </p:spPr>
        <p:txBody>
          <a:bodyPr wrap="square" rtlCol="0">
            <a:spAutoFit/>
          </a:bodyPr>
          <a:lstStyle/>
          <a:p>
            <a:r>
              <a:rPr lang="en-GB" sz="1000" b="1" noProof="0" dirty="0" smtClean="0">
                <a:solidFill>
                  <a:schemeClr val="bg1"/>
                </a:solidFill>
                <a:latin typeface="+mn-lt"/>
              </a:rPr>
              <a:t>Change layout / Create new slide:</a:t>
            </a:r>
          </a:p>
          <a:p>
            <a:r>
              <a:rPr lang="en-GB" sz="1000" b="0" noProof="0" dirty="0" smtClean="0">
                <a:solidFill>
                  <a:schemeClr val="bg1"/>
                </a:solidFill>
                <a:latin typeface="+mn-lt"/>
              </a:rPr>
              <a:t>Click on “Layout” (or on “New slide”) under “Home -&gt; Slides” and select </a:t>
            </a:r>
            <a:br>
              <a:rPr lang="en-GB" sz="1000" b="0" noProof="0" dirty="0" smtClean="0">
                <a:solidFill>
                  <a:schemeClr val="bg1"/>
                </a:solidFill>
                <a:latin typeface="+mn-lt"/>
              </a:rPr>
            </a:br>
            <a:r>
              <a:rPr lang="en-GB" sz="1000" b="0" noProof="0" dirty="0" smtClean="0">
                <a:solidFill>
                  <a:schemeClr val="bg1"/>
                </a:solidFill>
                <a:latin typeface="+mn-lt"/>
              </a:rPr>
              <a:t>the desired layout. Alternatively, copy </a:t>
            </a:r>
            <a:br>
              <a:rPr lang="en-GB" sz="1000" b="0" noProof="0" dirty="0" smtClean="0">
                <a:solidFill>
                  <a:schemeClr val="bg1"/>
                </a:solidFill>
                <a:latin typeface="+mn-lt"/>
              </a:rPr>
            </a:br>
            <a:r>
              <a:rPr lang="en-GB" sz="1000" b="0" noProof="0" dirty="0" smtClean="0">
                <a:solidFill>
                  <a:schemeClr val="bg1"/>
                </a:solidFill>
                <a:latin typeface="+mn-lt"/>
              </a:rPr>
              <a:t>a finished slide and edit it. </a:t>
            </a: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a:p>
            <a:endParaRPr lang="en-GB" sz="1000" b="0" noProof="0" dirty="0" smtClean="0">
              <a:solidFill>
                <a:schemeClr val="bg1"/>
              </a:solidFill>
              <a:latin typeface="+mn-lt"/>
            </a:endParaRPr>
          </a:p>
        </p:txBody>
      </p:sp>
      <p:sp>
        <p:nvSpPr>
          <p:cNvPr id="27" name="Textfeld 26"/>
          <p:cNvSpPr txBox="1"/>
          <p:nvPr userDrawn="1"/>
        </p:nvSpPr>
        <p:spPr>
          <a:xfrm>
            <a:off x="-3240000" y="4485600"/>
            <a:ext cx="2520000" cy="553998"/>
          </a:xfrm>
          <a:prstGeom prst="rect">
            <a:avLst/>
          </a:prstGeom>
          <a:solidFill>
            <a:srgbClr val="0C3665"/>
          </a:solidFill>
        </p:spPr>
        <p:txBody>
          <a:bodyPr wrap="square" rtlCol="0">
            <a:spAutoFit/>
          </a:bodyPr>
          <a:lstStyle/>
          <a:p>
            <a:r>
              <a:rPr lang="en-GB" sz="1000" b="1" noProof="0" dirty="0" smtClean="0">
                <a:solidFill>
                  <a:schemeClr val="bg1"/>
                </a:solidFill>
                <a:latin typeface="+mj-lt"/>
              </a:rPr>
              <a:t>Align elements and columns:</a:t>
            </a:r>
          </a:p>
          <a:p>
            <a:r>
              <a:rPr lang="en-GB" sz="1000" b="0" noProof="0" dirty="0" smtClean="0">
                <a:solidFill>
                  <a:schemeClr val="bg1"/>
                </a:solidFill>
                <a:latin typeface="+mj-lt"/>
              </a:rPr>
              <a:t>Please enable gridlines to easier insert an image (View -&gt; Gridlines).</a:t>
            </a:r>
            <a:endParaRPr lang="en-GB" sz="1000" b="0" noProof="0" dirty="0">
              <a:solidFill>
                <a:schemeClr val="bg1"/>
              </a:solidFill>
              <a:latin typeface="+mj-lt"/>
            </a:endParaRPr>
          </a:p>
        </p:txBody>
      </p:sp>
      <p:pic>
        <p:nvPicPr>
          <p:cNvPr id="28" name="Grafik 2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152115" y="1341562"/>
            <a:ext cx="2349621" cy="2951124"/>
          </a:xfrm>
          <a:prstGeom prst="rect">
            <a:avLst/>
          </a:prstGeom>
        </p:spPr>
      </p:pic>
      <p:sp>
        <p:nvSpPr>
          <p:cNvPr id="22" name="Textfeld 21"/>
          <p:cNvSpPr txBox="1"/>
          <p:nvPr userDrawn="1"/>
        </p:nvSpPr>
        <p:spPr>
          <a:xfrm>
            <a:off x="-3240000" y="5148000"/>
            <a:ext cx="2520000" cy="1015663"/>
          </a:xfrm>
          <a:prstGeom prst="rect">
            <a:avLst/>
          </a:prstGeom>
          <a:solidFill>
            <a:srgbClr val="C64124"/>
          </a:solidFill>
        </p:spPr>
        <p:txBody>
          <a:bodyPr wrap="square" rtlCol="0">
            <a:spAutoFit/>
          </a:bodyPr>
          <a:lstStyle/>
          <a:p>
            <a:r>
              <a:rPr lang="en-GB" sz="1000" b="1" noProof="0" dirty="0" smtClean="0">
                <a:solidFill>
                  <a:schemeClr val="bg1"/>
                </a:solidFill>
                <a:latin typeface="+mj-lt"/>
              </a:rPr>
              <a:t>Correct positions:</a:t>
            </a:r>
          </a:p>
          <a:p>
            <a:r>
              <a:rPr lang="en-GB" sz="1000" b="0" noProof="0" dirty="0" smtClean="0">
                <a:solidFill>
                  <a:schemeClr val="bg1"/>
                </a:solidFill>
                <a:latin typeface="+mj-lt"/>
              </a:rPr>
              <a:t>If elements have been moved by mistake, you can reset the layout of the current slide by right-clicking on the small overview image on the left side of the window. To do this, select “Reset slide”.</a:t>
            </a:r>
            <a:endParaRPr lang="en-GB" sz="1000" b="0" noProof="0" dirty="0">
              <a:solidFill>
                <a:schemeClr val="bg1"/>
              </a:solidFill>
              <a:latin typeface="+mj-lt"/>
            </a:endParaRPr>
          </a:p>
        </p:txBody>
      </p:sp>
    </p:spTree>
    <p:extLst>
      <p:ext uri="{BB962C8B-B14F-4D97-AF65-F5344CB8AC3E}">
        <p14:creationId xmlns:p14="http://schemas.microsoft.com/office/powerpoint/2010/main" val="3176949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cxnSp>
        <p:nvCxnSpPr>
          <p:cNvPr id="6" name="Gerade Verbindung 5"/>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Datumsplatzhalter 3"/>
          <p:cNvSpPr>
            <a:spLocks noGrp="1"/>
          </p:cNvSpPr>
          <p:nvPr>
            <p:ph type="dt" sz="half" idx="2"/>
          </p:nvPr>
        </p:nvSpPr>
        <p:spPr>
          <a:xfrm>
            <a:off x="358776" y="6583572"/>
            <a:ext cx="10422000" cy="180000"/>
          </a:xfrm>
          <a:prstGeom prst="rect">
            <a:avLst/>
          </a:prstGeom>
        </p:spPr>
        <p:txBody>
          <a:bodyPr vert="horz" lIns="0" tIns="0" rIns="0" bIns="0" rtlCol="0" anchor="b" anchorCtr="0"/>
          <a:lstStyle>
            <a:lvl1pPr algn="l">
              <a:lnSpc>
                <a:spcPts val="1300"/>
              </a:lnSpc>
              <a:defRPr sz="1000">
                <a:solidFill>
                  <a:schemeClr val="tx1"/>
                </a:solidFill>
              </a:defRPr>
            </a:lvl1pPr>
          </a:lstStyle>
          <a:p>
            <a:r>
              <a:rPr lang="de-DE" noProof="0" dirty="0" err="1" smtClean="0"/>
              <a:t>record</a:t>
            </a:r>
            <a:r>
              <a:rPr lang="de-DE" noProof="0" dirty="0" smtClean="0"/>
              <a:t> </a:t>
            </a:r>
            <a:r>
              <a:rPr lang="de-DE" noProof="0" dirty="0" err="1" smtClean="0"/>
              <a:t>presentation</a:t>
            </a:r>
            <a:r>
              <a:rPr lang="de-DE" noProof="0" dirty="0" smtClean="0"/>
              <a:t> | </a:t>
            </a:r>
            <a:r>
              <a:rPr lang="de-DE" noProof="0" dirty="0" err="1" smtClean="0"/>
              <a:t>July</a:t>
            </a:r>
            <a:r>
              <a:rPr lang="de-DE" noProof="0" dirty="0" smtClean="0"/>
              <a:t> 2018 | </a:t>
            </a:r>
            <a:r>
              <a:rPr lang="de-DE" noProof="0" dirty="0" err="1" smtClean="0"/>
              <a:t>confidential</a:t>
            </a:r>
            <a:endParaRPr lang="en-GB" noProof="0" dirty="0"/>
          </a:p>
        </p:txBody>
      </p:sp>
      <p:sp>
        <p:nvSpPr>
          <p:cNvPr id="9" name="Fußzeilenplatzhalter 4"/>
          <p:cNvSpPr>
            <a:spLocks noGrp="1"/>
          </p:cNvSpPr>
          <p:nvPr>
            <p:ph type="ftr" sz="quarter" idx="3"/>
          </p:nvPr>
        </p:nvSpPr>
        <p:spPr>
          <a:xfrm>
            <a:off x="1416599" y="6583572"/>
            <a:ext cx="9360000" cy="180000"/>
          </a:xfrm>
          <a:prstGeom prst="rect">
            <a:avLst/>
          </a:prstGeom>
        </p:spPr>
        <p:txBody>
          <a:bodyPr vert="horz" lIns="0" tIns="0" rIns="0" bIns="0" rtlCol="0" anchor="b" anchorCtr="0"/>
          <a:lstStyle>
            <a:lvl1pPr algn="ctr">
              <a:lnSpc>
                <a:spcPts val="1300"/>
              </a:lnSpc>
              <a:defRPr sz="1000">
                <a:solidFill>
                  <a:schemeClr val="tx1"/>
                </a:solidFill>
              </a:defRPr>
            </a:lvl1pPr>
          </a:lstStyle>
          <a:p>
            <a:r>
              <a:rPr lang="en-GB" noProof="0" dirty="0" smtClean="0"/>
              <a:t>Marketing | Name Author</a:t>
            </a:r>
            <a:endParaRPr lang="en-GB" noProof="0" dirty="0"/>
          </a:p>
        </p:txBody>
      </p:sp>
      <p:sp>
        <p:nvSpPr>
          <p:cNvPr id="10" name="Rechteck 9"/>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1" name="Grafik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12" name="Grafik 11"/>
          <p:cNvPicPr>
            <a:picLocks noChangeAspect="1"/>
          </p:cNvPicPr>
          <p:nvPr userDrawn="1"/>
        </p:nvPicPr>
        <p:blipFill rotWithShape="1">
          <a:blip r:embed="rId3"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spTree>
    <p:extLst>
      <p:ext uri="{BB962C8B-B14F-4D97-AF65-F5344CB8AC3E}">
        <p14:creationId xmlns:p14="http://schemas.microsoft.com/office/powerpoint/2010/main" val="126805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4303713" y="1620001"/>
            <a:ext cx="7534274" cy="4698250"/>
          </a:xfrm>
        </p:spPr>
        <p:txBody>
          <a:bodyPr/>
          <a:lstStyle>
            <a:lvl1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1pPr>
            <a:lvl2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solidFill>
                  <a:schemeClr val="tx1"/>
                </a:solidFill>
                <a:latin typeface="+mn-lt"/>
              </a:defRPr>
            </a:lvl2pPr>
            <a:lvl3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3pPr>
            <a:lvl4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4pPr>
            <a:lvl5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5pPr>
            <a:lvl6pPr marL="72000" indent="0" algn="l">
              <a:lnSpc>
                <a:spcPts val="1300"/>
              </a:lnSpc>
              <a:spcBef>
                <a:spcPts val="0"/>
              </a:spcBef>
              <a:spcAft>
                <a:spcPts val="0"/>
              </a:spcAft>
              <a:buClr>
                <a:schemeClr val="bg1"/>
              </a:buClr>
              <a:buFont typeface="Wingdings" panose="05000000000000000000" pitchFamily="2" charset="2"/>
              <a:buNone/>
              <a:tabLst/>
              <a:defRPr sz="1000" b="0" i="1" baseline="0">
                <a:latin typeface="+mn-lt"/>
              </a:defRPr>
            </a:lvl6pPr>
            <a:lvl7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7pPr>
            <a:lvl8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8pPr>
            <a:lvl9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9pPr>
          </a:lstStyle>
          <a:p>
            <a:pPr lvl="0"/>
            <a:r>
              <a:rPr lang="en-GB" noProof="0" dirty="0" smtClean="0"/>
              <a:t>Enter Agenda</a:t>
            </a:r>
          </a:p>
          <a:p>
            <a:pPr lvl="1"/>
            <a:r>
              <a:rPr lang="en-GB" noProof="0" dirty="0" smtClean="0"/>
              <a:t>2</a:t>
            </a:r>
          </a:p>
          <a:p>
            <a:pPr lvl="2"/>
            <a:r>
              <a:rPr lang="en-GB" noProof="0" dirty="0" smtClean="0"/>
              <a:t>3</a:t>
            </a:r>
          </a:p>
          <a:p>
            <a:pPr lvl="3"/>
            <a:r>
              <a:rPr lang="en-GB" noProof="0" dirty="0" smtClean="0"/>
              <a:t>4</a:t>
            </a:r>
          </a:p>
          <a:p>
            <a:pPr lvl="4"/>
            <a:r>
              <a:rPr lang="en-GB" noProof="0" dirty="0" smtClean="0"/>
              <a:t>5</a:t>
            </a:r>
          </a:p>
          <a:p>
            <a:pPr lvl="5"/>
            <a:r>
              <a:rPr lang="en-GB" noProof="0" dirty="0" smtClean="0"/>
              <a:t>Sixth level</a:t>
            </a:r>
          </a:p>
          <a:p>
            <a:pPr lvl="6"/>
            <a:r>
              <a:rPr lang="en-GB" noProof="0" dirty="0" smtClean="0"/>
              <a:t>7</a:t>
            </a:r>
          </a:p>
          <a:p>
            <a:pPr lvl="7"/>
            <a:r>
              <a:rPr lang="en-GB" noProof="0" dirty="0" smtClean="0"/>
              <a:t>8</a:t>
            </a:r>
          </a:p>
          <a:p>
            <a:pPr lvl="8"/>
            <a:r>
              <a:rPr lang="en-GB" noProof="0" dirty="0" smtClean="0"/>
              <a:t>9</a:t>
            </a:r>
          </a:p>
        </p:txBody>
      </p:sp>
      <p:sp>
        <p:nvSpPr>
          <p:cNvPr id="8" name="Bildplatzhalter 7"/>
          <p:cNvSpPr>
            <a:spLocks noGrp="1"/>
          </p:cNvSpPr>
          <p:nvPr>
            <p:ph type="pic" sz="quarter" idx="13" hasCustomPrompt="1"/>
          </p:nvPr>
        </p:nvSpPr>
        <p:spPr>
          <a:xfrm>
            <a:off x="358776" y="1765300"/>
            <a:ext cx="3586162" cy="4552950"/>
          </a:xfrm>
        </p:spPr>
        <p:txBody>
          <a:bodyPr/>
          <a:lstStyle>
            <a:lvl1pPr algn="l">
              <a:defRPr b="1">
                <a:solidFill>
                  <a:schemeClr val="accent1"/>
                </a:solidFill>
              </a:defRPr>
            </a:lvl1pPr>
          </a:lstStyle>
          <a:p>
            <a:r>
              <a:rPr lang="en-GB" noProof="0" dirty="0" smtClean="0"/>
              <a:t>Click on the small icon in the middle to insert an image here</a:t>
            </a:r>
            <a:endParaRPr lang="en-GB" noProof="0" dirty="0"/>
          </a:p>
        </p:txBody>
      </p:sp>
      <p:sp>
        <p:nvSpPr>
          <p:cNvPr id="9" name="Textfeld 8"/>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sp>
        <p:nvSpPr>
          <p:cNvPr id="15" name="Textfeld 14"/>
          <p:cNvSpPr txBox="1"/>
          <p:nvPr userDrawn="1"/>
        </p:nvSpPr>
        <p:spPr>
          <a:xfrm flipH="1">
            <a:off x="12913200" y="1765300"/>
            <a:ext cx="2880000" cy="1477328"/>
          </a:xfrm>
          <a:prstGeom prst="homePlate">
            <a:avLst>
              <a:gd name="adj" fmla="val 11497"/>
            </a:avLst>
          </a:prstGeom>
          <a:solidFill>
            <a:srgbClr val="0C3665"/>
          </a:solidFill>
        </p:spPr>
        <p:txBody>
          <a:bodyPr wrap="square" lIns="270000" rIns="90000" rtlCol="0">
            <a:spAutoFit/>
          </a:bodyPr>
          <a:lstStyle/>
          <a:p>
            <a:r>
              <a:rPr lang="en-GB" sz="1000" b="1" noProof="0" dirty="0" smtClean="0">
                <a:solidFill>
                  <a:schemeClr val="bg1"/>
                </a:solidFill>
                <a:latin typeface="+mn-lt"/>
              </a:rPr>
              <a:t>Filling instructions:</a:t>
            </a:r>
          </a:p>
          <a:p>
            <a:pPr marL="0" indent="0">
              <a:buFontTx/>
              <a:buNone/>
            </a:pPr>
            <a:r>
              <a:rPr lang="en-GB" sz="1000" b="0" baseline="0" noProof="0" dirty="0" err="1" smtClean="0">
                <a:solidFill>
                  <a:schemeClr val="bg1"/>
                </a:solidFill>
                <a:latin typeface="+mn-lt"/>
              </a:rPr>
              <a:t>Color</a:t>
            </a:r>
            <a:r>
              <a:rPr lang="en-GB" sz="1000" b="0" baseline="0" noProof="0" dirty="0" smtClean="0">
                <a:solidFill>
                  <a:schemeClr val="bg1"/>
                </a:solidFill>
                <a:latin typeface="+mn-lt"/>
              </a:rPr>
              <a:t> the “active” lines blue and the “inactive” lines white. The texts on a blue background are formatted in </a:t>
            </a:r>
            <a:r>
              <a:rPr lang="en-GB" sz="1000" b="0" baseline="0" noProof="0" dirty="0" err="1" smtClean="0">
                <a:solidFill>
                  <a:schemeClr val="bg1"/>
                </a:solidFill>
                <a:latin typeface="+mn-lt"/>
              </a:rPr>
              <a:t>white+bold</a:t>
            </a:r>
            <a:r>
              <a:rPr lang="en-GB" sz="1000" b="0" baseline="0" noProof="0" dirty="0" smtClean="0">
                <a:solidFill>
                  <a:schemeClr val="bg1"/>
                </a:solidFill>
                <a:latin typeface="+mn-lt"/>
              </a:rPr>
              <a:t>, the remaining texts in </a:t>
            </a:r>
            <a:r>
              <a:rPr lang="en-GB" sz="1000" b="0" baseline="0" noProof="0" dirty="0" err="1" smtClean="0">
                <a:solidFill>
                  <a:schemeClr val="bg1"/>
                </a:solidFill>
                <a:latin typeface="+mn-lt"/>
              </a:rPr>
              <a:t>black+“not</a:t>
            </a:r>
            <a:r>
              <a:rPr lang="en-GB" sz="1000" b="0" baseline="0" noProof="0" dirty="0" smtClean="0">
                <a:solidFill>
                  <a:schemeClr val="bg1"/>
                </a:solidFill>
                <a:latin typeface="+mn-lt"/>
              </a:rPr>
              <a:t> bold”.</a:t>
            </a:r>
          </a:p>
          <a:p>
            <a:pPr marL="0" indent="0">
              <a:buFontTx/>
              <a:buNone/>
            </a:pPr>
            <a:endParaRPr lang="en-GB" sz="1000" b="0" baseline="0" noProof="0" dirty="0" smtClean="0">
              <a:solidFill>
                <a:schemeClr val="bg1"/>
              </a:solidFill>
              <a:latin typeface="+mn-lt"/>
            </a:endParaRPr>
          </a:p>
          <a:p>
            <a:r>
              <a:rPr lang="en-GB" sz="1000" b="1" noProof="0" dirty="0" smtClean="0">
                <a:solidFill>
                  <a:schemeClr val="bg1"/>
                </a:solidFill>
                <a:latin typeface="+mn-lt"/>
              </a:rPr>
              <a:t>To create these slides, always copy an existing sample slide from the supplied master file.</a:t>
            </a:r>
            <a:endParaRPr lang="en-GB" sz="1000" b="0" baseline="0" noProof="0" dirty="0" smtClean="0">
              <a:solidFill>
                <a:schemeClr val="bg1"/>
              </a:solidFill>
              <a:latin typeface="+mn-lt"/>
            </a:endParaRPr>
          </a:p>
        </p:txBody>
      </p:sp>
      <p:sp>
        <p:nvSpPr>
          <p:cNvPr id="21" name="Datumsplatzhalter 3"/>
          <p:cNvSpPr>
            <a:spLocks noGrp="1"/>
          </p:cNvSpPr>
          <p:nvPr>
            <p:ph type="dt" sz="half" idx="2"/>
          </p:nvPr>
        </p:nvSpPr>
        <p:spPr>
          <a:xfrm>
            <a:off x="358776" y="6583572"/>
            <a:ext cx="10422000" cy="180000"/>
          </a:xfrm>
          <a:prstGeom prst="rect">
            <a:avLst/>
          </a:prstGeom>
        </p:spPr>
        <p:txBody>
          <a:bodyPr vert="horz" lIns="0" tIns="0" rIns="0" bIns="0" rtlCol="0" anchor="b" anchorCtr="0"/>
          <a:lstStyle>
            <a:lvl1pPr algn="l">
              <a:lnSpc>
                <a:spcPts val="1300"/>
              </a:lnSpc>
              <a:defRPr sz="1000">
                <a:solidFill>
                  <a:schemeClr val="tx1"/>
                </a:solidFill>
              </a:defRPr>
            </a:lvl1pPr>
          </a:lstStyle>
          <a:p>
            <a:r>
              <a:rPr lang="de-DE" noProof="0" dirty="0" err="1" smtClean="0"/>
              <a:t>record</a:t>
            </a:r>
            <a:r>
              <a:rPr lang="de-DE" noProof="0" dirty="0" smtClean="0"/>
              <a:t> </a:t>
            </a:r>
            <a:r>
              <a:rPr lang="de-DE" noProof="0" dirty="0" err="1" smtClean="0"/>
              <a:t>presentation</a:t>
            </a:r>
            <a:r>
              <a:rPr lang="de-DE" noProof="0" dirty="0" smtClean="0"/>
              <a:t> | </a:t>
            </a:r>
            <a:r>
              <a:rPr lang="de-DE" noProof="0" dirty="0" err="1" smtClean="0"/>
              <a:t>July</a:t>
            </a:r>
            <a:r>
              <a:rPr lang="de-DE" noProof="0" dirty="0" smtClean="0"/>
              <a:t> 2018 | </a:t>
            </a:r>
            <a:r>
              <a:rPr lang="de-DE" noProof="0" dirty="0" err="1" smtClean="0"/>
              <a:t>confidential</a:t>
            </a:r>
            <a:endParaRPr lang="en-GB" noProof="0" dirty="0"/>
          </a:p>
        </p:txBody>
      </p:sp>
      <p:sp>
        <p:nvSpPr>
          <p:cNvPr id="22" name="Fußzeilenplatzhalter 4"/>
          <p:cNvSpPr>
            <a:spLocks noGrp="1"/>
          </p:cNvSpPr>
          <p:nvPr>
            <p:ph type="ftr" sz="quarter" idx="3"/>
          </p:nvPr>
        </p:nvSpPr>
        <p:spPr>
          <a:xfrm>
            <a:off x="1416599" y="6583572"/>
            <a:ext cx="9360000" cy="180000"/>
          </a:xfrm>
          <a:prstGeom prst="rect">
            <a:avLst/>
          </a:prstGeom>
        </p:spPr>
        <p:txBody>
          <a:bodyPr vert="horz" lIns="0" tIns="0" rIns="0" bIns="0" rtlCol="0" anchor="b" anchorCtr="0"/>
          <a:lstStyle>
            <a:lvl1pPr algn="ctr">
              <a:lnSpc>
                <a:spcPts val="1300"/>
              </a:lnSpc>
              <a:defRPr sz="1000">
                <a:solidFill>
                  <a:schemeClr val="tx1"/>
                </a:solidFill>
              </a:defRPr>
            </a:lvl1pPr>
          </a:lstStyle>
          <a:p>
            <a:r>
              <a:rPr lang="en-GB" noProof="0" dirty="0" smtClean="0"/>
              <a:t>Marketing | Name Author</a:t>
            </a:r>
            <a:endParaRPr lang="en-GB" noProof="0" dirty="0"/>
          </a:p>
        </p:txBody>
      </p:sp>
      <p:grpSp>
        <p:nvGrpSpPr>
          <p:cNvPr id="13" name="Gruppieren 12"/>
          <p:cNvGrpSpPr/>
          <p:nvPr userDrawn="1"/>
        </p:nvGrpSpPr>
        <p:grpSpPr>
          <a:xfrm>
            <a:off x="-3600000" y="1765300"/>
            <a:ext cx="2880000" cy="2862322"/>
            <a:chOff x="-3240000" y="1428750"/>
            <a:chExt cx="2880000" cy="3816430"/>
          </a:xfrm>
          <a:solidFill>
            <a:srgbClr val="0C3665"/>
          </a:solidFill>
        </p:grpSpPr>
        <p:sp>
          <p:nvSpPr>
            <p:cNvPr id="14" name="Textfeld 13"/>
            <p:cNvSpPr txBox="1"/>
            <p:nvPr userDrawn="1"/>
          </p:nvSpPr>
          <p:spPr>
            <a:xfrm>
              <a:off x="-3240000" y="1428750"/>
              <a:ext cx="2880000" cy="3816430"/>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19" name="Grafik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31988" y="3010820"/>
              <a:ext cx="1476164" cy="2087506"/>
            </a:xfrm>
            <a:prstGeom prst="rect">
              <a:avLst/>
            </a:prstGeom>
            <a:grpFill/>
          </p:spPr>
        </p:pic>
      </p:grpSp>
      <p:sp>
        <p:nvSpPr>
          <p:cNvPr id="12" name="Rechteck 11"/>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Grafik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17" name="Grafik 16"/>
          <p:cNvPicPr>
            <a:picLocks noChangeAspect="1"/>
          </p:cNvPicPr>
          <p:nvPr userDrawn="1"/>
        </p:nvPicPr>
        <p:blipFill rotWithShape="1">
          <a:blip r:embed="rId4"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sp>
        <p:nvSpPr>
          <p:cNvPr id="18" name="Textfeld 17"/>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cxnSp>
        <p:nvCxnSpPr>
          <p:cNvPr id="20" name="Gerade Verbindung 19"/>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274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Agenda_no_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8773" y="959235"/>
            <a:ext cx="11479213" cy="526344"/>
          </a:xfrm>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358773" y="1620000"/>
            <a:ext cx="7534274" cy="4698250"/>
          </a:xfrm>
        </p:spPr>
        <p:txBody>
          <a:bodyPr/>
          <a:lstStyle>
            <a:lvl1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1pPr>
            <a:lvl2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solidFill>
                  <a:schemeClr val="tx1"/>
                </a:solidFill>
                <a:latin typeface="+mn-lt"/>
              </a:defRPr>
            </a:lvl2pPr>
            <a:lvl3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3pPr>
            <a:lvl4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4pPr>
            <a:lvl5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5pPr>
            <a:lvl6pPr marL="72000" indent="0" algn="l">
              <a:lnSpc>
                <a:spcPts val="1300"/>
              </a:lnSpc>
              <a:spcBef>
                <a:spcPts val="0"/>
              </a:spcBef>
              <a:spcAft>
                <a:spcPts val="0"/>
              </a:spcAft>
              <a:buClr>
                <a:schemeClr val="bg1"/>
              </a:buClr>
              <a:buFont typeface="Wingdings" panose="05000000000000000000" pitchFamily="2" charset="2"/>
              <a:buNone/>
              <a:tabLst/>
              <a:defRPr sz="1000" b="0" i="1" baseline="0">
                <a:latin typeface="+mn-lt"/>
              </a:defRPr>
            </a:lvl6pPr>
            <a:lvl7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7pPr>
            <a:lvl8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8pPr>
            <a:lvl9pPr marL="432000" indent="-360000" algn="l">
              <a:lnSpc>
                <a:spcPts val="2340"/>
              </a:lnSpc>
              <a:spcBef>
                <a:spcPts val="0"/>
              </a:spcBef>
              <a:spcAft>
                <a:spcPts val="0"/>
              </a:spcAft>
              <a:buClr>
                <a:schemeClr val="bg1"/>
              </a:buClr>
              <a:buFont typeface="Wingdings" panose="05000000000000000000" pitchFamily="2" charset="2"/>
              <a:buChar char=""/>
              <a:tabLst/>
              <a:defRPr sz="1800" b="0" i="0" baseline="0">
                <a:latin typeface="+mn-lt"/>
              </a:defRPr>
            </a:lvl9pPr>
          </a:lstStyle>
          <a:p>
            <a:pPr lvl="0"/>
            <a:r>
              <a:rPr lang="en-GB" noProof="0" dirty="0" smtClean="0"/>
              <a:t>Enter Agenda</a:t>
            </a:r>
          </a:p>
          <a:p>
            <a:pPr lvl="1"/>
            <a:r>
              <a:rPr lang="en-GB" noProof="0" dirty="0" smtClean="0"/>
              <a:t>2</a:t>
            </a:r>
          </a:p>
          <a:p>
            <a:pPr lvl="2"/>
            <a:r>
              <a:rPr lang="en-GB" noProof="0" dirty="0" smtClean="0"/>
              <a:t>3</a:t>
            </a:r>
          </a:p>
          <a:p>
            <a:pPr lvl="3"/>
            <a:r>
              <a:rPr lang="en-GB" noProof="0" dirty="0" smtClean="0"/>
              <a:t>4</a:t>
            </a:r>
          </a:p>
          <a:p>
            <a:pPr lvl="4"/>
            <a:r>
              <a:rPr lang="en-GB" noProof="0" dirty="0" smtClean="0"/>
              <a:t>5</a:t>
            </a:r>
          </a:p>
          <a:p>
            <a:pPr lvl="5"/>
            <a:r>
              <a:rPr lang="en-GB" noProof="0" dirty="0" smtClean="0"/>
              <a:t>Sixth level</a:t>
            </a:r>
          </a:p>
          <a:p>
            <a:pPr lvl="6"/>
            <a:r>
              <a:rPr lang="en-GB" noProof="0" dirty="0" smtClean="0"/>
              <a:t>7</a:t>
            </a:r>
          </a:p>
          <a:p>
            <a:pPr lvl="7"/>
            <a:r>
              <a:rPr lang="en-GB" noProof="0" dirty="0" smtClean="0"/>
              <a:t>8</a:t>
            </a:r>
          </a:p>
          <a:p>
            <a:pPr lvl="8"/>
            <a:r>
              <a:rPr lang="en-GB" noProof="0" dirty="0" smtClean="0"/>
              <a:t>9</a:t>
            </a:r>
          </a:p>
        </p:txBody>
      </p:sp>
      <p:sp>
        <p:nvSpPr>
          <p:cNvPr id="10" name="Datumsplatzhalter 3"/>
          <p:cNvSpPr>
            <a:spLocks noGrp="1"/>
          </p:cNvSpPr>
          <p:nvPr>
            <p:ph type="dt" sz="half" idx="2"/>
          </p:nvPr>
        </p:nvSpPr>
        <p:spPr>
          <a:xfrm>
            <a:off x="358776" y="6583572"/>
            <a:ext cx="10422000" cy="180000"/>
          </a:xfrm>
          <a:prstGeom prst="rect">
            <a:avLst/>
          </a:prstGeom>
        </p:spPr>
        <p:txBody>
          <a:bodyPr vert="horz" lIns="0" tIns="0" rIns="0" bIns="0" rtlCol="0" anchor="b" anchorCtr="0"/>
          <a:lstStyle>
            <a:lvl1pPr algn="l">
              <a:lnSpc>
                <a:spcPts val="1300"/>
              </a:lnSpc>
              <a:defRPr sz="1000">
                <a:solidFill>
                  <a:schemeClr val="tx1"/>
                </a:solidFill>
              </a:defRPr>
            </a:lvl1pPr>
          </a:lstStyle>
          <a:p>
            <a:r>
              <a:rPr lang="de-DE" noProof="0" smtClean="0"/>
              <a:t>record presentation | July 2018 | confidential</a:t>
            </a:r>
            <a:endParaRPr lang="en-GB" noProof="0" dirty="0"/>
          </a:p>
        </p:txBody>
      </p:sp>
      <p:sp>
        <p:nvSpPr>
          <p:cNvPr id="11" name="Fußzeilenplatzhalter 4"/>
          <p:cNvSpPr>
            <a:spLocks noGrp="1"/>
          </p:cNvSpPr>
          <p:nvPr>
            <p:ph type="ftr" sz="quarter" idx="3"/>
          </p:nvPr>
        </p:nvSpPr>
        <p:spPr>
          <a:xfrm>
            <a:off x="1416599" y="6583572"/>
            <a:ext cx="9360000" cy="180000"/>
          </a:xfrm>
          <a:prstGeom prst="rect">
            <a:avLst/>
          </a:prstGeom>
        </p:spPr>
        <p:txBody>
          <a:bodyPr vert="horz" lIns="0" tIns="0" rIns="0" bIns="0" rtlCol="0" anchor="b" anchorCtr="0"/>
          <a:lstStyle>
            <a:lvl1pPr algn="ctr">
              <a:lnSpc>
                <a:spcPts val="1300"/>
              </a:lnSpc>
              <a:defRPr sz="1000">
                <a:solidFill>
                  <a:schemeClr val="tx1"/>
                </a:solidFill>
              </a:defRPr>
            </a:lvl1pPr>
          </a:lstStyle>
          <a:p>
            <a:r>
              <a:rPr lang="en-GB" noProof="0" dirty="0" smtClean="0"/>
              <a:t>Marketing | Name Author</a:t>
            </a:r>
            <a:endParaRPr lang="en-GB" noProof="0" dirty="0"/>
          </a:p>
        </p:txBody>
      </p:sp>
      <p:sp>
        <p:nvSpPr>
          <p:cNvPr id="13" name="Textfeld 12"/>
          <p:cNvSpPr txBox="1"/>
          <p:nvPr userDrawn="1"/>
        </p:nvSpPr>
        <p:spPr>
          <a:xfrm flipH="1">
            <a:off x="12913200" y="1764000"/>
            <a:ext cx="2880000" cy="1477328"/>
          </a:xfrm>
          <a:prstGeom prst="homePlate">
            <a:avLst>
              <a:gd name="adj" fmla="val 11497"/>
            </a:avLst>
          </a:prstGeom>
          <a:solidFill>
            <a:srgbClr val="0C3665"/>
          </a:solidFill>
        </p:spPr>
        <p:txBody>
          <a:bodyPr wrap="square" lIns="270000" rIns="90000" rtlCol="0">
            <a:spAutoFit/>
          </a:bodyPr>
          <a:lstStyle/>
          <a:p>
            <a:r>
              <a:rPr lang="en-GB" sz="1000" b="1" noProof="0" dirty="0" smtClean="0">
                <a:solidFill>
                  <a:schemeClr val="bg1"/>
                </a:solidFill>
                <a:latin typeface="+mn-lt"/>
              </a:rPr>
              <a:t>Filling instructions:</a:t>
            </a:r>
          </a:p>
          <a:p>
            <a:pPr marL="0" indent="0">
              <a:buFontTx/>
              <a:buNone/>
            </a:pPr>
            <a:r>
              <a:rPr lang="en-GB" sz="1000" b="0" baseline="0" noProof="0" dirty="0" err="1" smtClean="0">
                <a:solidFill>
                  <a:schemeClr val="bg1"/>
                </a:solidFill>
                <a:latin typeface="+mn-lt"/>
              </a:rPr>
              <a:t>Color</a:t>
            </a:r>
            <a:r>
              <a:rPr lang="en-GB" sz="1000" b="0" baseline="0" noProof="0" dirty="0" smtClean="0">
                <a:solidFill>
                  <a:schemeClr val="bg1"/>
                </a:solidFill>
                <a:latin typeface="+mn-lt"/>
              </a:rPr>
              <a:t> the “active” lines blue and the “inactive” lines white. The texts on a blue background are formatted in </a:t>
            </a:r>
            <a:r>
              <a:rPr lang="en-GB" sz="1000" b="0" baseline="0" noProof="0" dirty="0" err="1" smtClean="0">
                <a:solidFill>
                  <a:schemeClr val="bg1"/>
                </a:solidFill>
                <a:latin typeface="+mn-lt"/>
              </a:rPr>
              <a:t>white+bold</a:t>
            </a:r>
            <a:r>
              <a:rPr lang="en-GB" sz="1000" b="0" baseline="0" noProof="0" dirty="0" smtClean="0">
                <a:solidFill>
                  <a:schemeClr val="bg1"/>
                </a:solidFill>
                <a:latin typeface="+mn-lt"/>
              </a:rPr>
              <a:t>, the remaining texts in </a:t>
            </a:r>
            <a:r>
              <a:rPr lang="en-GB" sz="1000" b="0" baseline="0" noProof="0" dirty="0" err="1" smtClean="0">
                <a:solidFill>
                  <a:schemeClr val="bg1"/>
                </a:solidFill>
                <a:latin typeface="+mn-lt"/>
              </a:rPr>
              <a:t>black+“not</a:t>
            </a:r>
            <a:r>
              <a:rPr lang="en-GB" sz="1000" b="0" baseline="0" noProof="0" dirty="0" smtClean="0">
                <a:solidFill>
                  <a:schemeClr val="bg1"/>
                </a:solidFill>
                <a:latin typeface="+mn-lt"/>
              </a:rPr>
              <a:t> bold”.</a:t>
            </a:r>
          </a:p>
          <a:p>
            <a:pPr marL="0" indent="0">
              <a:buFontTx/>
              <a:buNone/>
            </a:pPr>
            <a:endParaRPr lang="en-GB" sz="1000" b="0" baseline="0" noProof="0" dirty="0" smtClean="0">
              <a:solidFill>
                <a:schemeClr val="bg1"/>
              </a:solidFill>
              <a:latin typeface="+mn-lt"/>
            </a:endParaRPr>
          </a:p>
          <a:p>
            <a:r>
              <a:rPr lang="en-GB" sz="1000" b="1" noProof="0" dirty="0" smtClean="0">
                <a:solidFill>
                  <a:schemeClr val="bg1"/>
                </a:solidFill>
                <a:latin typeface="+mn-lt"/>
              </a:rPr>
              <a:t>To create these slides, always copy an existing sample slide from the supplied master file.</a:t>
            </a:r>
            <a:endParaRPr lang="en-GB" sz="1000" b="0" baseline="0" noProof="0" dirty="0" smtClean="0">
              <a:solidFill>
                <a:schemeClr val="bg1"/>
              </a:solidFill>
              <a:latin typeface="+mn-lt"/>
            </a:endParaRPr>
          </a:p>
        </p:txBody>
      </p:sp>
      <p:sp>
        <p:nvSpPr>
          <p:cNvPr id="18" name="Textfeld 17"/>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sp>
        <p:nvSpPr>
          <p:cNvPr id="14" name="Textfeld 13"/>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1" name="Rechteck 20"/>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2" name="Grafik 2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3" name="Grafik 22"/>
          <p:cNvPicPr>
            <a:picLocks noChangeAspect="1"/>
          </p:cNvPicPr>
          <p:nvPr userDrawn="1"/>
        </p:nvPicPr>
        <p:blipFill rotWithShape="1">
          <a:blip r:embed="rId3"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4" name="Gerade Verbindung 23"/>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006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Tab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8773" y="959235"/>
            <a:ext cx="11479213" cy="526344"/>
          </a:xfrm>
        </p:spPr>
        <p:txBody>
          <a:bodyPr/>
          <a:lstStyle>
            <a:lvl1pPr>
              <a:defRPr baseline="0"/>
            </a:lvl1pPr>
          </a:lstStyle>
          <a:p>
            <a:r>
              <a:rPr lang="en-GB" noProof="0" dirty="0" smtClean="0"/>
              <a:t>Enter Title</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11" name="Textplatzhalter 10"/>
          <p:cNvSpPr>
            <a:spLocks noGrp="1"/>
          </p:cNvSpPr>
          <p:nvPr>
            <p:ph type="body" sz="quarter" idx="13"/>
          </p:nvPr>
        </p:nvSpPr>
        <p:spPr>
          <a:xfrm>
            <a:off x="358773" y="6192000"/>
            <a:ext cx="11466000" cy="180000"/>
          </a:xfrm>
        </p:spPr>
        <p:txBody>
          <a:bodyPr anchor="t" anchorCtr="0"/>
          <a:lstStyle>
            <a:lvl1pPr>
              <a:lnSpc>
                <a:spcPts val="1300"/>
              </a:lnSpc>
              <a:spcAft>
                <a:spcPts val="0"/>
              </a:spcAft>
              <a:defRPr sz="1000" i="1" baseline="0"/>
            </a:lvl1pPr>
          </a:lstStyle>
          <a:p>
            <a:pPr lvl="0"/>
            <a:r>
              <a:rPr lang="de-DE" noProof="0" smtClean="0"/>
              <a:t>Textmasterformat bearbeiten</a:t>
            </a:r>
          </a:p>
        </p:txBody>
      </p:sp>
      <p:sp>
        <p:nvSpPr>
          <p:cNvPr id="17" name="Textfeld 16"/>
          <p:cNvSpPr txBox="1"/>
          <p:nvPr userDrawn="1"/>
        </p:nvSpPr>
        <p:spPr>
          <a:xfrm flipH="1">
            <a:off x="12913200" y="1764000"/>
            <a:ext cx="2880000" cy="553998"/>
          </a:xfrm>
          <a:prstGeom prst="homePlate">
            <a:avLst>
              <a:gd name="adj" fmla="val 11497"/>
            </a:avLst>
          </a:prstGeom>
          <a:solidFill>
            <a:srgbClr val="0C3665"/>
          </a:solidFill>
        </p:spPr>
        <p:txBody>
          <a:bodyPr wrap="square" lIns="270000" rIns="90000" rtlCol="0">
            <a:spAutoFit/>
          </a:bodyPr>
          <a:lstStyle/>
          <a:p>
            <a:r>
              <a:rPr lang="en-GB" sz="1000" b="1" noProof="0" dirty="0" smtClean="0">
                <a:solidFill>
                  <a:schemeClr val="bg1"/>
                </a:solidFill>
                <a:latin typeface="+mn-lt"/>
              </a:rPr>
              <a:t>To create these table slides, always </a:t>
            </a:r>
            <a:br>
              <a:rPr lang="en-GB" sz="1000" b="1" noProof="0" dirty="0" smtClean="0">
                <a:solidFill>
                  <a:schemeClr val="bg1"/>
                </a:solidFill>
                <a:latin typeface="+mn-lt"/>
              </a:rPr>
            </a:br>
            <a:r>
              <a:rPr lang="en-GB" sz="1000" b="1" noProof="0" dirty="0" smtClean="0">
                <a:solidFill>
                  <a:schemeClr val="bg1"/>
                </a:solidFill>
                <a:latin typeface="+mn-lt"/>
              </a:rPr>
              <a:t>copy an existing sample slide from the supplied master file</a:t>
            </a:r>
            <a:r>
              <a:rPr lang="en-GB" sz="1000" b="1" baseline="0" noProof="0" dirty="0" smtClean="0">
                <a:solidFill>
                  <a:schemeClr val="bg1"/>
                </a:solidFill>
                <a:latin typeface="+mn-lt"/>
              </a:rPr>
              <a:t>.</a:t>
            </a:r>
            <a:endParaRPr lang="en-GB" sz="1000" b="0" baseline="0" noProof="0" dirty="0" smtClean="0">
              <a:solidFill>
                <a:schemeClr val="bg1"/>
              </a:solidFill>
              <a:latin typeface="+mn-lt"/>
            </a:endParaRPr>
          </a:p>
        </p:txBody>
      </p:sp>
      <p:sp>
        <p:nvSpPr>
          <p:cNvPr id="10" name="Textfeld 9"/>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sp>
        <p:nvSpPr>
          <p:cNvPr id="14" name="Textfeld 13"/>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16" name="Rechteck 15"/>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8" name="Grafik 1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19" name="Grafik 18"/>
          <p:cNvPicPr>
            <a:picLocks noChangeAspect="1"/>
          </p:cNvPicPr>
          <p:nvPr userDrawn="1"/>
        </p:nvPicPr>
        <p:blipFill rotWithShape="1">
          <a:blip r:embed="rId3"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0" name="Gerade Verbindung 19"/>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Inhaltsplatzhalter 2"/>
          <p:cNvSpPr>
            <a:spLocks noGrp="1"/>
          </p:cNvSpPr>
          <p:nvPr>
            <p:ph idx="14" hasCustomPrompt="1"/>
          </p:nvPr>
        </p:nvSpPr>
        <p:spPr>
          <a:xfrm>
            <a:off x="360000" y="1764000"/>
            <a:ext cx="11466000" cy="442800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Tree>
    <p:extLst>
      <p:ext uri="{BB962C8B-B14F-4D97-AF65-F5344CB8AC3E}">
        <p14:creationId xmlns:p14="http://schemas.microsoft.com/office/powerpoint/2010/main" val="17823835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Table_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8773" y="959235"/>
            <a:ext cx="11479213" cy="526344"/>
          </a:xfrm>
        </p:spPr>
        <p:txBody>
          <a:bodyPr/>
          <a:lstStyle>
            <a:lvl1pPr>
              <a:defRPr baseline="0"/>
            </a:lvl1pPr>
          </a:lstStyle>
          <a:p>
            <a:r>
              <a:rPr lang="en-GB" noProof="0" dirty="0" smtClean="0"/>
              <a:t>Enter Title</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9" name="Bildplatzhalter 8"/>
          <p:cNvSpPr>
            <a:spLocks noGrp="1"/>
          </p:cNvSpPr>
          <p:nvPr>
            <p:ph type="pic" sz="quarter" idx="14" hasCustomPrompt="1"/>
          </p:nvPr>
        </p:nvSpPr>
        <p:spPr>
          <a:xfrm>
            <a:off x="358773" y="1764000"/>
            <a:ext cx="3586165" cy="4554250"/>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13" name="Textplatzhalter 10"/>
          <p:cNvSpPr>
            <a:spLocks noGrp="1"/>
          </p:cNvSpPr>
          <p:nvPr>
            <p:ph type="body" sz="quarter" idx="13"/>
          </p:nvPr>
        </p:nvSpPr>
        <p:spPr>
          <a:xfrm>
            <a:off x="4297387" y="6192000"/>
            <a:ext cx="7527386" cy="180000"/>
          </a:xfrm>
        </p:spPr>
        <p:txBody>
          <a:bodyPr anchor="t" anchorCtr="0"/>
          <a:lstStyle>
            <a:lvl1pPr>
              <a:lnSpc>
                <a:spcPts val="1300"/>
              </a:lnSpc>
              <a:spcAft>
                <a:spcPts val="0"/>
              </a:spcAft>
              <a:defRPr sz="1000" i="1" baseline="0"/>
            </a:lvl1pPr>
          </a:lstStyle>
          <a:p>
            <a:pPr lvl="0"/>
            <a:r>
              <a:rPr lang="de-DE" noProof="0" smtClean="0"/>
              <a:t>Textmasterformat bearbeiten</a:t>
            </a:r>
          </a:p>
        </p:txBody>
      </p:sp>
      <p:sp>
        <p:nvSpPr>
          <p:cNvPr id="14" name="Textfeld 13"/>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sp>
        <p:nvSpPr>
          <p:cNvPr id="15" name="Textfeld 14"/>
          <p:cNvSpPr txBox="1"/>
          <p:nvPr userDrawn="1"/>
        </p:nvSpPr>
        <p:spPr>
          <a:xfrm flipH="1">
            <a:off x="12913200" y="1764000"/>
            <a:ext cx="2880000" cy="553998"/>
          </a:xfrm>
          <a:prstGeom prst="homePlate">
            <a:avLst>
              <a:gd name="adj" fmla="val 11497"/>
            </a:avLst>
          </a:prstGeom>
          <a:solidFill>
            <a:srgbClr val="0C3665"/>
          </a:solidFill>
        </p:spPr>
        <p:txBody>
          <a:bodyPr wrap="square" lIns="270000" rIns="90000" rtlCol="0">
            <a:spAutoFit/>
          </a:bodyPr>
          <a:lstStyle/>
          <a:p>
            <a:r>
              <a:rPr lang="en-GB" sz="1000" b="1" noProof="0" dirty="0" smtClean="0">
                <a:solidFill>
                  <a:schemeClr val="bg1"/>
                </a:solidFill>
                <a:latin typeface="+mn-lt"/>
              </a:rPr>
              <a:t>To create these table slides, always </a:t>
            </a:r>
            <a:br>
              <a:rPr lang="en-GB" sz="1000" b="1" noProof="0" dirty="0" smtClean="0">
                <a:solidFill>
                  <a:schemeClr val="bg1"/>
                </a:solidFill>
                <a:latin typeface="+mn-lt"/>
              </a:rPr>
            </a:br>
            <a:r>
              <a:rPr lang="en-GB" sz="1000" b="1" noProof="0" dirty="0" smtClean="0">
                <a:solidFill>
                  <a:schemeClr val="bg1"/>
                </a:solidFill>
                <a:latin typeface="+mn-lt"/>
              </a:rPr>
              <a:t>copy an existing sample slide from the supplied master file</a:t>
            </a:r>
            <a:r>
              <a:rPr lang="en-GB" sz="1000" b="1" baseline="0" noProof="0" dirty="0" smtClean="0">
                <a:solidFill>
                  <a:schemeClr val="bg1"/>
                </a:solidFill>
                <a:latin typeface="+mn-lt"/>
              </a:rPr>
              <a:t>.</a:t>
            </a:r>
            <a:endParaRPr lang="en-GB" sz="1000" b="0" baseline="0" noProof="0" dirty="0" smtClean="0">
              <a:solidFill>
                <a:schemeClr val="bg1"/>
              </a:solidFill>
              <a:latin typeface="+mn-lt"/>
            </a:endParaRPr>
          </a:p>
        </p:txBody>
      </p:sp>
      <p:grpSp>
        <p:nvGrpSpPr>
          <p:cNvPr id="23" name="Gruppieren 22"/>
          <p:cNvGrpSpPr/>
          <p:nvPr userDrawn="1"/>
        </p:nvGrpSpPr>
        <p:grpSpPr>
          <a:xfrm>
            <a:off x="-3600000" y="1765300"/>
            <a:ext cx="2880000" cy="2862322"/>
            <a:chOff x="-3240000" y="1428750"/>
            <a:chExt cx="2880000" cy="3816430"/>
          </a:xfrm>
          <a:solidFill>
            <a:srgbClr val="0C3665"/>
          </a:solidFill>
        </p:grpSpPr>
        <p:sp>
          <p:nvSpPr>
            <p:cNvPr id="24" name="Textfeld 23"/>
            <p:cNvSpPr txBox="1"/>
            <p:nvPr userDrawn="1"/>
          </p:nvSpPr>
          <p:spPr>
            <a:xfrm>
              <a:off x="-3240000" y="1428750"/>
              <a:ext cx="2880000" cy="3816430"/>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5" name="Grafik 2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31988" y="3010820"/>
              <a:ext cx="1476164" cy="2087506"/>
            </a:xfrm>
            <a:prstGeom prst="rect">
              <a:avLst/>
            </a:prstGeom>
            <a:grpFill/>
          </p:spPr>
        </p:pic>
      </p:grpSp>
      <p:sp>
        <p:nvSpPr>
          <p:cNvPr id="20" name="Textfeld 19"/>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2" name="Rechteck 21"/>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6" name="Grafik 2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7" name="Grafik 26"/>
          <p:cNvPicPr>
            <a:picLocks noChangeAspect="1"/>
          </p:cNvPicPr>
          <p:nvPr userDrawn="1"/>
        </p:nvPicPr>
        <p:blipFill rotWithShape="1">
          <a:blip r:embed="rId4"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8" name="Gerade Verbindung 27"/>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Inhaltsplatzhalter 2"/>
          <p:cNvSpPr>
            <a:spLocks noGrp="1"/>
          </p:cNvSpPr>
          <p:nvPr>
            <p:ph idx="15" hasCustomPrompt="1"/>
          </p:nvPr>
        </p:nvSpPr>
        <p:spPr>
          <a:xfrm>
            <a:off x="4305600" y="1764000"/>
            <a:ext cx="7524000" cy="442800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Tree>
    <p:extLst>
      <p:ext uri="{BB962C8B-B14F-4D97-AF65-F5344CB8AC3E}">
        <p14:creationId xmlns:p14="http://schemas.microsoft.com/office/powerpoint/2010/main" val="11147419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Text_narrow_picture_lef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4303713" y="1738799"/>
            <a:ext cx="7534274" cy="4579449"/>
          </a:xfrm>
        </p:spPr>
        <p:txBody>
          <a:bodyPr/>
          <a:lstStyle>
            <a:lvl1pPr>
              <a:defRPr/>
            </a:lvl1pPr>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8" name="Bildplatzhalter 7"/>
          <p:cNvSpPr>
            <a:spLocks noGrp="1"/>
          </p:cNvSpPr>
          <p:nvPr>
            <p:ph type="pic" sz="quarter" idx="13" hasCustomPrompt="1"/>
          </p:nvPr>
        </p:nvSpPr>
        <p:spPr>
          <a:xfrm>
            <a:off x="358776" y="1764000"/>
            <a:ext cx="3586162" cy="4554249"/>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grpSp>
        <p:nvGrpSpPr>
          <p:cNvPr id="29" name="Gruppieren 28"/>
          <p:cNvGrpSpPr/>
          <p:nvPr userDrawn="1"/>
        </p:nvGrpSpPr>
        <p:grpSpPr>
          <a:xfrm>
            <a:off x="12913200" y="1764000"/>
            <a:ext cx="2880000" cy="3785652"/>
            <a:chOff x="-3191445" y="2029230"/>
            <a:chExt cx="2880000" cy="3785652"/>
          </a:xfrm>
          <a:solidFill>
            <a:srgbClr val="0C3665"/>
          </a:solidFill>
        </p:grpSpPr>
        <p:sp>
          <p:nvSpPr>
            <p:cNvPr id="30" name="Textfeld 29"/>
            <p:cNvSpPr txBox="1"/>
            <p:nvPr userDrawn="1"/>
          </p:nvSpPr>
          <p:spPr>
            <a:xfrm flipH="1">
              <a:off x="-3191445" y="2029230"/>
              <a:ext cx="2880000" cy="3785652"/>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Format texts:</a:t>
              </a:r>
            </a:p>
            <a:p>
              <a:r>
                <a:rPr lang="en-GB" sz="1000" b="0" noProof="0" dirty="0" smtClean="0">
                  <a:solidFill>
                    <a:schemeClr val="bg1"/>
                  </a:solidFill>
                  <a:latin typeface="+mn-lt"/>
                </a:rPr>
                <a:t>Texts are  formatted via “text levels”. Place the cursor in the desired paragraph and change to the next or previous level under “Home-&gt; Paragraph”.</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endParaRPr lang="en-GB" sz="1000" b="0" noProof="0" dirty="0" smtClean="0">
                <a:solidFill>
                  <a:schemeClr val="bg1"/>
                </a:solidFill>
                <a:latin typeface="+mn-lt"/>
              </a:endParaRPr>
            </a:p>
            <a:p>
              <a:r>
                <a:rPr lang="en-GB" sz="1000" b="0" noProof="0" dirty="0" smtClean="0">
                  <a:solidFill>
                    <a:schemeClr val="bg1"/>
                  </a:solidFill>
                  <a:latin typeface="+mn-lt"/>
                </a:rPr>
                <a:t>Paragraphs without spacing are created by entering “Shift-Return”.</a:t>
              </a:r>
            </a:p>
            <a:p>
              <a:endParaRPr lang="en-GB" sz="1000" b="0" noProof="0" dirty="0" smtClean="0">
                <a:solidFill>
                  <a:schemeClr val="bg1"/>
                </a:solidFill>
                <a:latin typeface="+mn-lt"/>
              </a:endParaRPr>
            </a:p>
            <a:p>
              <a:r>
                <a:rPr lang="en-GB" sz="1000" b="1" noProof="0" dirty="0" smtClean="0">
                  <a:solidFill>
                    <a:schemeClr val="bg1"/>
                  </a:solidFill>
                  <a:latin typeface="+mn-lt"/>
                </a:rPr>
                <a:t>This procedure applies to all contained layout masters.</a:t>
              </a:r>
            </a:p>
            <a:p>
              <a:endParaRPr lang="en-GB" sz="1000" b="1" noProof="0" dirty="0" smtClean="0">
                <a:solidFill>
                  <a:schemeClr val="bg1"/>
                </a:solidFill>
                <a:latin typeface="+mn-lt"/>
              </a:endParaRPr>
            </a:p>
            <a:p>
              <a:r>
                <a:rPr lang="en-GB" sz="1000" b="1" noProof="0" dirty="0" smtClean="0">
                  <a:solidFill>
                    <a:schemeClr val="bg1"/>
                  </a:solidFill>
                  <a:latin typeface="+mn-lt"/>
                </a:rPr>
                <a:t>Included here:</a:t>
              </a:r>
            </a:p>
            <a:p>
              <a:r>
                <a:rPr lang="en-GB" sz="1000" b="0" noProof="0" dirty="0" smtClean="0">
                  <a:solidFill>
                    <a:schemeClr val="bg1"/>
                  </a:solidFill>
                  <a:latin typeface="+mn-lt"/>
                </a:rPr>
                <a:t>Level 1 = Content text</a:t>
              </a:r>
            </a:p>
            <a:p>
              <a:r>
                <a:rPr lang="en-GB" sz="1000" b="0" noProof="0" dirty="0" smtClean="0">
                  <a:solidFill>
                    <a:schemeClr val="bg1"/>
                  </a:solidFill>
                  <a:latin typeface="+mn-lt"/>
                </a:rPr>
                <a:t>Level 2 = Listing Level 1</a:t>
              </a:r>
            </a:p>
            <a:p>
              <a:r>
                <a:rPr lang="en-GB" sz="1000" b="0" noProof="0" dirty="0" smtClean="0">
                  <a:solidFill>
                    <a:schemeClr val="bg1"/>
                  </a:solidFill>
                  <a:latin typeface="+mn-lt"/>
                </a:rPr>
                <a:t>Level 3 = Listing Level 2</a:t>
              </a:r>
            </a:p>
            <a:p>
              <a:r>
                <a:rPr lang="en-GB" sz="1000" b="0" noProof="0" dirty="0" smtClean="0">
                  <a:solidFill>
                    <a:schemeClr val="bg1"/>
                  </a:solidFill>
                  <a:latin typeface="+mn-lt"/>
                </a:rPr>
                <a:t>Level 4 = Listing Level 3</a:t>
              </a:r>
            </a:p>
            <a:p>
              <a:r>
                <a:rPr lang="en-GB" sz="1000" b="0" noProof="0" dirty="0" smtClean="0">
                  <a:solidFill>
                    <a:schemeClr val="bg1"/>
                  </a:solidFill>
                  <a:latin typeface="+mn-lt"/>
                </a:rPr>
                <a:t>Level 5 = Numbering</a:t>
              </a:r>
            </a:p>
            <a:p>
              <a:r>
                <a:rPr lang="en-GB" sz="1000" b="0" noProof="0" dirty="0" smtClean="0">
                  <a:solidFill>
                    <a:schemeClr val="bg1"/>
                  </a:solidFill>
                  <a:latin typeface="+mn-lt"/>
                </a:rPr>
                <a:t>Level 6 = Legend</a:t>
              </a:r>
            </a:p>
            <a:p>
              <a:r>
                <a:rPr lang="en-GB" sz="1000" b="0" noProof="0" dirty="0" smtClean="0">
                  <a:solidFill>
                    <a:schemeClr val="bg1"/>
                  </a:solidFill>
                  <a:latin typeface="+mn-lt"/>
                </a:rPr>
                <a:t>Level 7 = Title</a:t>
              </a:r>
              <a:endParaRPr lang="en-GB" sz="1000" b="0" baseline="0" noProof="0" dirty="0" smtClean="0">
                <a:solidFill>
                  <a:schemeClr val="bg1"/>
                </a:solidFill>
                <a:latin typeface="+mn-lt"/>
              </a:endParaRPr>
            </a:p>
          </p:txBody>
        </p:sp>
        <p:pic>
          <p:nvPicPr>
            <p:cNvPr id="31" name="Grafik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0514" y="2885123"/>
              <a:ext cx="2229924" cy="629881"/>
            </a:xfrm>
            <a:prstGeom prst="rect">
              <a:avLst/>
            </a:prstGeom>
            <a:grpFill/>
          </p:spPr>
        </p:pic>
      </p:grpSp>
      <p:sp>
        <p:nvSpPr>
          <p:cNvPr id="16" name="Textfeld 15"/>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15" name="Gruppieren 14"/>
          <p:cNvGrpSpPr/>
          <p:nvPr userDrawn="1"/>
        </p:nvGrpSpPr>
        <p:grpSpPr>
          <a:xfrm>
            <a:off x="-3600000" y="1765300"/>
            <a:ext cx="2880000" cy="2862322"/>
            <a:chOff x="-3240000" y="1428750"/>
            <a:chExt cx="2880000" cy="3816430"/>
          </a:xfrm>
          <a:solidFill>
            <a:srgbClr val="0C3665"/>
          </a:solidFill>
        </p:grpSpPr>
        <p:sp>
          <p:nvSpPr>
            <p:cNvPr id="20" name="Textfeld 19"/>
            <p:cNvSpPr txBox="1"/>
            <p:nvPr userDrawn="1"/>
          </p:nvSpPr>
          <p:spPr>
            <a:xfrm>
              <a:off x="-3240000" y="1428750"/>
              <a:ext cx="2880000" cy="3816430"/>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1" name="Grafik 2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131988" y="3010820"/>
              <a:ext cx="1476164" cy="2087506"/>
            </a:xfrm>
            <a:prstGeom prst="rect">
              <a:avLst/>
            </a:prstGeom>
            <a:grpFill/>
          </p:spPr>
        </p:pic>
      </p:grpSp>
      <p:sp>
        <p:nvSpPr>
          <p:cNvPr id="19" name="Textfeld 18"/>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3" name="Rechteck 22"/>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4" name="Grafik 2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5" name="Grafik 24"/>
          <p:cNvPicPr>
            <a:picLocks noChangeAspect="1"/>
          </p:cNvPicPr>
          <p:nvPr userDrawn="1"/>
        </p:nvPicPr>
        <p:blipFill rotWithShape="1">
          <a:blip r:embed="rId5"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6" name="Gerade Verbindung 25"/>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5471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_narrow_picture_righ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8773" y="959235"/>
            <a:ext cx="11479213" cy="526344"/>
          </a:xfrm>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358773" y="1738801"/>
            <a:ext cx="7532690" cy="457945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8" name="Bildplatzhalter 7"/>
          <p:cNvSpPr>
            <a:spLocks noGrp="1"/>
          </p:cNvSpPr>
          <p:nvPr>
            <p:ph type="pic" sz="quarter" idx="13" hasCustomPrompt="1"/>
          </p:nvPr>
        </p:nvSpPr>
        <p:spPr>
          <a:xfrm>
            <a:off x="8250237" y="1764001"/>
            <a:ext cx="3575763" cy="4554250"/>
          </a:xfrm>
        </p:spPr>
        <p:txBody>
          <a:bodyPr/>
          <a:lstStyle>
            <a:lvl1pPr algn="r">
              <a:defRPr b="1">
                <a:solidFill>
                  <a:schemeClr val="accent1"/>
                </a:solidFill>
              </a:defRPr>
            </a:lvl1pPr>
          </a:lstStyle>
          <a:p>
            <a:r>
              <a:rPr lang="en-GB" noProof="0" dirty="0" smtClean="0"/>
              <a:t>Click on the small icon in the middle to insert an image here</a:t>
            </a:r>
            <a:endParaRPr lang="en-GB" noProof="0" dirty="0"/>
          </a:p>
        </p:txBody>
      </p:sp>
      <p:sp>
        <p:nvSpPr>
          <p:cNvPr id="15" name="Textfeld 14"/>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22" name="Gruppieren 21"/>
          <p:cNvGrpSpPr/>
          <p:nvPr userDrawn="1"/>
        </p:nvGrpSpPr>
        <p:grpSpPr>
          <a:xfrm>
            <a:off x="12913200" y="1764000"/>
            <a:ext cx="2880000" cy="2862322"/>
            <a:chOff x="-3240000" y="1428750"/>
            <a:chExt cx="2880000" cy="3816430"/>
          </a:xfrm>
          <a:solidFill>
            <a:srgbClr val="0C3665"/>
          </a:solidFill>
        </p:grpSpPr>
        <p:sp>
          <p:nvSpPr>
            <p:cNvPr id="23" name="Textfeld 22"/>
            <p:cNvSpPr txBox="1"/>
            <p:nvPr userDrawn="1"/>
          </p:nvSpPr>
          <p:spPr>
            <a:xfrm flipH="1">
              <a:off x="-3240000" y="1428750"/>
              <a:ext cx="2880000" cy="3816430"/>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7" name="Grafik 2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07952" y="3010820"/>
              <a:ext cx="1476164" cy="2087506"/>
            </a:xfrm>
            <a:prstGeom prst="rect">
              <a:avLst/>
            </a:prstGeom>
            <a:grpFill/>
          </p:spPr>
        </p:pic>
      </p:grpSp>
      <p:grpSp>
        <p:nvGrpSpPr>
          <p:cNvPr id="16" name="Gruppieren 15"/>
          <p:cNvGrpSpPr/>
          <p:nvPr userDrawn="1"/>
        </p:nvGrpSpPr>
        <p:grpSpPr>
          <a:xfrm>
            <a:off x="-3600000" y="1764000"/>
            <a:ext cx="2880000" cy="3785652"/>
            <a:chOff x="-3191445" y="2029230"/>
            <a:chExt cx="2880000" cy="3785652"/>
          </a:xfrm>
          <a:solidFill>
            <a:srgbClr val="0C3665"/>
          </a:solidFill>
        </p:grpSpPr>
        <p:sp>
          <p:nvSpPr>
            <p:cNvPr id="17" name="Textfeld 16"/>
            <p:cNvSpPr txBox="1"/>
            <p:nvPr userDrawn="1"/>
          </p:nvSpPr>
          <p:spPr>
            <a:xfrm>
              <a:off x="-3191445" y="2029230"/>
              <a:ext cx="2880000" cy="3785652"/>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Format texts:</a:t>
              </a:r>
            </a:p>
            <a:p>
              <a:r>
                <a:rPr lang="en-GB" sz="1000" b="0" noProof="0" dirty="0" smtClean="0">
                  <a:solidFill>
                    <a:schemeClr val="bg1"/>
                  </a:solidFill>
                  <a:latin typeface="+mn-lt"/>
                </a:rPr>
                <a:t>Texts are  formatted via “text levels”. Place the cursor in the desired paragraph and change to the next or previous level under “Home-&gt; Paragraph”.</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endParaRPr lang="en-GB" sz="1000" b="0" noProof="0" dirty="0" smtClean="0">
                <a:solidFill>
                  <a:schemeClr val="bg1"/>
                </a:solidFill>
                <a:latin typeface="+mn-lt"/>
              </a:endParaRPr>
            </a:p>
            <a:p>
              <a:r>
                <a:rPr lang="en-GB" sz="1000" b="0" noProof="0" dirty="0" smtClean="0">
                  <a:solidFill>
                    <a:schemeClr val="bg1"/>
                  </a:solidFill>
                  <a:latin typeface="+mn-lt"/>
                </a:rPr>
                <a:t>Paragraphs without spacing are created by entering “Shift-Return”.</a:t>
              </a:r>
            </a:p>
            <a:p>
              <a:endParaRPr lang="en-GB" sz="1000" b="0" noProof="0" dirty="0" smtClean="0">
                <a:solidFill>
                  <a:schemeClr val="bg1"/>
                </a:solidFill>
                <a:latin typeface="+mn-lt"/>
              </a:endParaRPr>
            </a:p>
            <a:p>
              <a:r>
                <a:rPr lang="en-GB" sz="1000" b="1" noProof="0" dirty="0" smtClean="0">
                  <a:solidFill>
                    <a:schemeClr val="bg1"/>
                  </a:solidFill>
                  <a:latin typeface="+mn-lt"/>
                </a:rPr>
                <a:t>This procedure applies to all contained layout masters.</a:t>
              </a:r>
            </a:p>
            <a:p>
              <a:endParaRPr lang="en-GB" sz="1000" b="1" noProof="0" dirty="0" smtClean="0">
                <a:solidFill>
                  <a:schemeClr val="bg1"/>
                </a:solidFill>
                <a:latin typeface="+mn-lt"/>
              </a:endParaRPr>
            </a:p>
            <a:p>
              <a:r>
                <a:rPr lang="en-GB" sz="1000" b="1" noProof="0" dirty="0" smtClean="0">
                  <a:solidFill>
                    <a:schemeClr val="bg1"/>
                  </a:solidFill>
                  <a:latin typeface="+mn-lt"/>
                </a:rPr>
                <a:t>Included here:</a:t>
              </a:r>
            </a:p>
            <a:p>
              <a:r>
                <a:rPr lang="en-GB" sz="1000" b="0" noProof="0" dirty="0" smtClean="0">
                  <a:solidFill>
                    <a:schemeClr val="bg1"/>
                  </a:solidFill>
                  <a:latin typeface="+mn-lt"/>
                </a:rPr>
                <a:t>Level 1 = Content text</a:t>
              </a:r>
            </a:p>
            <a:p>
              <a:r>
                <a:rPr lang="en-GB" sz="1000" b="0" noProof="0" dirty="0" smtClean="0">
                  <a:solidFill>
                    <a:schemeClr val="bg1"/>
                  </a:solidFill>
                  <a:latin typeface="+mn-lt"/>
                </a:rPr>
                <a:t>Level 2 = Listing Level 1</a:t>
              </a:r>
            </a:p>
            <a:p>
              <a:r>
                <a:rPr lang="en-GB" sz="1000" b="0" noProof="0" dirty="0" smtClean="0">
                  <a:solidFill>
                    <a:schemeClr val="bg1"/>
                  </a:solidFill>
                  <a:latin typeface="+mn-lt"/>
                </a:rPr>
                <a:t>Level 3 = Listing Level 2</a:t>
              </a:r>
            </a:p>
            <a:p>
              <a:r>
                <a:rPr lang="en-GB" sz="1000" b="0" noProof="0" dirty="0" smtClean="0">
                  <a:solidFill>
                    <a:schemeClr val="bg1"/>
                  </a:solidFill>
                  <a:latin typeface="+mn-lt"/>
                </a:rPr>
                <a:t>Level 4 = Listing Level 3</a:t>
              </a:r>
            </a:p>
            <a:p>
              <a:r>
                <a:rPr lang="en-GB" sz="1000" b="0" noProof="0" dirty="0" smtClean="0">
                  <a:solidFill>
                    <a:schemeClr val="bg1"/>
                  </a:solidFill>
                  <a:latin typeface="+mn-lt"/>
                </a:rPr>
                <a:t>Level 5 = Numbering</a:t>
              </a:r>
            </a:p>
            <a:p>
              <a:r>
                <a:rPr lang="en-GB" sz="1000" b="0" noProof="0" dirty="0" smtClean="0">
                  <a:solidFill>
                    <a:schemeClr val="bg1"/>
                  </a:solidFill>
                  <a:latin typeface="+mn-lt"/>
                </a:rPr>
                <a:t>Level 6 = Legend</a:t>
              </a:r>
            </a:p>
            <a:p>
              <a:r>
                <a:rPr lang="en-GB" sz="1000" b="0" noProof="0" dirty="0" smtClean="0">
                  <a:solidFill>
                    <a:schemeClr val="bg1"/>
                  </a:solidFill>
                  <a:latin typeface="+mn-lt"/>
                </a:rPr>
                <a:t>Level 7 = Title</a:t>
              </a:r>
              <a:endParaRPr lang="en-GB" sz="1000" b="0" baseline="0" noProof="0" dirty="0" smtClean="0">
                <a:solidFill>
                  <a:schemeClr val="bg1"/>
                </a:solidFill>
                <a:latin typeface="+mn-lt"/>
              </a:endParaRPr>
            </a:p>
          </p:txBody>
        </p:sp>
        <p:pic>
          <p:nvPicPr>
            <p:cNvPr id="18" name="Grafik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3433" y="2885123"/>
              <a:ext cx="2229924" cy="629881"/>
            </a:xfrm>
            <a:prstGeom prst="rect">
              <a:avLst/>
            </a:prstGeom>
            <a:grpFill/>
          </p:spPr>
        </p:pic>
      </p:grpSp>
      <p:sp>
        <p:nvSpPr>
          <p:cNvPr id="21" name="Textfeld 20"/>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5" name="Rechteck 24"/>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8" name="Grafik 27"/>
          <p:cNvPicPr>
            <a:picLocks noChangeAspect="1"/>
          </p:cNvPicPr>
          <p:nvPr userDrawn="1"/>
        </p:nvPicPr>
        <p:blipFill rotWithShape="1">
          <a:blip r:embed="rId5"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9" name="Gerade Verbindung 28"/>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410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_picture_left_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Enter Title</a:t>
            </a:r>
            <a:endParaRPr lang="en-GB" noProof="0" dirty="0"/>
          </a:p>
        </p:txBody>
      </p:sp>
      <p:sp>
        <p:nvSpPr>
          <p:cNvPr id="3" name="Inhaltsplatzhalter 2"/>
          <p:cNvSpPr>
            <a:spLocks noGrp="1"/>
          </p:cNvSpPr>
          <p:nvPr>
            <p:ph idx="1" hasCustomPrompt="1"/>
          </p:nvPr>
        </p:nvSpPr>
        <p:spPr>
          <a:xfrm>
            <a:off x="6265863" y="1738800"/>
            <a:ext cx="5560138" cy="4579450"/>
          </a:xfrm>
        </p:spPr>
        <p:txBody>
          <a:bodyPr/>
          <a:lstStyle>
            <a:lvl5pPr>
              <a:buAutoNum type="arabicPeriod"/>
              <a:defRPr/>
            </a:lvl5pPr>
          </a:lstStyle>
          <a:p>
            <a:pPr lvl="0"/>
            <a:r>
              <a:rPr lang="en-GB" noProof="0" dirty="0" smtClean="0"/>
              <a:t>Enter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dirty="0" smtClean="0"/>
              <a:t>Marketing | Name Author</a:t>
            </a:r>
            <a:endParaRPr lang="en-GB" noProof="0" dirty="0"/>
          </a:p>
        </p:txBody>
      </p:sp>
      <p:sp>
        <p:nvSpPr>
          <p:cNvPr id="8" name="Bildplatzhalter 7"/>
          <p:cNvSpPr>
            <a:spLocks noGrp="1"/>
          </p:cNvSpPr>
          <p:nvPr>
            <p:ph type="pic" sz="quarter" idx="13" hasCustomPrompt="1"/>
          </p:nvPr>
        </p:nvSpPr>
        <p:spPr>
          <a:xfrm>
            <a:off x="358775" y="1764001"/>
            <a:ext cx="5568949" cy="4554250"/>
          </a:xfrm>
        </p:spPr>
        <p:txBody>
          <a:bodyPr/>
          <a:lstStyle>
            <a:lvl1pPr>
              <a:defRPr b="1">
                <a:solidFill>
                  <a:schemeClr val="accent1"/>
                </a:solidFill>
              </a:defRPr>
            </a:lvl1pPr>
          </a:lstStyle>
          <a:p>
            <a:r>
              <a:rPr lang="en-GB" noProof="0" dirty="0" smtClean="0"/>
              <a:t>Click on the small icon in the middle to insert an image here</a:t>
            </a:r>
            <a:endParaRPr lang="en-GB" noProof="0" dirty="0"/>
          </a:p>
        </p:txBody>
      </p:sp>
      <p:sp>
        <p:nvSpPr>
          <p:cNvPr id="16" name="Textfeld 15"/>
          <p:cNvSpPr txBox="1"/>
          <p:nvPr userDrawn="1"/>
        </p:nvSpPr>
        <p:spPr>
          <a:xfrm>
            <a:off x="-3600000" y="6318250"/>
            <a:ext cx="2880000" cy="707886"/>
          </a:xfrm>
          <a:prstGeom prst="homePlate">
            <a:avLst>
              <a:gd name="adj" fmla="val 11497"/>
            </a:avLst>
          </a:prstGeom>
          <a:solidFill>
            <a:srgbClr val="C64124"/>
          </a:solidFill>
        </p:spPr>
        <p:txBody>
          <a:bodyPr wrap="square" lIns="90000" rIns="270000" rtlCol="0">
            <a:spAutoFit/>
          </a:bodyPr>
          <a:lstStyle/>
          <a:p>
            <a:r>
              <a:rPr lang="en-GB" sz="1000" b="1" noProof="0" dirty="0" smtClean="0">
                <a:solidFill>
                  <a:schemeClr val="bg1"/>
                </a:solidFill>
                <a:latin typeface="+mn-lt"/>
              </a:rPr>
              <a:t>Change footer:</a:t>
            </a:r>
          </a:p>
          <a:p>
            <a:r>
              <a:rPr lang="en-GB" sz="1000" b="0" noProof="0" dirty="0" smtClean="0">
                <a:solidFill>
                  <a:schemeClr val="bg1"/>
                </a:solidFill>
                <a:latin typeface="+mn-lt"/>
              </a:rPr>
              <a:t>Via “Insert -&gt; Header &amp; footer” </a:t>
            </a:r>
            <a:br>
              <a:rPr lang="en-GB" sz="1000" b="0" noProof="0" dirty="0" smtClean="0">
                <a:solidFill>
                  <a:schemeClr val="bg1"/>
                </a:solidFill>
                <a:latin typeface="+mn-lt"/>
              </a:rPr>
            </a:br>
            <a:r>
              <a:rPr lang="en-GB" sz="1000" b="0" noProof="0" dirty="0" smtClean="0">
                <a:solidFill>
                  <a:schemeClr val="bg1"/>
                </a:solidFill>
                <a:latin typeface="+mn-lt"/>
              </a:rPr>
              <a:t>you can change the footer text and date </a:t>
            </a:r>
            <a:br>
              <a:rPr lang="en-GB" sz="1000" b="0" noProof="0" dirty="0" smtClean="0">
                <a:solidFill>
                  <a:schemeClr val="bg1"/>
                </a:solidFill>
                <a:latin typeface="+mn-lt"/>
              </a:rPr>
            </a:br>
            <a:r>
              <a:rPr lang="en-GB" sz="1000" b="0" noProof="0" dirty="0" smtClean="0">
                <a:solidFill>
                  <a:schemeClr val="bg1"/>
                </a:solidFill>
                <a:latin typeface="+mn-lt"/>
              </a:rPr>
              <a:t>for all slides.</a:t>
            </a:r>
          </a:p>
        </p:txBody>
      </p:sp>
      <p:grpSp>
        <p:nvGrpSpPr>
          <p:cNvPr id="15" name="Gruppieren 14"/>
          <p:cNvGrpSpPr/>
          <p:nvPr userDrawn="1"/>
        </p:nvGrpSpPr>
        <p:grpSpPr>
          <a:xfrm>
            <a:off x="-3600000" y="1765300"/>
            <a:ext cx="2880000" cy="2862322"/>
            <a:chOff x="-3240000" y="1428750"/>
            <a:chExt cx="2880000" cy="3816430"/>
          </a:xfrm>
          <a:solidFill>
            <a:srgbClr val="0C3665"/>
          </a:solidFill>
        </p:grpSpPr>
        <p:sp>
          <p:nvSpPr>
            <p:cNvPr id="20" name="Textfeld 19"/>
            <p:cNvSpPr txBox="1"/>
            <p:nvPr userDrawn="1"/>
          </p:nvSpPr>
          <p:spPr>
            <a:xfrm>
              <a:off x="-3240000" y="1428750"/>
              <a:ext cx="2880000" cy="3816430"/>
            </a:xfrm>
            <a:prstGeom prst="homePlate">
              <a:avLst>
                <a:gd name="adj" fmla="val 11497"/>
              </a:avLst>
            </a:prstGeom>
            <a:grpFill/>
          </p:spPr>
          <p:txBody>
            <a:bodyPr wrap="square" lIns="90000" rIns="270000" rtlCol="0">
              <a:spAutoFit/>
            </a:bodyPr>
            <a:lstStyle/>
            <a:p>
              <a:r>
                <a:rPr lang="en-GB" sz="1000" b="1" noProof="0" dirty="0" smtClean="0">
                  <a:solidFill>
                    <a:schemeClr val="bg1"/>
                  </a:solidFill>
                  <a:latin typeface="+mn-lt"/>
                </a:rPr>
                <a:t>Insert image:</a:t>
              </a:r>
            </a:p>
            <a:p>
              <a:pPr marL="228600" indent="-228600">
                <a:buAutoNum type="arabicPeriod"/>
              </a:pPr>
              <a:r>
                <a:rPr lang="en-GB" sz="1000" b="0" noProof="0" dirty="0" smtClean="0">
                  <a:solidFill>
                    <a:schemeClr val="bg1"/>
                  </a:solidFill>
                  <a:latin typeface="+mn-lt"/>
                </a:rPr>
                <a:t>If necessary, delete the placeholder</a:t>
              </a:r>
              <a:endParaRPr lang="en-GB" sz="1000" b="0" baseline="0" noProof="0" dirty="0" smtClean="0">
                <a:solidFill>
                  <a:schemeClr val="bg1"/>
                </a:solidFill>
                <a:latin typeface="+mn-lt"/>
              </a:endParaRPr>
            </a:p>
            <a:p>
              <a:pPr marL="228600" indent="-228600">
                <a:buAutoNum type="arabicPeriod"/>
              </a:pPr>
              <a:r>
                <a:rPr lang="en-GB" sz="1000" b="0" baseline="0" noProof="0" dirty="0" smtClean="0">
                  <a:solidFill>
                    <a:schemeClr val="bg1"/>
                  </a:solidFill>
                  <a:latin typeface="+mn-lt"/>
                </a:rPr>
                <a:t>click on the picture icon</a:t>
              </a:r>
            </a:p>
            <a:p>
              <a:pPr marL="0" indent="0">
                <a:buFontTx/>
                <a:buNone/>
              </a:pPr>
              <a:endParaRPr lang="en-GB" sz="1000" b="0" baseline="0" noProof="0" dirty="0" smtClean="0">
                <a:solidFill>
                  <a:schemeClr val="bg1"/>
                </a:solidFill>
                <a:latin typeface="+mn-lt"/>
              </a:endParaRPr>
            </a:p>
            <a:p>
              <a:pPr marL="0" indent="0">
                <a:buFontTx/>
                <a:buNone/>
              </a:pPr>
              <a:r>
                <a:rPr lang="en-GB" sz="1000" b="0" baseline="0" noProof="0" dirty="0" smtClean="0">
                  <a:solidFill>
                    <a:schemeClr val="bg1"/>
                  </a:solidFill>
                  <a:latin typeface="+mn-lt"/>
                </a:rPr>
                <a:t>Images be modified within the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screen: </a:t>
              </a:r>
              <a:br>
                <a:rPr lang="en-GB" sz="1000" b="0" baseline="0" noProof="0" dirty="0" smtClean="0">
                  <a:solidFill>
                    <a:schemeClr val="bg1"/>
                  </a:solidFill>
                  <a:latin typeface="+mn-lt"/>
                </a:rPr>
              </a:br>
              <a:r>
                <a:rPr lang="en-GB" sz="1000" b="0" baseline="0" noProof="0" dirty="0" smtClean="0">
                  <a:solidFill>
                    <a:schemeClr val="bg1"/>
                  </a:solidFill>
                  <a:latin typeface="+mn-lt"/>
                </a:rPr>
                <a:t>“Picture Tools -&gt; Format -&gt; Crop”.</a:t>
              </a: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a:p>
              <a:pPr marL="0" indent="0">
                <a:buFontTx/>
                <a:buNone/>
              </a:pPr>
              <a:endParaRPr lang="en-GB" sz="1000" b="0" baseline="0" noProof="0" dirty="0" smtClean="0">
                <a:solidFill>
                  <a:schemeClr val="bg1"/>
                </a:solidFill>
                <a:latin typeface="+mn-lt"/>
              </a:endParaRPr>
            </a:p>
          </p:txBody>
        </p:sp>
        <p:pic>
          <p:nvPicPr>
            <p:cNvPr id="21" name="Grafik 2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31988" y="3010820"/>
              <a:ext cx="1476164" cy="2087506"/>
            </a:xfrm>
            <a:prstGeom prst="rect">
              <a:avLst/>
            </a:prstGeom>
            <a:grpFill/>
          </p:spPr>
        </p:pic>
      </p:grpSp>
      <p:grpSp>
        <p:nvGrpSpPr>
          <p:cNvPr id="25" name="Gruppieren 24"/>
          <p:cNvGrpSpPr/>
          <p:nvPr userDrawn="1"/>
        </p:nvGrpSpPr>
        <p:grpSpPr>
          <a:xfrm>
            <a:off x="12913200" y="1764000"/>
            <a:ext cx="2880000" cy="3785652"/>
            <a:chOff x="-3191445" y="2029230"/>
            <a:chExt cx="2880000" cy="3785652"/>
          </a:xfrm>
          <a:solidFill>
            <a:srgbClr val="0C3665"/>
          </a:solidFill>
        </p:grpSpPr>
        <p:sp>
          <p:nvSpPr>
            <p:cNvPr id="26" name="Textfeld 25"/>
            <p:cNvSpPr txBox="1"/>
            <p:nvPr userDrawn="1"/>
          </p:nvSpPr>
          <p:spPr>
            <a:xfrm flipH="1">
              <a:off x="-3191445" y="2029230"/>
              <a:ext cx="2880000" cy="3785652"/>
            </a:xfrm>
            <a:prstGeom prst="homePlate">
              <a:avLst>
                <a:gd name="adj" fmla="val 11497"/>
              </a:avLst>
            </a:prstGeom>
            <a:grpFill/>
          </p:spPr>
          <p:txBody>
            <a:bodyPr wrap="square" lIns="270000" rIns="90000" rtlCol="0">
              <a:spAutoFit/>
            </a:bodyPr>
            <a:lstStyle/>
            <a:p>
              <a:r>
                <a:rPr lang="en-GB" sz="1000" b="1" noProof="0" dirty="0" smtClean="0">
                  <a:solidFill>
                    <a:schemeClr val="bg1"/>
                  </a:solidFill>
                  <a:latin typeface="+mn-lt"/>
                </a:rPr>
                <a:t>Format texts:</a:t>
              </a:r>
            </a:p>
            <a:p>
              <a:r>
                <a:rPr lang="en-GB" sz="1000" b="0" noProof="0" dirty="0" smtClean="0">
                  <a:solidFill>
                    <a:schemeClr val="bg1"/>
                  </a:solidFill>
                  <a:latin typeface="+mn-lt"/>
                </a:rPr>
                <a:t>Texts are  formatted via “text levels”. Place the cursor in the desired paragraph and change to the next or previous level under “Home-&gt; Paragraph”.</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r>
                <a:rPr lang="en-GB" sz="1000" b="0" noProof="0" dirty="0" smtClean="0">
                  <a:solidFill>
                    <a:schemeClr val="bg1"/>
                  </a:solidFill>
                  <a:latin typeface="+mn-lt"/>
                </a:rPr>
                <a:t/>
              </a:r>
              <a:br>
                <a:rPr lang="en-GB" sz="1000" b="0" noProof="0" dirty="0" smtClean="0">
                  <a:solidFill>
                    <a:schemeClr val="bg1"/>
                  </a:solidFill>
                  <a:latin typeface="+mn-lt"/>
                </a:rPr>
              </a:br>
              <a:endParaRPr lang="en-GB" sz="1000" b="0" noProof="0" dirty="0" smtClean="0">
                <a:solidFill>
                  <a:schemeClr val="bg1"/>
                </a:solidFill>
                <a:latin typeface="+mn-lt"/>
              </a:endParaRPr>
            </a:p>
            <a:p>
              <a:r>
                <a:rPr lang="en-GB" sz="1000" b="0" noProof="0" dirty="0" smtClean="0">
                  <a:solidFill>
                    <a:schemeClr val="bg1"/>
                  </a:solidFill>
                  <a:latin typeface="+mn-lt"/>
                </a:rPr>
                <a:t>Paragraphs without spacing are created by entering “Shift-Return”.</a:t>
              </a:r>
            </a:p>
            <a:p>
              <a:endParaRPr lang="en-GB" sz="1000" b="0" noProof="0" dirty="0" smtClean="0">
                <a:solidFill>
                  <a:schemeClr val="bg1"/>
                </a:solidFill>
                <a:latin typeface="+mn-lt"/>
              </a:endParaRPr>
            </a:p>
            <a:p>
              <a:r>
                <a:rPr lang="en-GB" sz="1000" b="1" noProof="0" dirty="0" smtClean="0">
                  <a:solidFill>
                    <a:schemeClr val="bg1"/>
                  </a:solidFill>
                  <a:latin typeface="+mn-lt"/>
                </a:rPr>
                <a:t>This procedure applies to all contained layout masters.</a:t>
              </a:r>
            </a:p>
            <a:p>
              <a:endParaRPr lang="en-GB" sz="1000" b="1" noProof="0" dirty="0" smtClean="0">
                <a:solidFill>
                  <a:schemeClr val="bg1"/>
                </a:solidFill>
                <a:latin typeface="+mn-lt"/>
              </a:endParaRPr>
            </a:p>
            <a:p>
              <a:r>
                <a:rPr lang="en-GB" sz="1000" b="1" noProof="0" dirty="0" smtClean="0">
                  <a:solidFill>
                    <a:schemeClr val="bg1"/>
                  </a:solidFill>
                  <a:latin typeface="+mn-lt"/>
                </a:rPr>
                <a:t>Included here:</a:t>
              </a:r>
            </a:p>
            <a:p>
              <a:r>
                <a:rPr lang="en-GB" sz="1000" b="0" noProof="0" dirty="0" smtClean="0">
                  <a:solidFill>
                    <a:schemeClr val="bg1"/>
                  </a:solidFill>
                  <a:latin typeface="+mn-lt"/>
                </a:rPr>
                <a:t>Level 1 = Content text</a:t>
              </a:r>
            </a:p>
            <a:p>
              <a:r>
                <a:rPr lang="en-GB" sz="1000" b="0" noProof="0" dirty="0" smtClean="0">
                  <a:solidFill>
                    <a:schemeClr val="bg1"/>
                  </a:solidFill>
                  <a:latin typeface="+mn-lt"/>
                </a:rPr>
                <a:t>Level 2 = Listing Level 1</a:t>
              </a:r>
            </a:p>
            <a:p>
              <a:r>
                <a:rPr lang="en-GB" sz="1000" b="0" noProof="0" dirty="0" smtClean="0">
                  <a:solidFill>
                    <a:schemeClr val="bg1"/>
                  </a:solidFill>
                  <a:latin typeface="+mn-lt"/>
                </a:rPr>
                <a:t>Level 3 = Listing Level 2</a:t>
              </a:r>
            </a:p>
            <a:p>
              <a:r>
                <a:rPr lang="en-GB" sz="1000" b="0" noProof="0" dirty="0" smtClean="0">
                  <a:solidFill>
                    <a:schemeClr val="bg1"/>
                  </a:solidFill>
                  <a:latin typeface="+mn-lt"/>
                </a:rPr>
                <a:t>Level 4 = Listing Level 3</a:t>
              </a:r>
            </a:p>
            <a:p>
              <a:r>
                <a:rPr lang="en-GB" sz="1000" b="0" noProof="0" dirty="0" smtClean="0">
                  <a:solidFill>
                    <a:schemeClr val="bg1"/>
                  </a:solidFill>
                  <a:latin typeface="+mn-lt"/>
                </a:rPr>
                <a:t>Level 5 = Numbering</a:t>
              </a:r>
            </a:p>
            <a:p>
              <a:r>
                <a:rPr lang="en-GB" sz="1000" b="0" noProof="0" dirty="0" smtClean="0">
                  <a:solidFill>
                    <a:schemeClr val="bg1"/>
                  </a:solidFill>
                  <a:latin typeface="+mn-lt"/>
                </a:rPr>
                <a:t>Level 6 = Legend</a:t>
              </a:r>
            </a:p>
            <a:p>
              <a:r>
                <a:rPr lang="en-GB" sz="1000" b="0" noProof="0" dirty="0" smtClean="0">
                  <a:solidFill>
                    <a:schemeClr val="bg1"/>
                  </a:solidFill>
                  <a:latin typeface="+mn-lt"/>
                </a:rPr>
                <a:t>Level 7 = Title</a:t>
              </a:r>
              <a:endParaRPr lang="en-GB" sz="1000" b="0" baseline="0" noProof="0" dirty="0" smtClean="0">
                <a:solidFill>
                  <a:schemeClr val="bg1"/>
                </a:solidFill>
                <a:latin typeface="+mn-lt"/>
              </a:endParaRPr>
            </a:p>
          </p:txBody>
        </p:sp>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0514" y="2885123"/>
              <a:ext cx="2229924" cy="629881"/>
            </a:xfrm>
            <a:prstGeom prst="rect">
              <a:avLst/>
            </a:prstGeom>
            <a:grpFill/>
          </p:spPr>
        </p:pic>
      </p:grpSp>
      <p:sp>
        <p:nvSpPr>
          <p:cNvPr id="19" name="Textfeld 18"/>
          <p:cNvSpPr txBox="1"/>
          <p:nvPr userDrawn="1"/>
        </p:nvSpPr>
        <p:spPr>
          <a:xfrm>
            <a:off x="11117986" y="6583572"/>
            <a:ext cx="720000" cy="180000"/>
          </a:xfrm>
          <a:prstGeom prst="rect">
            <a:avLst/>
          </a:prstGeom>
          <a:noFill/>
        </p:spPr>
        <p:txBody>
          <a:bodyPr wrap="square" lIns="0" tIns="0" rIns="0" bIns="0" rtlCol="0" anchor="b" anchorCtr="0">
            <a:noAutofit/>
          </a:bodyPr>
          <a:lstStyle/>
          <a:p>
            <a:pPr algn="r">
              <a:lnSpc>
                <a:spcPts val="1300"/>
              </a:lnSpc>
            </a:pPr>
            <a:fld id="{6E135F38-3EAE-4F8A-9AD6-15A61891CBA4}" type="slidenum">
              <a:rPr lang="en-GB" sz="1000" noProof="0" smtClean="0"/>
              <a:pPr/>
              <a:t>‹Nr.›</a:t>
            </a:fld>
            <a:endParaRPr lang="en-GB" sz="1000" noProof="0" dirty="0"/>
          </a:p>
        </p:txBody>
      </p:sp>
      <p:sp>
        <p:nvSpPr>
          <p:cNvPr id="23" name="Rechteck 22"/>
          <p:cNvSpPr/>
          <p:nvPr userDrawn="1"/>
        </p:nvSpPr>
        <p:spPr>
          <a:xfrm>
            <a:off x="0" y="0"/>
            <a:ext cx="12193200"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4" name="Grafik 2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58775" y="97200"/>
            <a:ext cx="853200" cy="431365"/>
          </a:xfrm>
          <a:prstGeom prst="rect">
            <a:avLst/>
          </a:prstGeom>
        </p:spPr>
      </p:pic>
      <p:pic>
        <p:nvPicPr>
          <p:cNvPr id="28" name="Grafik 27"/>
          <p:cNvPicPr>
            <a:picLocks noChangeAspect="1"/>
          </p:cNvPicPr>
          <p:nvPr userDrawn="1"/>
        </p:nvPicPr>
        <p:blipFill rotWithShape="1">
          <a:blip r:embed="rId5" cstate="screen">
            <a:extLst>
              <a:ext uri="{28A0092B-C50C-407E-A947-70E740481C1C}">
                <a14:useLocalDpi xmlns:a14="http://schemas.microsoft.com/office/drawing/2010/main" val="0"/>
              </a:ext>
            </a:extLst>
          </a:blip>
          <a:srcRect t="16913"/>
          <a:stretch/>
        </p:blipFill>
        <p:spPr>
          <a:xfrm>
            <a:off x="9022788" y="0"/>
            <a:ext cx="2815200" cy="530577"/>
          </a:xfrm>
          <a:prstGeom prst="rect">
            <a:avLst/>
          </a:prstGeom>
        </p:spPr>
      </p:pic>
      <p:cxnSp>
        <p:nvCxnSpPr>
          <p:cNvPr id="29" name="Gerade Verbindung 28"/>
          <p:cNvCxnSpPr/>
          <p:nvPr userDrawn="1"/>
        </p:nvCxnSpPr>
        <p:spPr>
          <a:xfrm>
            <a:off x="0" y="6494711"/>
            <a:ext cx="121932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6859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8773" y="959235"/>
            <a:ext cx="11479213" cy="526344"/>
          </a:xfrm>
          <a:prstGeom prst="rect">
            <a:avLst/>
          </a:prstGeom>
        </p:spPr>
        <p:txBody>
          <a:bodyPr vert="horz" lIns="0" tIns="0" rIns="0" bIns="0" rtlCol="0" anchor="t" anchorCtr="0">
            <a:noAutofit/>
          </a:bodyPr>
          <a:lstStyle/>
          <a:p>
            <a:r>
              <a:rPr lang="en-GB" noProof="0" dirty="0" smtClean="0"/>
              <a:t>Edit title master format by clicking</a:t>
            </a:r>
            <a:endParaRPr lang="en-GB" noProof="0" dirty="0"/>
          </a:p>
        </p:txBody>
      </p:sp>
      <p:sp>
        <p:nvSpPr>
          <p:cNvPr id="3" name="Textplatzhalter 2"/>
          <p:cNvSpPr>
            <a:spLocks noGrp="1"/>
          </p:cNvSpPr>
          <p:nvPr>
            <p:ph type="body" idx="1"/>
          </p:nvPr>
        </p:nvSpPr>
        <p:spPr>
          <a:xfrm>
            <a:off x="358774" y="1706401"/>
            <a:ext cx="11479213" cy="4611850"/>
          </a:xfrm>
          <a:prstGeom prst="rect">
            <a:avLst/>
          </a:prstGeom>
        </p:spPr>
        <p:txBody>
          <a:bodyPr vert="horz" lIns="0" tIns="0" rIns="0" bIns="0" rtlCol="0">
            <a:noAutofit/>
          </a:bodyPr>
          <a:lstStyle/>
          <a:p>
            <a:pPr lvl="0"/>
            <a:r>
              <a:rPr lang="en-GB" noProof="0" dirty="0" smtClean="0"/>
              <a:t>Edit Text Master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endParaRPr lang="en-GB" noProof="0" dirty="0"/>
          </a:p>
        </p:txBody>
      </p:sp>
      <p:sp>
        <p:nvSpPr>
          <p:cNvPr id="4" name="Datumsplatzhalter 3"/>
          <p:cNvSpPr>
            <a:spLocks noGrp="1"/>
          </p:cNvSpPr>
          <p:nvPr>
            <p:ph type="dt" sz="half" idx="2"/>
          </p:nvPr>
        </p:nvSpPr>
        <p:spPr>
          <a:xfrm>
            <a:off x="358776" y="6583572"/>
            <a:ext cx="10422000" cy="180000"/>
          </a:xfrm>
          <a:prstGeom prst="rect">
            <a:avLst/>
          </a:prstGeom>
        </p:spPr>
        <p:txBody>
          <a:bodyPr vert="horz" lIns="0" tIns="0" rIns="0" bIns="0" rtlCol="0" anchor="b" anchorCtr="0"/>
          <a:lstStyle>
            <a:lvl1pPr algn="l">
              <a:lnSpc>
                <a:spcPts val="1300"/>
              </a:lnSpc>
              <a:defRPr sz="1000">
                <a:solidFill>
                  <a:schemeClr val="tx1"/>
                </a:solidFill>
              </a:defRPr>
            </a:lvl1pPr>
          </a:lstStyle>
          <a:p>
            <a:r>
              <a:rPr lang="de-DE" noProof="0" smtClean="0"/>
              <a:t>record presentation | July 2018 | confidential</a:t>
            </a:r>
            <a:endParaRPr lang="en-GB" noProof="0" dirty="0"/>
          </a:p>
        </p:txBody>
      </p:sp>
      <p:sp>
        <p:nvSpPr>
          <p:cNvPr id="5" name="Fußzeilenplatzhalter 4"/>
          <p:cNvSpPr>
            <a:spLocks noGrp="1"/>
          </p:cNvSpPr>
          <p:nvPr>
            <p:ph type="ftr" sz="quarter" idx="3"/>
          </p:nvPr>
        </p:nvSpPr>
        <p:spPr>
          <a:xfrm>
            <a:off x="1416599" y="6583572"/>
            <a:ext cx="9360000" cy="180000"/>
          </a:xfrm>
          <a:prstGeom prst="rect">
            <a:avLst/>
          </a:prstGeom>
        </p:spPr>
        <p:txBody>
          <a:bodyPr vert="horz" lIns="0" tIns="0" rIns="0" bIns="0" rtlCol="0" anchor="b" anchorCtr="0"/>
          <a:lstStyle>
            <a:lvl1pPr algn="ctr">
              <a:lnSpc>
                <a:spcPts val="1300"/>
              </a:lnSpc>
              <a:defRPr sz="1000">
                <a:solidFill>
                  <a:schemeClr val="tx1"/>
                </a:solidFill>
              </a:defRPr>
            </a:lvl1pPr>
          </a:lstStyle>
          <a:p>
            <a:r>
              <a:rPr lang="en-GB" noProof="0" dirty="0" smtClean="0"/>
              <a:t>Marketing | Name Author</a:t>
            </a:r>
            <a:endParaRPr lang="en-GB" noProof="0" dirty="0"/>
          </a:p>
        </p:txBody>
      </p:sp>
      <p:sp>
        <p:nvSpPr>
          <p:cNvPr id="6" name="Foliennummernplatzhalter 5"/>
          <p:cNvSpPr>
            <a:spLocks noGrp="1"/>
          </p:cNvSpPr>
          <p:nvPr>
            <p:ph type="sldNum" sz="quarter" idx="4"/>
          </p:nvPr>
        </p:nvSpPr>
        <p:spPr>
          <a:xfrm>
            <a:off x="8250239" y="7304400"/>
            <a:ext cx="3575762" cy="180000"/>
          </a:xfrm>
          <a:prstGeom prst="rect">
            <a:avLst/>
          </a:prstGeom>
        </p:spPr>
        <p:txBody>
          <a:bodyPr vert="horz" lIns="0" tIns="0" rIns="0" bIns="0" rtlCol="0" anchor="b" anchorCtr="0"/>
          <a:lstStyle>
            <a:lvl1pPr algn="r">
              <a:lnSpc>
                <a:spcPts val="1300"/>
              </a:lnSpc>
              <a:defRPr sz="1000">
                <a:solidFill>
                  <a:schemeClr val="tx1"/>
                </a:solidFill>
              </a:defRPr>
            </a:lvl1pPr>
          </a:lstStyle>
          <a:p>
            <a:fld id="{6E135F38-3EAE-4F8A-9AD6-15A61891CBA4}" type="slidenum">
              <a:rPr lang="en-GB" noProof="0" smtClean="0"/>
              <a:pPr/>
              <a:t>‹Nr.›</a:t>
            </a:fld>
            <a:endParaRPr lang="en-GB" noProof="0" dirty="0"/>
          </a:p>
        </p:txBody>
      </p:sp>
    </p:spTree>
    <p:extLst>
      <p:ext uri="{BB962C8B-B14F-4D97-AF65-F5344CB8AC3E}">
        <p14:creationId xmlns:p14="http://schemas.microsoft.com/office/powerpoint/2010/main" val="217776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13" r:id="rId9"/>
    <p:sldLayoutId id="2147483714"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6" r:id="rId20"/>
  </p:sldLayoutIdLst>
  <p:hf sldNum="0" hdr="0"/>
  <p:txStyles>
    <p:titleStyle>
      <a:lvl1pPr algn="l" defTabSz="1219362" rtl="0" eaLnBrk="1" latinLnBrk="0" hangingPunct="1">
        <a:lnSpc>
          <a:spcPts val="3770"/>
        </a:lnSpc>
        <a:spcBef>
          <a:spcPct val="0"/>
        </a:spcBef>
        <a:buNone/>
        <a:defRPr sz="2900" b="1" kern="1200">
          <a:solidFill>
            <a:schemeClr val="tx1"/>
          </a:solidFill>
          <a:latin typeface="+mj-lt"/>
          <a:ea typeface="+mj-ea"/>
          <a:cs typeface="+mj-cs"/>
        </a:defRPr>
      </a:lvl1pPr>
    </p:titleStyle>
    <p:bodyStyle>
      <a:lvl1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1pPr>
      <a:lvl2pPr marL="216000" indent="-216000" algn="l" defTabSz="216000" rtl="0" eaLnBrk="1" latinLnBrk="0" hangingPunct="1">
        <a:lnSpc>
          <a:spcPts val="2340"/>
        </a:lnSpc>
        <a:spcBef>
          <a:spcPts val="0"/>
        </a:spcBef>
        <a:spcAft>
          <a:spcPts val="0"/>
        </a:spcAft>
        <a:buClr>
          <a:schemeClr val="accent1"/>
        </a:buClr>
        <a:buFont typeface="Wingdings" panose="05000000000000000000" pitchFamily="2" charset="2"/>
        <a:buChar char="§"/>
        <a:tabLst>
          <a:tab pos="216000" algn="l"/>
          <a:tab pos="504000" algn="l"/>
          <a:tab pos="864000" algn="l"/>
        </a:tabLst>
        <a:defRPr sz="1800" b="0" kern="600" baseline="0">
          <a:solidFill>
            <a:schemeClr val="tx1"/>
          </a:solidFill>
          <a:latin typeface="+mn-lt"/>
          <a:ea typeface="+mn-ea"/>
          <a:cs typeface="+mn-cs"/>
        </a:defRPr>
      </a:lvl2pPr>
      <a:lvl3pPr marL="504000" indent="-252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3pPr>
      <a:lvl4pPr marL="864000" indent="-216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4pPr>
      <a:lvl5pPr marL="504000" indent="-504000" algn="l" defTabSz="216000" rtl="0" eaLnBrk="1" latinLnBrk="0" hangingPunct="1">
        <a:lnSpc>
          <a:spcPts val="2340"/>
        </a:lnSpc>
        <a:spcBef>
          <a:spcPts val="0"/>
        </a:spcBef>
        <a:buClrTx/>
        <a:buFont typeface="+mj-lt"/>
        <a:buAutoNum type="arabicPeriod"/>
        <a:tabLst>
          <a:tab pos="216000" algn="l"/>
          <a:tab pos="504000" algn="l"/>
          <a:tab pos="864000" algn="l"/>
        </a:tabLst>
        <a:defRPr sz="1800" kern="600" baseline="0">
          <a:solidFill>
            <a:schemeClr val="tx1"/>
          </a:solidFill>
          <a:latin typeface="+mn-lt"/>
          <a:ea typeface="+mn-ea"/>
          <a:cs typeface="+mn-cs"/>
        </a:defRPr>
      </a:lvl5pPr>
      <a:lvl6pPr marL="0" indent="0" algn="l" defTabSz="216000" rtl="0" eaLnBrk="1" latinLnBrk="0" hangingPunct="1">
        <a:lnSpc>
          <a:spcPts val="1300"/>
        </a:lnSpc>
        <a:spcBef>
          <a:spcPts val="0"/>
        </a:spcBef>
        <a:buFont typeface="+mj-lt"/>
        <a:buNone/>
        <a:tabLst>
          <a:tab pos="216000" algn="l"/>
          <a:tab pos="504000" algn="l"/>
          <a:tab pos="864000" algn="l"/>
        </a:tabLst>
        <a:defRPr sz="1000" i="1" kern="600" baseline="0">
          <a:solidFill>
            <a:schemeClr val="tx1"/>
          </a:solidFill>
          <a:latin typeface="+mn-lt"/>
          <a:ea typeface="+mn-ea"/>
          <a:cs typeface="+mn-cs"/>
        </a:defRPr>
      </a:lvl6pPr>
      <a:lvl7pPr marL="0" indent="0" algn="l" defTabSz="216000" rtl="0" eaLnBrk="1" latinLnBrk="0" hangingPunct="1">
        <a:lnSpc>
          <a:spcPts val="2600"/>
        </a:lnSpc>
        <a:spcBef>
          <a:spcPts val="1150"/>
        </a:spcBef>
        <a:spcAft>
          <a:spcPts val="500"/>
        </a:spcAft>
        <a:buFont typeface="Arial" panose="020B0604020202020204" pitchFamily="34" charset="0"/>
        <a:buNone/>
        <a:tabLst>
          <a:tab pos="216000" algn="l"/>
          <a:tab pos="504000" algn="l"/>
          <a:tab pos="864000" algn="l"/>
        </a:tabLst>
        <a:defRPr sz="2000" b="1" i="0" kern="600" baseline="0">
          <a:solidFill>
            <a:schemeClr val="tx1"/>
          </a:solidFill>
          <a:latin typeface="+mj-lt"/>
          <a:ea typeface="+mn-ea"/>
          <a:cs typeface="+mn-cs"/>
        </a:defRPr>
      </a:lvl7pPr>
      <a:lvl8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8pPr>
      <a:lvl9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9pPr>
    </p:bodyStyle>
    <p:otherStyle>
      <a:defPPr>
        <a:defRPr lang="de-DE"/>
      </a:defPPr>
      <a:lvl1pPr marL="0" algn="l" defTabSz="1219362" rtl="0" eaLnBrk="1" latinLnBrk="0" hangingPunct="1">
        <a:defRPr sz="2400" kern="1200">
          <a:solidFill>
            <a:schemeClr val="tx1"/>
          </a:solidFill>
          <a:latin typeface="+mn-lt"/>
          <a:ea typeface="+mn-ea"/>
          <a:cs typeface="+mn-cs"/>
        </a:defRPr>
      </a:lvl1pPr>
      <a:lvl2pPr marL="609682" algn="l" defTabSz="1219362" rtl="0" eaLnBrk="1" latinLnBrk="0" hangingPunct="1">
        <a:defRPr sz="2400" kern="1200">
          <a:solidFill>
            <a:schemeClr val="tx1"/>
          </a:solidFill>
          <a:latin typeface="+mn-lt"/>
          <a:ea typeface="+mn-ea"/>
          <a:cs typeface="+mn-cs"/>
        </a:defRPr>
      </a:lvl2pPr>
      <a:lvl3pPr marL="1219362" algn="l" defTabSz="1219362" rtl="0" eaLnBrk="1" latinLnBrk="0" hangingPunct="1">
        <a:defRPr sz="2400" kern="1200">
          <a:solidFill>
            <a:schemeClr val="tx1"/>
          </a:solidFill>
          <a:latin typeface="+mn-lt"/>
          <a:ea typeface="+mn-ea"/>
          <a:cs typeface="+mn-cs"/>
        </a:defRPr>
      </a:lvl3pPr>
      <a:lvl4pPr marL="1829044" algn="l" defTabSz="1219362" rtl="0" eaLnBrk="1" latinLnBrk="0" hangingPunct="1">
        <a:defRPr sz="2400" kern="1200">
          <a:solidFill>
            <a:schemeClr val="tx1"/>
          </a:solidFill>
          <a:latin typeface="+mn-lt"/>
          <a:ea typeface="+mn-ea"/>
          <a:cs typeface="+mn-cs"/>
        </a:defRPr>
      </a:lvl4pPr>
      <a:lvl5pPr marL="2438725" algn="l" defTabSz="1219362" rtl="0" eaLnBrk="1" latinLnBrk="0" hangingPunct="1">
        <a:defRPr sz="2400" kern="1200">
          <a:solidFill>
            <a:schemeClr val="tx1"/>
          </a:solidFill>
          <a:latin typeface="+mn-lt"/>
          <a:ea typeface="+mn-ea"/>
          <a:cs typeface="+mn-cs"/>
        </a:defRPr>
      </a:lvl5pPr>
      <a:lvl6pPr marL="3048407" algn="l" defTabSz="1219362" rtl="0" eaLnBrk="1" latinLnBrk="0" hangingPunct="1">
        <a:defRPr sz="2400" kern="1200">
          <a:solidFill>
            <a:schemeClr val="tx1"/>
          </a:solidFill>
          <a:latin typeface="+mn-lt"/>
          <a:ea typeface="+mn-ea"/>
          <a:cs typeface="+mn-cs"/>
        </a:defRPr>
      </a:lvl6pPr>
      <a:lvl7pPr marL="3658087" algn="l" defTabSz="1219362" rtl="0" eaLnBrk="1" latinLnBrk="0" hangingPunct="1">
        <a:defRPr sz="2400" kern="1200">
          <a:solidFill>
            <a:schemeClr val="tx1"/>
          </a:solidFill>
          <a:latin typeface="+mn-lt"/>
          <a:ea typeface="+mn-ea"/>
          <a:cs typeface="+mn-cs"/>
        </a:defRPr>
      </a:lvl7pPr>
      <a:lvl8pPr marL="4267768" algn="l" defTabSz="1219362" rtl="0" eaLnBrk="1" latinLnBrk="0" hangingPunct="1">
        <a:defRPr sz="2400" kern="1200">
          <a:solidFill>
            <a:schemeClr val="tx1"/>
          </a:solidFill>
          <a:latin typeface="+mn-lt"/>
          <a:ea typeface="+mn-ea"/>
          <a:cs typeface="+mn-cs"/>
        </a:defRPr>
      </a:lvl8pPr>
      <a:lvl9pPr marL="4877450" algn="l" defTabSz="121936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11.xml"/><Relationship Id="rId5" Type="http://schemas.openxmlformats.org/officeDocument/2006/relationships/image" Target="../media/image50.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oleObject" Target="../embeddings/oleObject2.bin"/><Relationship Id="rId18" Type="http://schemas.openxmlformats.org/officeDocument/2006/relationships/image" Target="../media/image66.jpeg"/><Relationship Id="rId3" Type="http://schemas.openxmlformats.org/officeDocument/2006/relationships/image" Target="../media/image55.jpeg"/><Relationship Id="rId21" Type="http://schemas.openxmlformats.org/officeDocument/2006/relationships/image" Target="../media/image69.png"/><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5.jpeg"/><Relationship Id="rId2" Type="http://schemas.openxmlformats.org/officeDocument/2006/relationships/slideLayout" Target="../slideLayouts/slideLayout11.xml"/><Relationship Id="rId16" Type="http://schemas.openxmlformats.org/officeDocument/2006/relationships/image" Target="../media/image64.png"/><Relationship Id="rId20" Type="http://schemas.openxmlformats.org/officeDocument/2006/relationships/image" Target="../media/image68.jpeg"/><Relationship Id="rId1" Type="http://schemas.openxmlformats.org/officeDocument/2006/relationships/vmlDrawing" Target="../drawings/vmlDrawing1.v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3.emf"/><Relationship Id="rId15" Type="http://schemas.openxmlformats.org/officeDocument/2006/relationships/image" Target="../media/image63.png"/><Relationship Id="rId10" Type="http://schemas.openxmlformats.org/officeDocument/2006/relationships/image" Target="../media/image60.png"/><Relationship Id="rId19" Type="http://schemas.openxmlformats.org/officeDocument/2006/relationships/image" Target="../media/image67.png"/><Relationship Id="rId4" Type="http://schemas.openxmlformats.org/officeDocument/2006/relationships/oleObject" Target="../embeddings/oleObject1.bin"/><Relationship Id="rId9" Type="http://schemas.openxmlformats.org/officeDocument/2006/relationships/image" Target="../media/image59.jpeg"/><Relationship Id="rId14" Type="http://schemas.openxmlformats.org/officeDocument/2006/relationships/image" Target="../media/image5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1.xml"/><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video" Target="file:///C:\Users\121-rzo\Desktop\record_FlipFlow%20Product_Video%202018.mp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62778" y="766800"/>
            <a:ext cx="10775209" cy="674120"/>
          </a:xfrm>
        </p:spPr>
        <p:txBody>
          <a:bodyPr/>
          <a:lstStyle/>
          <a:p>
            <a:r>
              <a:rPr lang="de-DE" dirty="0" err="1"/>
              <a:t>r</a:t>
            </a:r>
            <a:r>
              <a:rPr lang="de-DE" dirty="0" err="1" smtClean="0"/>
              <a:t>ecord</a:t>
            </a:r>
            <a:r>
              <a:rPr lang="de-DE" dirty="0" smtClean="0"/>
              <a:t> </a:t>
            </a:r>
            <a:r>
              <a:rPr lang="de-DE" dirty="0" err="1" smtClean="0"/>
              <a:t>FlipFlow</a:t>
            </a:r>
            <a:r>
              <a:rPr lang="de-DE" dirty="0" smtClean="0"/>
              <a:t> – </a:t>
            </a:r>
            <a:r>
              <a:rPr lang="de-DE" dirty="0" err="1" smtClean="0"/>
              <a:t>Product</a:t>
            </a:r>
            <a:r>
              <a:rPr lang="de-DE" dirty="0" smtClean="0"/>
              <a:t> </a:t>
            </a:r>
            <a:r>
              <a:rPr lang="de-DE" dirty="0" err="1"/>
              <a:t>P</a:t>
            </a:r>
            <a:r>
              <a:rPr lang="de-DE" dirty="0" err="1" smtClean="0"/>
              <a:t>resentation</a:t>
            </a:r>
            <a:endParaRPr lang="en-GB" dirty="0"/>
          </a:p>
        </p:txBody>
      </p:sp>
      <p:sp>
        <p:nvSpPr>
          <p:cNvPr id="3" name="Untertitel 2"/>
          <p:cNvSpPr>
            <a:spLocks noGrp="1"/>
          </p:cNvSpPr>
          <p:nvPr>
            <p:ph type="subTitle" idx="1"/>
          </p:nvPr>
        </p:nvSpPr>
        <p:spPr>
          <a:xfrm>
            <a:off x="6135705" y="1599320"/>
            <a:ext cx="5702282" cy="406650"/>
          </a:xfrm>
        </p:spPr>
        <p:txBody>
          <a:bodyPr/>
          <a:lstStyle/>
          <a:p>
            <a:r>
              <a:rPr lang="de-CH" altLang="de-DE" sz="2400" dirty="0" err="1"/>
              <a:t>Your</a:t>
            </a:r>
            <a:r>
              <a:rPr lang="de-CH" altLang="de-DE" sz="2400" dirty="0"/>
              <a:t> global </a:t>
            </a:r>
            <a:r>
              <a:rPr lang="de-CH" altLang="de-DE" sz="2400" dirty="0" err="1"/>
              <a:t>partner</a:t>
            </a:r>
            <a:r>
              <a:rPr lang="de-CH" altLang="de-DE" sz="2400" dirty="0"/>
              <a:t> </a:t>
            </a:r>
            <a:r>
              <a:rPr lang="de-CH" altLang="de-DE" sz="2400" dirty="0" err="1"/>
              <a:t>for</a:t>
            </a:r>
            <a:r>
              <a:rPr lang="de-CH" altLang="de-DE" sz="2400" dirty="0"/>
              <a:t> </a:t>
            </a:r>
            <a:r>
              <a:rPr lang="de-CH" altLang="de-DE" sz="2400" dirty="0" err="1"/>
              <a:t>entrance</a:t>
            </a:r>
            <a:r>
              <a:rPr lang="de-CH" altLang="de-DE" sz="2400" dirty="0"/>
              <a:t> </a:t>
            </a:r>
            <a:r>
              <a:rPr lang="de-CH" altLang="de-DE" sz="2400" dirty="0" err="1" smtClean="0"/>
              <a:t>solutions</a:t>
            </a:r>
            <a:endParaRPr lang="en-GB" sz="2400" dirty="0"/>
          </a:p>
        </p:txBody>
      </p:sp>
      <p:sp>
        <p:nvSpPr>
          <p:cNvPr id="4" name="Textplatzhalter 3"/>
          <p:cNvSpPr>
            <a:spLocks noGrp="1"/>
          </p:cNvSpPr>
          <p:nvPr>
            <p:ph type="body" sz="quarter" idx="13"/>
          </p:nvPr>
        </p:nvSpPr>
        <p:spPr/>
        <p:txBody>
          <a:bodyPr/>
          <a:lstStyle/>
          <a:p>
            <a:endParaRPr lang="en-GB"/>
          </a:p>
        </p:txBody>
      </p:sp>
      <p:sp>
        <p:nvSpPr>
          <p:cNvPr id="5" name="Bildplatzhalter 4"/>
          <p:cNvSpPr>
            <a:spLocks noGrp="1"/>
          </p:cNvSpPr>
          <p:nvPr>
            <p:ph type="pic" sz="quarter" idx="14"/>
          </p:nvPr>
        </p:nvSpPr>
        <p:spPr/>
      </p:sp>
    </p:spTree>
    <p:extLst>
      <p:ext uri="{BB962C8B-B14F-4D97-AF65-F5344CB8AC3E}">
        <p14:creationId xmlns:p14="http://schemas.microsoft.com/office/powerpoint/2010/main" val="831592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ltLang="de-DE" dirty="0"/>
              <a:t>Creating a secure and hassle free environment – example TWIN</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pic>
        <p:nvPicPr>
          <p:cNvPr id="26"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23" y="1484314"/>
            <a:ext cx="5966765" cy="44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7" name="Tabelle 26"/>
          <p:cNvGraphicFramePr>
            <a:graphicFrameLocks noGrp="1"/>
          </p:cNvGraphicFramePr>
          <p:nvPr>
            <p:extLst>
              <p:ext uri="{D42A27DB-BD31-4B8C-83A1-F6EECF244321}">
                <p14:modId xmlns:p14="http://schemas.microsoft.com/office/powerpoint/2010/main" val="4166602756"/>
              </p:ext>
            </p:extLst>
          </p:nvPr>
        </p:nvGraphicFramePr>
        <p:xfrm>
          <a:off x="5064171" y="4437906"/>
          <a:ext cx="4993856" cy="1970139"/>
        </p:xfrm>
        <a:graphic>
          <a:graphicData uri="http://schemas.openxmlformats.org/drawingml/2006/table">
            <a:tbl>
              <a:tblPr firstRow="1" bandRow="1">
                <a:tableStyleId>{5DA37D80-6434-44D0-A028-1B22A696006F}</a:tableStyleId>
              </a:tblPr>
              <a:tblGrid>
                <a:gridCol w="1331696">
                  <a:extLst>
                    <a:ext uri="{9D8B030D-6E8A-4147-A177-3AD203B41FA5}">
                      <a16:colId xmlns="" xmlns:a16="http://schemas.microsoft.com/office/drawing/2014/main" val="20000"/>
                    </a:ext>
                  </a:extLst>
                </a:gridCol>
                <a:gridCol w="332924">
                  <a:extLst>
                    <a:ext uri="{9D8B030D-6E8A-4147-A177-3AD203B41FA5}">
                      <a16:colId xmlns="" xmlns:a16="http://schemas.microsoft.com/office/drawing/2014/main" val="20001"/>
                    </a:ext>
                  </a:extLst>
                </a:gridCol>
                <a:gridCol w="665848">
                  <a:extLst>
                    <a:ext uri="{9D8B030D-6E8A-4147-A177-3AD203B41FA5}">
                      <a16:colId xmlns="" xmlns:a16="http://schemas.microsoft.com/office/drawing/2014/main" val="20002"/>
                    </a:ext>
                  </a:extLst>
                </a:gridCol>
                <a:gridCol w="443898">
                  <a:extLst>
                    <a:ext uri="{9D8B030D-6E8A-4147-A177-3AD203B41FA5}">
                      <a16:colId xmlns="" xmlns:a16="http://schemas.microsoft.com/office/drawing/2014/main" val="20003"/>
                    </a:ext>
                  </a:extLst>
                </a:gridCol>
                <a:gridCol w="443898">
                  <a:extLst>
                    <a:ext uri="{9D8B030D-6E8A-4147-A177-3AD203B41FA5}">
                      <a16:colId xmlns="" xmlns:a16="http://schemas.microsoft.com/office/drawing/2014/main" val="20004"/>
                    </a:ext>
                  </a:extLst>
                </a:gridCol>
                <a:gridCol w="443898">
                  <a:extLst>
                    <a:ext uri="{9D8B030D-6E8A-4147-A177-3AD203B41FA5}">
                      <a16:colId xmlns="" xmlns:a16="http://schemas.microsoft.com/office/drawing/2014/main" val="20005"/>
                    </a:ext>
                  </a:extLst>
                </a:gridCol>
                <a:gridCol w="443898">
                  <a:extLst>
                    <a:ext uri="{9D8B030D-6E8A-4147-A177-3AD203B41FA5}">
                      <a16:colId xmlns="" xmlns:a16="http://schemas.microsoft.com/office/drawing/2014/main" val="20006"/>
                    </a:ext>
                  </a:extLst>
                </a:gridCol>
                <a:gridCol w="443898">
                  <a:extLst>
                    <a:ext uri="{9D8B030D-6E8A-4147-A177-3AD203B41FA5}">
                      <a16:colId xmlns="" xmlns:a16="http://schemas.microsoft.com/office/drawing/2014/main" val="20007"/>
                    </a:ext>
                  </a:extLst>
                </a:gridCol>
                <a:gridCol w="443898">
                  <a:extLst>
                    <a:ext uri="{9D8B030D-6E8A-4147-A177-3AD203B41FA5}">
                      <a16:colId xmlns="" xmlns:a16="http://schemas.microsoft.com/office/drawing/2014/main" val="20008"/>
                    </a:ext>
                  </a:extLst>
                </a:gridCol>
              </a:tblGrid>
              <a:tr h="720247">
                <a:tc>
                  <a:txBody>
                    <a:bodyPr/>
                    <a:lstStyle/>
                    <a:p>
                      <a:pPr algn="ctr"/>
                      <a:r>
                        <a:rPr lang="de-DE" sz="1100" dirty="0"/>
                        <a:t>Zone </a:t>
                      </a:r>
                      <a:r>
                        <a:rPr lang="de-DE" sz="1100" dirty="0">
                          <a:sym typeface="Wingdings" pitchFamily="2" charset="2"/>
                        </a:rPr>
                        <a:t></a:t>
                      </a:r>
                      <a:endParaRPr lang="de-DE" sz="1100" dirty="0"/>
                    </a:p>
                  </a:txBody>
                  <a:tcPr marL="121952" marR="121952" marT="45731" marB="45731" anchor="ctr"/>
                </a:tc>
                <a:tc>
                  <a:txBody>
                    <a:bodyPr/>
                    <a:lstStyle/>
                    <a:p>
                      <a:pPr algn="ctr"/>
                      <a:r>
                        <a:rPr lang="de-DE" sz="1100" dirty="0"/>
                        <a:t>1</a:t>
                      </a:r>
                    </a:p>
                  </a:txBody>
                  <a:tcPr marL="48013" marR="48013" marT="36008" marB="36008" anchor="ctr">
                    <a:solidFill>
                      <a:srgbClr val="66FFFF"/>
                    </a:solidFill>
                  </a:tcPr>
                </a:tc>
                <a:tc>
                  <a:txBody>
                    <a:bodyPr/>
                    <a:lstStyle/>
                    <a:p>
                      <a:pPr algn="ctr"/>
                      <a:r>
                        <a:rPr lang="de-DE" sz="1100" dirty="0"/>
                        <a:t>Entrance </a:t>
                      </a:r>
                      <a:r>
                        <a:rPr lang="de-DE" sz="1100" dirty="0" err="1"/>
                        <a:t>door</a:t>
                      </a:r>
                      <a:endParaRPr lang="de-DE" sz="1100" dirty="0"/>
                    </a:p>
                  </a:txBody>
                  <a:tcPr marL="48013" marR="48013" marT="36008" marB="36008" vert="vert" anchor="ctr">
                    <a:solidFill>
                      <a:schemeClr val="bg1"/>
                    </a:solidFill>
                  </a:tcPr>
                </a:tc>
                <a:tc>
                  <a:txBody>
                    <a:bodyPr/>
                    <a:lstStyle/>
                    <a:p>
                      <a:pPr algn="ctr"/>
                      <a:r>
                        <a:rPr lang="de-DE" sz="1100" dirty="0"/>
                        <a:t>2a</a:t>
                      </a:r>
                    </a:p>
                  </a:txBody>
                  <a:tcPr marL="48013" marR="48013" marT="36008" marB="36008" anchor="ctr">
                    <a:solidFill>
                      <a:schemeClr val="accent4">
                        <a:lumMod val="40000"/>
                        <a:lumOff val="60000"/>
                      </a:schemeClr>
                    </a:solidFill>
                  </a:tcPr>
                </a:tc>
                <a:tc>
                  <a:txBody>
                    <a:bodyPr/>
                    <a:lstStyle/>
                    <a:p>
                      <a:pPr algn="ctr"/>
                      <a:r>
                        <a:rPr lang="de-DE" sz="1100" dirty="0"/>
                        <a:t>2b</a:t>
                      </a:r>
                    </a:p>
                  </a:txBody>
                  <a:tcPr marL="48013" marR="48013" marT="36008" marB="36008" anchor="ctr">
                    <a:solidFill>
                      <a:srgbClr val="FFFF66"/>
                    </a:solidFill>
                  </a:tcPr>
                </a:tc>
                <a:tc>
                  <a:txBody>
                    <a:bodyPr/>
                    <a:lstStyle/>
                    <a:p>
                      <a:pPr algn="ctr"/>
                      <a:r>
                        <a:rPr lang="de-DE" sz="1100" dirty="0"/>
                        <a:t>2c</a:t>
                      </a:r>
                    </a:p>
                  </a:txBody>
                  <a:tcPr marL="48013" marR="48013" marT="36008" marB="36008" anchor="ctr">
                    <a:solidFill>
                      <a:srgbClr val="99FFCC"/>
                    </a:solidFill>
                  </a:tcPr>
                </a:tc>
                <a:tc>
                  <a:txBody>
                    <a:bodyPr/>
                    <a:lstStyle/>
                    <a:p>
                      <a:pPr algn="ctr"/>
                      <a:r>
                        <a:rPr lang="de-DE" sz="1100" dirty="0"/>
                        <a:t>Exit </a:t>
                      </a:r>
                      <a:r>
                        <a:rPr lang="de-DE" sz="1100" dirty="0" err="1"/>
                        <a:t>door</a:t>
                      </a:r>
                      <a:endParaRPr lang="de-DE" sz="1100" dirty="0"/>
                    </a:p>
                  </a:txBody>
                  <a:tcPr marL="48013" marR="48013" marT="36008" marB="36008" vert="vert" anchor="ctr"/>
                </a:tc>
                <a:tc>
                  <a:txBody>
                    <a:bodyPr/>
                    <a:lstStyle/>
                    <a:p>
                      <a:pPr algn="ctr"/>
                      <a:r>
                        <a:rPr lang="de-DE" sz="1100" dirty="0"/>
                        <a:t>3a</a:t>
                      </a:r>
                    </a:p>
                  </a:txBody>
                  <a:tcPr marL="48013" marR="48013" marT="36008" marB="36008" anchor="ctr">
                    <a:solidFill>
                      <a:srgbClr val="6699FF"/>
                    </a:solidFill>
                  </a:tcPr>
                </a:tc>
                <a:tc>
                  <a:txBody>
                    <a:bodyPr/>
                    <a:lstStyle/>
                    <a:p>
                      <a:pPr algn="ctr"/>
                      <a:r>
                        <a:rPr lang="de-DE" sz="1100" dirty="0">
                          <a:solidFill>
                            <a:schemeClr val="bg1"/>
                          </a:solidFill>
                        </a:rPr>
                        <a:t>3b</a:t>
                      </a:r>
                    </a:p>
                  </a:txBody>
                  <a:tcPr marL="48013" marR="48013" marT="36008" marB="36008" anchor="ctr">
                    <a:solidFill>
                      <a:srgbClr val="0033CC"/>
                    </a:solidFill>
                  </a:tcPr>
                </a:tc>
                <a:extLst>
                  <a:ext uri="{0D108BD9-81ED-4DB2-BD59-A6C34878D82A}">
                    <a16:rowId xmlns="" xmlns:a16="http://schemas.microsoft.com/office/drawing/2014/main" val="10000"/>
                  </a:ext>
                </a:extLst>
              </a:tr>
              <a:tr h="411575">
                <a:tc>
                  <a:txBody>
                    <a:bodyPr/>
                    <a:lstStyle/>
                    <a:p>
                      <a:pPr algn="ctr"/>
                      <a:r>
                        <a:rPr lang="de-DE" sz="1100" b="1" dirty="0" err="1"/>
                        <a:t>Door</a:t>
                      </a:r>
                      <a:r>
                        <a:rPr lang="de-DE" sz="1100" b="1" dirty="0"/>
                        <a:t> </a:t>
                      </a:r>
                      <a:r>
                        <a:rPr lang="de-DE" sz="1100" b="1" dirty="0" err="1"/>
                        <a:t>Activation</a:t>
                      </a:r>
                      <a:endParaRPr lang="de-DE" sz="1100" b="1" dirty="0"/>
                    </a:p>
                  </a:txBody>
                  <a:tcPr marL="121952" marR="121952" marT="45731" marB="45731" anchor="ctr"/>
                </a:tc>
                <a:tc>
                  <a:txBody>
                    <a:bodyPr/>
                    <a:lstStyle/>
                    <a:p>
                      <a:pPr algn="ctr"/>
                      <a:r>
                        <a:rPr lang="de-DE" sz="1100" dirty="0"/>
                        <a:t>X</a:t>
                      </a:r>
                    </a:p>
                  </a:txBody>
                  <a:tcPr marL="121952" marR="121952" marT="45731" marB="45731" anchor="ctr"/>
                </a:tc>
                <a:tc>
                  <a:txBody>
                    <a:bodyPr/>
                    <a:lstStyle/>
                    <a:p>
                      <a:pPr algn="ctr"/>
                      <a:endParaRPr lang="de-DE" sz="1100" dirty="0"/>
                    </a:p>
                  </a:txBody>
                  <a:tcPr marL="121952" marR="121952" marT="45731" marB="45731" anchor="ctr"/>
                </a:tc>
                <a:tc>
                  <a:txBody>
                    <a:bodyPr/>
                    <a:lstStyle/>
                    <a:p>
                      <a:pPr algn="ctr"/>
                      <a:endParaRPr lang="de-DE" sz="1100" dirty="0"/>
                    </a:p>
                  </a:txBody>
                  <a:tcPr marL="121952" marR="121952" marT="45731" marB="45731" anchor="ctr"/>
                </a:tc>
                <a:tc>
                  <a:txBody>
                    <a:bodyPr/>
                    <a:lstStyle/>
                    <a:p>
                      <a:pPr algn="ctr"/>
                      <a:endParaRPr lang="de-DE" sz="1100" dirty="0"/>
                    </a:p>
                  </a:txBody>
                  <a:tcPr marL="121952" marR="121952" marT="45731" marB="45731" anchor="ctr"/>
                </a:tc>
                <a:tc>
                  <a:txBody>
                    <a:bodyPr/>
                    <a:lstStyle/>
                    <a:p>
                      <a:pPr algn="ctr"/>
                      <a:r>
                        <a:rPr lang="de-DE" sz="1100" dirty="0"/>
                        <a:t>X</a:t>
                      </a:r>
                    </a:p>
                  </a:txBody>
                  <a:tcPr marL="121952" marR="121952" marT="45731" marB="45731" anchor="ctr"/>
                </a:tc>
                <a:tc>
                  <a:txBody>
                    <a:bodyPr/>
                    <a:lstStyle/>
                    <a:p>
                      <a:pPr algn="ctr"/>
                      <a:endParaRPr lang="de-DE" sz="1100" dirty="0"/>
                    </a:p>
                  </a:txBody>
                  <a:tcPr marL="121952" marR="121952" marT="45731" marB="45731" anchor="ctr"/>
                </a:tc>
                <a:tc>
                  <a:txBody>
                    <a:bodyPr/>
                    <a:lstStyle/>
                    <a:p>
                      <a:pPr algn="ctr"/>
                      <a:endParaRPr lang="de-DE" sz="1100" dirty="0"/>
                    </a:p>
                  </a:txBody>
                  <a:tcPr marL="121952" marR="121952" marT="45731" marB="45731" anchor="ctr"/>
                </a:tc>
                <a:tc>
                  <a:txBody>
                    <a:bodyPr/>
                    <a:lstStyle/>
                    <a:p>
                      <a:pPr algn="ctr"/>
                      <a:endParaRPr lang="de-DE" sz="1100" dirty="0"/>
                    </a:p>
                  </a:txBody>
                  <a:tcPr marL="121952" marR="121952" marT="45731" marB="45731" anchor="ctr"/>
                </a:tc>
                <a:extLst>
                  <a:ext uri="{0D108BD9-81ED-4DB2-BD59-A6C34878D82A}">
                    <a16:rowId xmlns="" xmlns:a16="http://schemas.microsoft.com/office/drawing/2014/main" val="10001"/>
                  </a:ext>
                </a:extLst>
              </a:tr>
              <a:tr h="411575">
                <a:tc>
                  <a:txBody>
                    <a:bodyPr/>
                    <a:lstStyle/>
                    <a:p>
                      <a:pPr algn="ctr"/>
                      <a:r>
                        <a:rPr lang="de-DE" sz="1100" b="1" dirty="0"/>
                        <a:t>People </a:t>
                      </a:r>
                      <a:r>
                        <a:rPr lang="de-DE" sz="1100" b="1" dirty="0" err="1"/>
                        <a:t>Safety</a:t>
                      </a:r>
                      <a:endParaRPr lang="de-DE" sz="1100" b="1" dirty="0"/>
                    </a:p>
                  </a:txBody>
                  <a:tcPr marL="121952" marR="121952" marT="45731" marB="45731" anchor="ctr"/>
                </a:tc>
                <a:tc>
                  <a:txBody>
                    <a:bodyPr/>
                    <a:lstStyle/>
                    <a:p>
                      <a:pPr algn="ctr"/>
                      <a:endParaRPr lang="de-DE" sz="1100" dirty="0"/>
                    </a:p>
                  </a:txBody>
                  <a:tcPr marL="121952" marR="121952" marT="45731" marB="45731" anchor="ctr"/>
                </a:tc>
                <a:tc>
                  <a:txBody>
                    <a:bodyPr/>
                    <a:lstStyle/>
                    <a:p>
                      <a:pPr algn="ctr"/>
                      <a:r>
                        <a:rPr lang="de-DE" sz="1100" dirty="0"/>
                        <a:t>X</a:t>
                      </a:r>
                    </a:p>
                  </a:txBody>
                  <a:tcPr marL="121952" marR="121952" marT="45731" marB="45731" anchor="ctr"/>
                </a:tc>
                <a:tc>
                  <a:txBody>
                    <a:bodyPr/>
                    <a:lstStyle/>
                    <a:p>
                      <a:pPr algn="ctr"/>
                      <a:r>
                        <a:rPr lang="de-DE" sz="1100" dirty="0"/>
                        <a:t>X</a:t>
                      </a:r>
                    </a:p>
                  </a:txBody>
                  <a:tcPr marL="121952" marR="121952" marT="45731" marB="45731" anchor="ctr"/>
                </a:tc>
                <a:tc>
                  <a:txBody>
                    <a:bodyPr/>
                    <a:lstStyle/>
                    <a:p>
                      <a:pPr algn="ctr"/>
                      <a:endParaRPr lang="de-DE" sz="1100" dirty="0"/>
                    </a:p>
                  </a:txBody>
                  <a:tcPr marL="121952" marR="121952" marT="45731" marB="45731" anchor="ctr"/>
                </a:tc>
                <a:tc>
                  <a:txBody>
                    <a:bodyPr/>
                    <a:lstStyle/>
                    <a:p>
                      <a:pPr algn="ctr"/>
                      <a:endParaRPr lang="de-DE" sz="1100" dirty="0"/>
                    </a:p>
                  </a:txBody>
                  <a:tcPr marL="121952" marR="121952" marT="45731" marB="45731" anchor="ctr"/>
                </a:tc>
                <a:tc>
                  <a:txBody>
                    <a:bodyPr/>
                    <a:lstStyle/>
                    <a:p>
                      <a:pPr algn="ctr"/>
                      <a:r>
                        <a:rPr lang="de-DE" sz="1100" dirty="0"/>
                        <a:t>X</a:t>
                      </a:r>
                    </a:p>
                  </a:txBody>
                  <a:tcPr marL="121952" marR="121952" marT="45731" marB="45731" anchor="ctr"/>
                </a:tc>
                <a:tc>
                  <a:txBody>
                    <a:bodyPr/>
                    <a:lstStyle/>
                    <a:p>
                      <a:pPr algn="ctr"/>
                      <a:r>
                        <a:rPr lang="de-DE" sz="1100" dirty="0"/>
                        <a:t>X</a:t>
                      </a:r>
                    </a:p>
                  </a:txBody>
                  <a:tcPr marL="121952" marR="121952" marT="45731" marB="45731" anchor="ctr"/>
                </a:tc>
                <a:tc>
                  <a:txBody>
                    <a:bodyPr/>
                    <a:lstStyle/>
                    <a:p>
                      <a:pPr algn="ctr"/>
                      <a:endParaRPr lang="de-DE" sz="1100" dirty="0"/>
                    </a:p>
                  </a:txBody>
                  <a:tcPr marL="121952" marR="121952" marT="45731" marB="45731" anchor="ctr"/>
                </a:tc>
                <a:extLst>
                  <a:ext uri="{0D108BD9-81ED-4DB2-BD59-A6C34878D82A}">
                    <a16:rowId xmlns="" xmlns:a16="http://schemas.microsoft.com/office/drawing/2014/main" val="10002"/>
                  </a:ext>
                </a:extLst>
              </a:tr>
              <a:tr h="411575">
                <a:tc>
                  <a:txBody>
                    <a:bodyPr/>
                    <a:lstStyle/>
                    <a:p>
                      <a:pPr algn="ctr"/>
                      <a:r>
                        <a:rPr lang="de-DE" sz="1100" b="1" dirty="0" err="1"/>
                        <a:t>Backflow</a:t>
                      </a:r>
                      <a:r>
                        <a:rPr lang="de-DE" sz="1100" b="1" dirty="0"/>
                        <a:t> </a:t>
                      </a:r>
                      <a:r>
                        <a:rPr lang="de-DE" sz="1100" b="1" dirty="0" err="1"/>
                        <a:t>detection</a:t>
                      </a:r>
                      <a:endParaRPr lang="de-DE" sz="1100" b="1" dirty="0"/>
                    </a:p>
                  </a:txBody>
                  <a:tcPr marL="121952" marR="121952" marT="45731" marB="45731" anchor="ctr"/>
                </a:tc>
                <a:tc>
                  <a:txBody>
                    <a:bodyPr/>
                    <a:lstStyle/>
                    <a:p>
                      <a:pPr algn="ctr"/>
                      <a:endParaRPr lang="de-DE" sz="1100" dirty="0"/>
                    </a:p>
                  </a:txBody>
                  <a:tcPr marL="121952" marR="121952" marT="45731" marB="45731" anchor="ctr"/>
                </a:tc>
                <a:tc>
                  <a:txBody>
                    <a:bodyPr/>
                    <a:lstStyle/>
                    <a:p>
                      <a:pPr algn="ctr"/>
                      <a:endParaRPr lang="de-DE" sz="1100" dirty="0"/>
                    </a:p>
                  </a:txBody>
                  <a:tcPr marL="121952" marR="121952" marT="45731" marB="45731" anchor="ctr"/>
                </a:tc>
                <a:tc>
                  <a:txBody>
                    <a:bodyPr/>
                    <a:lstStyle/>
                    <a:p>
                      <a:pPr algn="ctr"/>
                      <a:endParaRPr lang="de-DE" sz="1100" dirty="0"/>
                    </a:p>
                  </a:txBody>
                  <a:tcPr marL="121952" marR="121952" marT="45731" marB="45731" anchor="ctr"/>
                </a:tc>
                <a:tc>
                  <a:txBody>
                    <a:bodyPr/>
                    <a:lstStyle/>
                    <a:p>
                      <a:pPr algn="ctr"/>
                      <a:endParaRPr lang="de-DE" sz="1100" dirty="0"/>
                    </a:p>
                  </a:txBody>
                  <a:tcPr marL="121952" marR="121952" marT="45731" marB="45731" anchor="ctr"/>
                </a:tc>
                <a:tc>
                  <a:txBody>
                    <a:bodyPr/>
                    <a:lstStyle/>
                    <a:p>
                      <a:pPr algn="ctr"/>
                      <a:r>
                        <a:rPr lang="de-DE" sz="1100" dirty="0"/>
                        <a:t>X</a:t>
                      </a:r>
                    </a:p>
                  </a:txBody>
                  <a:tcPr marL="121952" marR="121952" marT="45731" marB="45731" anchor="ctr"/>
                </a:tc>
                <a:tc>
                  <a:txBody>
                    <a:bodyPr/>
                    <a:lstStyle/>
                    <a:p>
                      <a:pPr algn="ctr"/>
                      <a:endParaRPr lang="de-DE" sz="1100" dirty="0"/>
                    </a:p>
                  </a:txBody>
                  <a:tcPr marL="121952" marR="121952" marT="45731" marB="45731" anchor="ctr"/>
                </a:tc>
                <a:tc>
                  <a:txBody>
                    <a:bodyPr/>
                    <a:lstStyle/>
                    <a:p>
                      <a:pPr algn="ctr"/>
                      <a:r>
                        <a:rPr lang="de-DE" sz="1100" dirty="0"/>
                        <a:t>X</a:t>
                      </a:r>
                    </a:p>
                  </a:txBody>
                  <a:tcPr marL="121952" marR="121952" marT="45731" marB="45731" anchor="ctr"/>
                </a:tc>
                <a:tc>
                  <a:txBody>
                    <a:bodyPr/>
                    <a:lstStyle/>
                    <a:p>
                      <a:pPr algn="ctr"/>
                      <a:r>
                        <a:rPr lang="de-DE" sz="1100" dirty="0"/>
                        <a:t>X</a:t>
                      </a:r>
                    </a:p>
                  </a:txBody>
                  <a:tcPr marL="121952" marR="121952" marT="45731" marB="45731" anchor="ctr"/>
                </a:tc>
                <a:extLst>
                  <a:ext uri="{0D108BD9-81ED-4DB2-BD59-A6C34878D82A}">
                    <a16:rowId xmlns="" xmlns:a16="http://schemas.microsoft.com/office/drawing/2014/main" val="10003"/>
                  </a:ext>
                </a:extLst>
              </a:tr>
            </a:tbl>
          </a:graphicData>
        </a:graphic>
      </p:graphicFrame>
      <p:pic>
        <p:nvPicPr>
          <p:cNvPr id="28" name="Picture 6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116620" y="1484314"/>
            <a:ext cx="1669599" cy="497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961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ltLang="de-DE" dirty="0"/>
              <a:t>Service/Maintenance via smart devices</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491" y="3564134"/>
            <a:ext cx="2736304" cy="291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7" name="Rectangle 3">
            <a:extLst/>
          </p:cNvPr>
          <p:cNvSpPr txBox="1">
            <a:spLocks noChangeArrowheads="1"/>
          </p:cNvSpPr>
          <p:nvPr/>
        </p:nvSpPr>
        <p:spPr bwMode="auto">
          <a:xfrm>
            <a:off x="719855" y="1773649"/>
            <a:ext cx="8331253" cy="43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34" tIns="54817" rIns="109634" bIns="54817"/>
          <a:lstStyle>
            <a:lvl1pPr marL="180975" indent="-180975" algn="l" rtl="0" eaLnBrk="0" fontAlgn="base" hangingPunct="0">
              <a:spcBef>
                <a:spcPct val="20000"/>
              </a:spcBef>
              <a:spcAft>
                <a:spcPct val="0"/>
              </a:spcAft>
              <a:buClr>
                <a:srgbClr val="0072C6"/>
              </a:buClr>
              <a:buFont typeface="Wingdings" panose="05000000000000000000" pitchFamily="2" charset="2"/>
              <a:tabLst>
                <a:tab pos="1520825" algn="l"/>
              </a:tabLst>
              <a:defRPr sz="1600" b="1">
                <a:solidFill>
                  <a:schemeClr val="tx1"/>
                </a:solidFill>
                <a:latin typeface="+mn-lt"/>
                <a:ea typeface="+mn-ea"/>
                <a:cs typeface="+mn-cs"/>
              </a:defRPr>
            </a:lvl1pPr>
            <a:lvl2pPr marL="542925" indent="-182563" algn="l" rtl="0" eaLnBrk="0" fontAlgn="base" hangingPunct="0">
              <a:spcBef>
                <a:spcPct val="20000"/>
              </a:spcBef>
              <a:spcAft>
                <a:spcPct val="0"/>
              </a:spcAft>
              <a:buClr>
                <a:srgbClr val="0072C6"/>
              </a:buClr>
              <a:buFont typeface="Wingdings" panose="05000000000000000000" pitchFamily="2" charset="2"/>
              <a:buChar char="§"/>
              <a:tabLst>
                <a:tab pos="1520825" algn="l"/>
              </a:tabLst>
              <a:defRPr sz="1600">
                <a:solidFill>
                  <a:schemeClr val="tx1"/>
                </a:solidFill>
                <a:latin typeface="+mn-lt"/>
              </a:defRPr>
            </a:lvl2pPr>
            <a:lvl3pPr marL="895350" indent="-173038" algn="l" rtl="0" eaLnBrk="0" fontAlgn="base" hangingPunct="0">
              <a:spcBef>
                <a:spcPct val="20000"/>
              </a:spcBef>
              <a:spcAft>
                <a:spcPct val="0"/>
              </a:spcAft>
              <a:buClr>
                <a:srgbClr val="0072C6"/>
              </a:buClr>
              <a:buChar char="-"/>
              <a:tabLst>
                <a:tab pos="1520825" algn="l"/>
              </a:tabLst>
              <a:defRPr sz="1600">
                <a:solidFill>
                  <a:schemeClr val="tx1"/>
                </a:solidFill>
                <a:latin typeface="+mn-lt"/>
              </a:defRPr>
            </a:lvl3pPr>
            <a:lvl4pPr marL="1255713" indent="-180975" algn="l" rtl="0" eaLnBrk="0" fontAlgn="base" hangingPunct="0">
              <a:spcBef>
                <a:spcPct val="20000"/>
              </a:spcBef>
              <a:spcAft>
                <a:spcPct val="0"/>
              </a:spcAft>
              <a:buClr>
                <a:srgbClr val="0072C6"/>
              </a:buClr>
              <a:buChar char="-"/>
              <a:tabLst>
                <a:tab pos="1520825" algn="l"/>
              </a:tabLst>
              <a:defRPr sz="1600">
                <a:solidFill>
                  <a:schemeClr val="tx1"/>
                </a:solidFill>
                <a:latin typeface="+mn-lt"/>
              </a:defRPr>
            </a:lvl4pPr>
            <a:lvl5pPr marL="2474913" indent="-228600" algn="l" rtl="0" eaLnBrk="0" fontAlgn="base" hangingPunct="0">
              <a:spcBef>
                <a:spcPct val="20000"/>
              </a:spcBef>
              <a:spcAft>
                <a:spcPct val="0"/>
              </a:spcAft>
              <a:tabLst>
                <a:tab pos="1520825" algn="l"/>
              </a:tabLst>
              <a:defRPr>
                <a:solidFill>
                  <a:schemeClr val="tx1"/>
                </a:solidFill>
                <a:latin typeface="+mn-lt"/>
              </a:defRPr>
            </a:lvl5pPr>
            <a:lvl6pPr marL="2932113" indent="-228600" algn="l" rtl="0" fontAlgn="base">
              <a:spcBef>
                <a:spcPct val="20000"/>
              </a:spcBef>
              <a:spcAft>
                <a:spcPct val="0"/>
              </a:spcAft>
              <a:tabLst>
                <a:tab pos="1520825" algn="l"/>
              </a:tabLst>
              <a:defRPr>
                <a:solidFill>
                  <a:schemeClr val="tx1"/>
                </a:solidFill>
                <a:latin typeface="+mn-lt"/>
              </a:defRPr>
            </a:lvl6pPr>
            <a:lvl7pPr marL="3389313" indent="-228600" algn="l" rtl="0" fontAlgn="base">
              <a:spcBef>
                <a:spcPct val="20000"/>
              </a:spcBef>
              <a:spcAft>
                <a:spcPct val="0"/>
              </a:spcAft>
              <a:tabLst>
                <a:tab pos="1520825" algn="l"/>
              </a:tabLst>
              <a:defRPr>
                <a:solidFill>
                  <a:schemeClr val="tx1"/>
                </a:solidFill>
                <a:latin typeface="+mn-lt"/>
              </a:defRPr>
            </a:lvl7pPr>
            <a:lvl8pPr marL="3846513" indent="-228600" algn="l" rtl="0" fontAlgn="base">
              <a:spcBef>
                <a:spcPct val="20000"/>
              </a:spcBef>
              <a:spcAft>
                <a:spcPct val="0"/>
              </a:spcAft>
              <a:tabLst>
                <a:tab pos="1520825" algn="l"/>
              </a:tabLst>
              <a:defRPr>
                <a:solidFill>
                  <a:schemeClr val="tx1"/>
                </a:solidFill>
                <a:latin typeface="+mn-lt"/>
              </a:defRPr>
            </a:lvl8pPr>
            <a:lvl9pPr marL="4303713" indent="-228600" algn="l" rtl="0" fontAlgn="base">
              <a:spcBef>
                <a:spcPct val="20000"/>
              </a:spcBef>
              <a:spcAft>
                <a:spcPct val="0"/>
              </a:spcAft>
              <a:tabLst>
                <a:tab pos="1520825" algn="l"/>
              </a:tabLst>
              <a:defRPr>
                <a:solidFill>
                  <a:schemeClr val="tx1"/>
                </a:solidFill>
                <a:latin typeface="+mn-lt"/>
              </a:defRPr>
            </a:lvl9pPr>
          </a:lstStyle>
          <a:p>
            <a:pPr marL="408291" indent="-408291" eaLnBrk="1" hangingPunct="1">
              <a:spcAft>
                <a:spcPts val="714"/>
              </a:spcAft>
              <a:buClrTx/>
              <a:buFont typeface="Wingdings" panose="05000000000000000000" pitchFamily="2" charset="2"/>
              <a:buChar char="Ø"/>
              <a:defRPr/>
            </a:pPr>
            <a:r>
              <a:rPr lang="en-US" sz="1800" b="0" kern="0" dirty="0"/>
              <a:t>Live status of </a:t>
            </a:r>
            <a:r>
              <a:rPr lang="en-US" sz="1800" b="0" kern="0" dirty="0" err="1"/>
              <a:t>FlipFlow</a:t>
            </a:r>
            <a:r>
              <a:rPr lang="en-US" sz="1800" b="0" kern="0" dirty="0"/>
              <a:t> and all sensors/actuators</a:t>
            </a:r>
          </a:p>
          <a:p>
            <a:pPr marL="408291" indent="-408291" eaLnBrk="1" hangingPunct="1">
              <a:spcAft>
                <a:spcPts val="714"/>
              </a:spcAft>
              <a:buClrTx/>
              <a:buFont typeface="Wingdings" panose="05000000000000000000" pitchFamily="2" charset="2"/>
              <a:buChar char="Ø"/>
              <a:defRPr/>
            </a:pPr>
            <a:r>
              <a:rPr lang="en-US" sz="1800" b="0" kern="0" dirty="0"/>
              <a:t>Live statistics (alarms, cycles, backflow, passenger)</a:t>
            </a:r>
          </a:p>
          <a:p>
            <a:pPr marL="408291" indent="-408291" eaLnBrk="1" hangingPunct="1">
              <a:spcAft>
                <a:spcPts val="714"/>
              </a:spcAft>
              <a:buClrTx/>
              <a:buFont typeface="Wingdings" panose="05000000000000000000" pitchFamily="2" charset="2"/>
              <a:buChar char="Ø"/>
              <a:defRPr/>
            </a:pPr>
            <a:r>
              <a:rPr lang="en-US" sz="1800" b="0" kern="0" dirty="0"/>
              <a:t>Fast &amp; simple troubleshooting</a:t>
            </a:r>
          </a:p>
          <a:p>
            <a:pPr marL="408291" indent="-408291" eaLnBrk="1" hangingPunct="1">
              <a:spcAft>
                <a:spcPts val="714"/>
              </a:spcAft>
              <a:buClrTx/>
              <a:buFont typeface="Wingdings" panose="05000000000000000000" pitchFamily="2" charset="2"/>
              <a:buChar char="Ø"/>
              <a:defRPr/>
            </a:pPr>
            <a:r>
              <a:rPr lang="en-US" sz="1800" b="0" kern="0" dirty="0"/>
              <a:t>Use cases:</a:t>
            </a:r>
          </a:p>
          <a:p>
            <a:pPr marL="839265" lvl="1" indent="-408291" eaLnBrk="1" hangingPunct="1">
              <a:spcBef>
                <a:spcPts val="0"/>
              </a:spcBef>
              <a:spcAft>
                <a:spcPts val="714"/>
              </a:spcAft>
              <a:buClrTx/>
              <a:buFont typeface="Wingdings" panose="05000000000000000000" pitchFamily="2" charset="2"/>
              <a:buChar char="Ø"/>
              <a:defRPr/>
            </a:pPr>
            <a:r>
              <a:rPr lang="en-US" kern="0" dirty="0"/>
              <a:t>Internal use: Troubleshooting, setup of FF systems</a:t>
            </a:r>
          </a:p>
          <a:p>
            <a:pPr marL="839265" lvl="1" indent="-408291" eaLnBrk="1" hangingPunct="1">
              <a:spcBef>
                <a:spcPts val="0"/>
              </a:spcBef>
              <a:spcAft>
                <a:spcPts val="714"/>
              </a:spcAft>
              <a:buClrTx/>
              <a:buFont typeface="Wingdings" panose="05000000000000000000" pitchFamily="2" charset="2"/>
              <a:buChar char="Ø"/>
              <a:defRPr/>
            </a:pPr>
            <a:r>
              <a:rPr lang="en-US" kern="0" dirty="0"/>
              <a:t>Airport: Troubleshooting, live status, statistics</a:t>
            </a:r>
            <a:endParaRPr lang="en-GB" kern="0" dirty="0">
              <a:solidFill>
                <a:schemeClr val="tx1">
                  <a:lumMod val="65000"/>
                  <a:lumOff val="35000"/>
                </a:schemeClr>
              </a:solidFill>
            </a:endParaRPr>
          </a:p>
          <a:p>
            <a:pPr eaLnBrk="1" hangingPunct="1">
              <a:buFont typeface="Wingdings" panose="05000000000000000000" pitchFamily="2" charset="2"/>
              <a:buChar char="§"/>
              <a:defRPr/>
            </a:pPr>
            <a:endParaRPr lang="en-GB" sz="1800" b="0" kern="0" dirty="0">
              <a:solidFill>
                <a:schemeClr val="tx1">
                  <a:lumMod val="65000"/>
                  <a:lumOff val="35000"/>
                </a:schemeClr>
              </a:solidFill>
            </a:endParaRPr>
          </a:p>
          <a:p>
            <a:pPr eaLnBrk="1" hangingPunct="1">
              <a:buFont typeface="Wingdings" panose="05000000000000000000" pitchFamily="2" charset="2"/>
              <a:buChar char="§"/>
              <a:defRPr/>
            </a:pPr>
            <a:endParaRPr lang="en-GB" altLang="de-DE" sz="1800" b="0" kern="0" dirty="0">
              <a:solidFill>
                <a:schemeClr val="tx1">
                  <a:lumMod val="65000"/>
                  <a:lumOff val="35000"/>
                </a:schemeClr>
              </a:solidFill>
            </a:endParaRPr>
          </a:p>
          <a:p>
            <a:pPr marL="0" indent="0" eaLnBrk="1" hangingPunct="1">
              <a:defRPr/>
            </a:pPr>
            <a:r>
              <a:rPr lang="de-CH" altLang="de-DE" kern="0" dirty="0"/>
              <a:t>	</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599" y="4832979"/>
            <a:ext cx="1159346" cy="154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128" y="4913748"/>
            <a:ext cx="661047" cy="74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87" y="5809808"/>
            <a:ext cx="1068928" cy="50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1" name="Gruppieren 3"/>
          <p:cNvGrpSpPr>
            <a:grpSpLocks/>
          </p:cNvGrpSpPr>
          <p:nvPr/>
        </p:nvGrpSpPr>
        <p:grpSpPr bwMode="auto">
          <a:xfrm>
            <a:off x="3748933" y="5492704"/>
            <a:ext cx="628899" cy="441743"/>
            <a:chOff x="2195737" y="4158048"/>
            <a:chExt cx="1080120" cy="645054"/>
          </a:xfrm>
        </p:grpSpPr>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1010" y="4192445"/>
              <a:ext cx="1024709" cy="58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3" name="Abgerundetes Rechteck 1"/>
            <p:cNvSpPr>
              <a:spLocks noChangeArrowheads="1"/>
            </p:cNvSpPr>
            <p:nvPr/>
          </p:nvSpPr>
          <p:spPr bwMode="auto">
            <a:xfrm>
              <a:off x="2195737" y="4158048"/>
              <a:ext cx="1080120" cy="645054"/>
            </a:xfrm>
            <a:prstGeom prst="roundRect">
              <a:avLst>
                <a:gd name="adj" fmla="val 16667"/>
              </a:avLst>
            </a:prstGeom>
            <a:noFill/>
            <a:ln w="79375"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endParaRPr lang="de-DE" altLang="de-DE" sz="1400" b="0"/>
            </a:p>
          </p:txBody>
        </p:sp>
      </p:grpSp>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3086">
            <a:off x="4187086" y="5083553"/>
            <a:ext cx="484232" cy="35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5" name="Picture 5"/>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17116837">
            <a:off x="5091460" y="4322595"/>
            <a:ext cx="414337" cy="30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6" name="Gruppieren 23"/>
          <p:cNvGrpSpPr>
            <a:grpSpLocks/>
          </p:cNvGrpSpPr>
          <p:nvPr/>
        </p:nvGrpSpPr>
        <p:grpSpPr bwMode="auto">
          <a:xfrm>
            <a:off x="8473331" y="1783323"/>
            <a:ext cx="3143837" cy="1915240"/>
            <a:chOff x="7321723" y="1485578"/>
            <a:chExt cx="4320480" cy="2448272"/>
          </a:xfrm>
        </p:grpSpPr>
        <p:pic>
          <p:nvPicPr>
            <p:cNvPr id="17" name="Picture 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487944" y="1485579"/>
              <a:ext cx="3866227" cy="244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8" name="Abgerundetes Rechteck 1"/>
            <p:cNvSpPr>
              <a:spLocks noChangeArrowheads="1"/>
            </p:cNvSpPr>
            <p:nvPr/>
          </p:nvSpPr>
          <p:spPr bwMode="auto">
            <a:xfrm>
              <a:off x="7321723" y="1485578"/>
              <a:ext cx="4320480" cy="2397527"/>
            </a:xfrm>
            <a:prstGeom prst="roundRect">
              <a:avLst>
                <a:gd name="adj" fmla="val 16667"/>
              </a:avLst>
            </a:prstGeom>
            <a:noFill/>
            <a:ln w="206375"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endParaRPr lang="de-DE" altLang="de-DE" sz="1400" b="0"/>
            </a:p>
          </p:txBody>
        </p:sp>
      </p:grpSp>
      <p:grpSp>
        <p:nvGrpSpPr>
          <p:cNvPr id="19" name="Gruppieren 26"/>
          <p:cNvGrpSpPr>
            <a:grpSpLocks/>
          </p:cNvGrpSpPr>
          <p:nvPr/>
        </p:nvGrpSpPr>
        <p:grpSpPr bwMode="auto">
          <a:xfrm>
            <a:off x="8473331" y="4045395"/>
            <a:ext cx="3143837" cy="1904679"/>
            <a:chOff x="7321723" y="4082510"/>
            <a:chExt cx="4320480" cy="2501062"/>
          </a:xfrm>
        </p:grpSpPr>
        <p:pic>
          <p:nvPicPr>
            <p:cNvPr id="20" name="Picture 2"/>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476585" y="4082510"/>
              <a:ext cx="3949594" cy="25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1" name="Abgerundetes Rechteck 1"/>
            <p:cNvSpPr>
              <a:spLocks noChangeArrowheads="1"/>
            </p:cNvSpPr>
            <p:nvPr/>
          </p:nvSpPr>
          <p:spPr bwMode="auto">
            <a:xfrm>
              <a:off x="7321723" y="4128611"/>
              <a:ext cx="4320480" cy="2397527"/>
            </a:xfrm>
            <a:prstGeom prst="roundRect">
              <a:avLst>
                <a:gd name="adj" fmla="val 16667"/>
              </a:avLst>
            </a:prstGeom>
            <a:noFill/>
            <a:ln w="206375"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endParaRPr lang="de-DE" altLang="de-DE" sz="1400" b="0"/>
            </a:p>
          </p:txBody>
        </p:sp>
      </p:grpSp>
    </p:spTree>
    <p:extLst>
      <p:ext uri="{BB962C8B-B14F-4D97-AF65-F5344CB8AC3E}">
        <p14:creationId xmlns:p14="http://schemas.microsoft.com/office/powerpoint/2010/main" val="2001021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record REAL TIME – </a:t>
            </a:r>
            <a:r>
              <a:rPr lang="en-US" altLang="de-DE" dirty="0" err="1"/>
              <a:t>FlipFlow</a:t>
            </a:r>
            <a:r>
              <a:rPr lang="en-US" altLang="de-DE" dirty="0"/>
              <a:t> Management Software</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pic>
        <p:nvPicPr>
          <p:cNvPr id="22" name="Picture 18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14011" y="862242"/>
            <a:ext cx="733425" cy="563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873" y="1566864"/>
            <a:ext cx="4824413"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3873" y="2697164"/>
            <a:ext cx="482441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161484" y="4437906"/>
            <a:ext cx="3240360" cy="112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581841" y="4437906"/>
            <a:ext cx="3492410" cy="937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1483" y="1566864"/>
            <a:ext cx="3296246" cy="28164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 name="Inhaltsplatzhalter 2"/>
          <p:cNvSpPr txBox="1">
            <a:spLocks/>
          </p:cNvSpPr>
          <p:nvPr/>
        </p:nvSpPr>
        <p:spPr>
          <a:xfrm>
            <a:off x="8457729" y="-1466750"/>
            <a:ext cx="11715478" cy="4579450"/>
          </a:xfrm>
          <a:prstGeom prst="rect">
            <a:avLst/>
          </a:prstGeom>
        </p:spPr>
        <p:txBody>
          <a:bodyPr/>
          <a:lstStyle>
            <a:lvl1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1pPr>
            <a:lvl2pPr marL="216000" indent="-216000" algn="l" defTabSz="216000" rtl="0" eaLnBrk="1" latinLnBrk="0" hangingPunct="1">
              <a:lnSpc>
                <a:spcPts val="2340"/>
              </a:lnSpc>
              <a:spcBef>
                <a:spcPts val="0"/>
              </a:spcBef>
              <a:spcAft>
                <a:spcPts val="0"/>
              </a:spcAft>
              <a:buClr>
                <a:schemeClr val="accent1"/>
              </a:buClr>
              <a:buFont typeface="Wingdings" panose="05000000000000000000" pitchFamily="2" charset="2"/>
              <a:buChar char="§"/>
              <a:tabLst>
                <a:tab pos="216000" algn="l"/>
                <a:tab pos="504000" algn="l"/>
                <a:tab pos="864000" algn="l"/>
              </a:tabLst>
              <a:defRPr sz="1800" b="0" kern="600" baseline="0">
                <a:solidFill>
                  <a:schemeClr val="tx1"/>
                </a:solidFill>
                <a:latin typeface="+mn-lt"/>
                <a:ea typeface="+mn-ea"/>
                <a:cs typeface="+mn-cs"/>
              </a:defRPr>
            </a:lvl2pPr>
            <a:lvl3pPr marL="504000" indent="-252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3pPr>
            <a:lvl4pPr marL="864000" indent="-216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4pPr>
            <a:lvl5pPr marL="504000" indent="-504000" algn="l" defTabSz="216000" rtl="0" eaLnBrk="1" latinLnBrk="0" hangingPunct="1">
              <a:lnSpc>
                <a:spcPts val="2340"/>
              </a:lnSpc>
              <a:spcBef>
                <a:spcPts val="0"/>
              </a:spcBef>
              <a:buClrTx/>
              <a:buFont typeface="+mj-lt"/>
              <a:buAutoNum type="arabicPeriod"/>
              <a:tabLst>
                <a:tab pos="216000" algn="l"/>
                <a:tab pos="504000" algn="l"/>
                <a:tab pos="864000" algn="l"/>
              </a:tabLst>
              <a:defRPr sz="1800" kern="600" baseline="0">
                <a:solidFill>
                  <a:schemeClr val="tx1"/>
                </a:solidFill>
                <a:latin typeface="+mn-lt"/>
                <a:ea typeface="+mn-ea"/>
                <a:cs typeface="+mn-cs"/>
              </a:defRPr>
            </a:lvl5pPr>
            <a:lvl6pPr marL="0" indent="0" algn="l" defTabSz="216000" rtl="0" eaLnBrk="1" latinLnBrk="0" hangingPunct="1">
              <a:lnSpc>
                <a:spcPts val="1300"/>
              </a:lnSpc>
              <a:spcBef>
                <a:spcPts val="0"/>
              </a:spcBef>
              <a:buFont typeface="+mj-lt"/>
              <a:buNone/>
              <a:tabLst>
                <a:tab pos="216000" algn="l"/>
                <a:tab pos="504000" algn="l"/>
                <a:tab pos="864000" algn="l"/>
              </a:tabLst>
              <a:defRPr sz="1000" i="1" kern="600" baseline="0">
                <a:solidFill>
                  <a:schemeClr val="tx1"/>
                </a:solidFill>
                <a:latin typeface="+mn-lt"/>
                <a:ea typeface="+mn-ea"/>
                <a:cs typeface="+mn-cs"/>
              </a:defRPr>
            </a:lvl6pPr>
            <a:lvl7pPr marL="0" indent="0" algn="l" defTabSz="216000" rtl="0" eaLnBrk="1" latinLnBrk="0" hangingPunct="1">
              <a:lnSpc>
                <a:spcPts val="2600"/>
              </a:lnSpc>
              <a:spcBef>
                <a:spcPts val="1150"/>
              </a:spcBef>
              <a:spcAft>
                <a:spcPts val="500"/>
              </a:spcAft>
              <a:buFont typeface="Arial" panose="020B0604020202020204" pitchFamily="34" charset="0"/>
              <a:buNone/>
              <a:tabLst>
                <a:tab pos="216000" algn="l"/>
                <a:tab pos="504000" algn="l"/>
                <a:tab pos="864000" algn="l"/>
              </a:tabLst>
              <a:defRPr sz="2000" b="1" i="0" kern="600" baseline="0">
                <a:solidFill>
                  <a:schemeClr val="tx1"/>
                </a:solidFill>
                <a:latin typeface="+mj-lt"/>
                <a:ea typeface="+mn-ea"/>
                <a:cs typeface="+mn-cs"/>
              </a:defRPr>
            </a:lvl7pPr>
            <a:lvl8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8pPr>
            <a:lvl9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9pPr>
          </a:lstStyle>
          <a:p>
            <a:pPr lvl="6"/>
            <a:endParaRPr lang="en-GB" dirty="0"/>
          </a:p>
          <a:p>
            <a:pPr lvl="6"/>
            <a:endParaRPr lang="en-GB" dirty="0"/>
          </a:p>
          <a:p>
            <a:pPr lvl="6"/>
            <a:endParaRPr lang="en-GB" dirty="0"/>
          </a:p>
          <a:p>
            <a:pPr lvl="6"/>
            <a:endParaRPr lang="en-GB" dirty="0"/>
          </a:p>
          <a:p>
            <a:pPr lvl="6"/>
            <a:endParaRPr lang="en-GB" dirty="0"/>
          </a:p>
          <a:p>
            <a:pPr lvl="6">
              <a:spcAft>
                <a:spcPts val="3000"/>
              </a:spcAft>
            </a:pPr>
            <a:endParaRPr lang="en-GB" dirty="0"/>
          </a:p>
          <a:p>
            <a:pPr lvl="1">
              <a:lnSpc>
                <a:spcPct val="100000"/>
              </a:lnSpc>
              <a:spcAft>
                <a:spcPts val="1200"/>
              </a:spcAft>
            </a:pPr>
            <a:r>
              <a:rPr lang="en-US" dirty="0"/>
              <a:t>Outputs/Inputs are </a:t>
            </a:r>
            <a:r>
              <a:rPr lang="en-US" dirty="0" smtClean="0"/>
              <a:t>configurable</a:t>
            </a:r>
          </a:p>
          <a:p>
            <a:pPr lvl="1">
              <a:lnSpc>
                <a:spcPct val="100000"/>
              </a:lnSpc>
              <a:spcAft>
                <a:spcPts val="1200"/>
              </a:spcAft>
            </a:pPr>
            <a:r>
              <a:rPr lang="en-US" dirty="0" smtClean="0"/>
              <a:t>Secure </a:t>
            </a:r>
            <a:r>
              <a:rPr lang="en-US" dirty="0"/>
              <a:t>&amp; protected connection</a:t>
            </a:r>
          </a:p>
          <a:p>
            <a:pPr lvl="1">
              <a:lnSpc>
                <a:spcPct val="100000"/>
              </a:lnSpc>
              <a:spcAft>
                <a:spcPts val="1200"/>
              </a:spcAft>
            </a:pPr>
            <a:r>
              <a:rPr lang="en-US" dirty="0"/>
              <a:t>Local area network (LAN)</a:t>
            </a:r>
          </a:p>
          <a:p>
            <a:pPr marL="0" lvl="1" indent="0">
              <a:buNone/>
            </a:pPr>
            <a:r>
              <a:rPr lang="en-GB" dirty="0"/>
              <a:t/>
            </a:r>
            <a:br>
              <a:rPr lang="en-GB" dirty="0"/>
            </a:br>
            <a:endParaRPr lang="en-GB" dirty="0"/>
          </a:p>
        </p:txBody>
      </p:sp>
    </p:spTree>
    <p:extLst>
      <p:ext uri="{BB962C8B-B14F-4D97-AF65-F5344CB8AC3E}">
        <p14:creationId xmlns:p14="http://schemas.microsoft.com/office/powerpoint/2010/main" val="3660441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ltLang="de-DE" dirty="0"/>
              <a:t>Service/Maintenance + Retrofit promise</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1625" y="1773610"/>
            <a:ext cx="2478610" cy="263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617868" y="1485578"/>
            <a:ext cx="1087016" cy="84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3">
            <a:extLst/>
          </p:cNvPr>
          <p:cNvSpPr txBox="1">
            <a:spLocks noChangeArrowheads="1"/>
          </p:cNvSpPr>
          <p:nvPr/>
        </p:nvSpPr>
        <p:spPr bwMode="auto">
          <a:xfrm>
            <a:off x="719854" y="1773649"/>
            <a:ext cx="8318550" cy="43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34" tIns="54817" rIns="109634" bIns="54817"/>
          <a:lstStyle>
            <a:lvl1pPr marL="180975" indent="-180975" algn="l" rtl="0" eaLnBrk="0" fontAlgn="base" hangingPunct="0">
              <a:spcBef>
                <a:spcPct val="20000"/>
              </a:spcBef>
              <a:spcAft>
                <a:spcPct val="0"/>
              </a:spcAft>
              <a:buClr>
                <a:srgbClr val="0072C6"/>
              </a:buClr>
              <a:buFont typeface="Wingdings" panose="05000000000000000000" pitchFamily="2" charset="2"/>
              <a:tabLst>
                <a:tab pos="1520825" algn="l"/>
              </a:tabLst>
              <a:defRPr sz="1600" b="1">
                <a:solidFill>
                  <a:schemeClr val="tx1"/>
                </a:solidFill>
                <a:latin typeface="+mn-lt"/>
                <a:ea typeface="+mn-ea"/>
                <a:cs typeface="+mn-cs"/>
              </a:defRPr>
            </a:lvl1pPr>
            <a:lvl2pPr marL="542925" indent="-182563" algn="l" rtl="0" eaLnBrk="0" fontAlgn="base" hangingPunct="0">
              <a:spcBef>
                <a:spcPct val="20000"/>
              </a:spcBef>
              <a:spcAft>
                <a:spcPct val="0"/>
              </a:spcAft>
              <a:buClr>
                <a:srgbClr val="0072C6"/>
              </a:buClr>
              <a:buFont typeface="Wingdings" panose="05000000000000000000" pitchFamily="2" charset="2"/>
              <a:buChar char="§"/>
              <a:tabLst>
                <a:tab pos="1520825" algn="l"/>
              </a:tabLst>
              <a:defRPr sz="1600">
                <a:solidFill>
                  <a:schemeClr val="tx1"/>
                </a:solidFill>
                <a:latin typeface="+mn-lt"/>
              </a:defRPr>
            </a:lvl2pPr>
            <a:lvl3pPr marL="895350" indent="-173038" algn="l" rtl="0" eaLnBrk="0" fontAlgn="base" hangingPunct="0">
              <a:spcBef>
                <a:spcPct val="20000"/>
              </a:spcBef>
              <a:spcAft>
                <a:spcPct val="0"/>
              </a:spcAft>
              <a:buClr>
                <a:srgbClr val="0072C6"/>
              </a:buClr>
              <a:buChar char="-"/>
              <a:tabLst>
                <a:tab pos="1520825" algn="l"/>
              </a:tabLst>
              <a:defRPr sz="1600">
                <a:solidFill>
                  <a:schemeClr val="tx1"/>
                </a:solidFill>
                <a:latin typeface="+mn-lt"/>
              </a:defRPr>
            </a:lvl3pPr>
            <a:lvl4pPr marL="1255713" indent="-180975" algn="l" rtl="0" eaLnBrk="0" fontAlgn="base" hangingPunct="0">
              <a:spcBef>
                <a:spcPct val="20000"/>
              </a:spcBef>
              <a:spcAft>
                <a:spcPct val="0"/>
              </a:spcAft>
              <a:buClr>
                <a:srgbClr val="0072C6"/>
              </a:buClr>
              <a:buChar char="-"/>
              <a:tabLst>
                <a:tab pos="1520825" algn="l"/>
              </a:tabLst>
              <a:defRPr sz="1600">
                <a:solidFill>
                  <a:schemeClr val="tx1"/>
                </a:solidFill>
                <a:latin typeface="+mn-lt"/>
              </a:defRPr>
            </a:lvl4pPr>
            <a:lvl5pPr marL="2474913" indent="-228600" algn="l" rtl="0" eaLnBrk="0" fontAlgn="base" hangingPunct="0">
              <a:spcBef>
                <a:spcPct val="20000"/>
              </a:spcBef>
              <a:spcAft>
                <a:spcPct val="0"/>
              </a:spcAft>
              <a:tabLst>
                <a:tab pos="1520825" algn="l"/>
              </a:tabLst>
              <a:defRPr>
                <a:solidFill>
                  <a:schemeClr val="tx1"/>
                </a:solidFill>
                <a:latin typeface="+mn-lt"/>
              </a:defRPr>
            </a:lvl5pPr>
            <a:lvl6pPr marL="2932113" indent="-228600" algn="l" rtl="0" fontAlgn="base">
              <a:spcBef>
                <a:spcPct val="20000"/>
              </a:spcBef>
              <a:spcAft>
                <a:spcPct val="0"/>
              </a:spcAft>
              <a:tabLst>
                <a:tab pos="1520825" algn="l"/>
              </a:tabLst>
              <a:defRPr>
                <a:solidFill>
                  <a:schemeClr val="tx1"/>
                </a:solidFill>
                <a:latin typeface="+mn-lt"/>
              </a:defRPr>
            </a:lvl6pPr>
            <a:lvl7pPr marL="3389313" indent="-228600" algn="l" rtl="0" fontAlgn="base">
              <a:spcBef>
                <a:spcPct val="20000"/>
              </a:spcBef>
              <a:spcAft>
                <a:spcPct val="0"/>
              </a:spcAft>
              <a:tabLst>
                <a:tab pos="1520825" algn="l"/>
              </a:tabLst>
              <a:defRPr>
                <a:solidFill>
                  <a:schemeClr val="tx1"/>
                </a:solidFill>
                <a:latin typeface="+mn-lt"/>
              </a:defRPr>
            </a:lvl7pPr>
            <a:lvl8pPr marL="3846513" indent="-228600" algn="l" rtl="0" fontAlgn="base">
              <a:spcBef>
                <a:spcPct val="20000"/>
              </a:spcBef>
              <a:spcAft>
                <a:spcPct val="0"/>
              </a:spcAft>
              <a:tabLst>
                <a:tab pos="1520825" algn="l"/>
              </a:tabLst>
              <a:defRPr>
                <a:solidFill>
                  <a:schemeClr val="tx1"/>
                </a:solidFill>
                <a:latin typeface="+mn-lt"/>
              </a:defRPr>
            </a:lvl8pPr>
            <a:lvl9pPr marL="4303713" indent="-228600" algn="l" rtl="0" fontAlgn="base">
              <a:spcBef>
                <a:spcPct val="20000"/>
              </a:spcBef>
              <a:spcAft>
                <a:spcPct val="0"/>
              </a:spcAft>
              <a:tabLst>
                <a:tab pos="1520825" algn="l"/>
              </a:tabLst>
              <a:defRPr>
                <a:solidFill>
                  <a:schemeClr val="tx1"/>
                </a:solidFill>
                <a:latin typeface="+mn-lt"/>
              </a:defRPr>
            </a:lvl9pPr>
          </a:lstStyle>
          <a:p>
            <a:pPr marL="0" indent="0" eaLnBrk="1" hangingPunct="1">
              <a:spcBef>
                <a:spcPts val="0"/>
              </a:spcBef>
              <a:spcAft>
                <a:spcPts val="714"/>
              </a:spcAft>
              <a:buClrTx/>
              <a:defRPr/>
            </a:pPr>
            <a:r>
              <a:rPr lang="de-DE" sz="1800" kern="0" dirty="0"/>
              <a:t>Service &amp; Maintenance</a:t>
            </a:r>
          </a:p>
          <a:p>
            <a:pPr marL="408291" indent="-408291" eaLnBrk="1" hangingPunct="1">
              <a:spcBef>
                <a:spcPts val="0"/>
              </a:spcBef>
              <a:spcAft>
                <a:spcPts val="714"/>
              </a:spcAft>
              <a:buClrTx/>
              <a:buFont typeface="Wingdings" panose="05000000000000000000" pitchFamily="2" charset="2"/>
              <a:buChar char="Ø"/>
              <a:defRPr/>
            </a:pPr>
            <a:r>
              <a:rPr lang="de-DE" sz="1800" b="0" kern="0" dirty="0" err="1"/>
              <a:t>Preventive</a:t>
            </a:r>
            <a:r>
              <a:rPr lang="de-DE" sz="1800" b="0" kern="0" dirty="0"/>
              <a:t> </a:t>
            </a:r>
            <a:r>
              <a:rPr lang="de-DE" sz="1800" b="0" kern="0" dirty="0" err="1"/>
              <a:t>maintenance</a:t>
            </a:r>
            <a:r>
              <a:rPr lang="de-DE" sz="1800" b="0" kern="0" dirty="0"/>
              <a:t> (max. 4 </a:t>
            </a:r>
            <a:r>
              <a:rPr lang="de-DE" sz="1800" b="0" kern="0" dirty="0" err="1"/>
              <a:t>visits</a:t>
            </a:r>
            <a:r>
              <a:rPr lang="de-DE" sz="1800" b="0" kern="0" dirty="0"/>
              <a:t> in a </a:t>
            </a:r>
            <a:r>
              <a:rPr lang="de-DE" sz="1800" b="0" kern="0" dirty="0" err="1"/>
              <a:t>year</a:t>
            </a:r>
            <a:r>
              <a:rPr lang="de-DE" sz="1800" b="0" kern="0" dirty="0"/>
              <a:t> </a:t>
            </a:r>
            <a:r>
              <a:rPr lang="de-DE" sz="1800" b="0" kern="0" dirty="0" err="1"/>
              <a:t>recommended</a:t>
            </a:r>
            <a:r>
              <a:rPr lang="de-DE" sz="1800" b="0" kern="0" dirty="0"/>
              <a:t>) </a:t>
            </a:r>
            <a:br>
              <a:rPr lang="de-DE" sz="1800" b="0" kern="0" dirty="0"/>
            </a:br>
            <a:r>
              <a:rPr lang="de-DE" sz="1800" b="0" kern="0" dirty="0">
                <a:sym typeface="Wingdings" panose="05000000000000000000" pitchFamily="2" charset="2"/>
              </a:rPr>
              <a:t> </a:t>
            </a:r>
            <a:r>
              <a:rPr lang="de-DE" sz="1800" b="0" kern="0" dirty="0" err="1"/>
              <a:t>to</a:t>
            </a:r>
            <a:r>
              <a:rPr lang="de-DE" sz="1800" b="0" kern="0" dirty="0"/>
              <a:t> </a:t>
            </a:r>
            <a:r>
              <a:rPr lang="de-DE" sz="1800" b="0" kern="0" dirty="0" err="1"/>
              <a:t>ensure</a:t>
            </a:r>
            <a:r>
              <a:rPr lang="de-DE" sz="1800" b="0" kern="0" dirty="0"/>
              <a:t> </a:t>
            </a:r>
            <a:r>
              <a:rPr lang="de-DE" sz="1800" b="0" kern="0" dirty="0" err="1"/>
              <a:t>maximum</a:t>
            </a:r>
            <a:r>
              <a:rPr lang="de-DE" sz="1800" b="0" kern="0" dirty="0"/>
              <a:t> </a:t>
            </a:r>
            <a:r>
              <a:rPr lang="de-DE" sz="1800" b="0" kern="0" dirty="0" err="1"/>
              <a:t>uptime</a:t>
            </a:r>
            <a:endParaRPr lang="de-DE" sz="1800" b="0" kern="0" dirty="0"/>
          </a:p>
          <a:p>
            <a:pPr marL="408291" indent="-408291" eaLnBrk="1" hangingPunct="1">
              <a:spcBef>
                <a:spcPts val="0"/>
              </a:spcBef>
              <a:spcAft>
                <a:spcPts val="714"/>
              </a:spcAft>
              <a:buClrTx/>
              <a:buFont typeface="Wingdings" panose="05000000000000000000" pitchFamily="2" charset="2"/>
              <a:buChar char="Ø"/>
              <a:defRPr/>
            </a:pPr>
            <a:r>
              <a:rPr lang="de-DE" sz="1800" b="0" kern="0" dirty="0" err="1" smtClean="0"/>
              <a:t>We</a:t>
            </a:r>
            <a:r>
              <a:rPr lang="de-DE" sz="1800" b="0" kern="0" dirty="0" smtClean="0"/>
              <a:t> </a:t>
            </a:r>
            <a:r>
              <a:rPr lang="de-DE" sz="1800" b="0" kern="0" dirty="0" err="1"/>
              <a:t>can</a:t>
            </a:r>
            <a:r>
              <a:rPr lang="de-DE" sz="1800" b="0" kern="0" dirty="0"/>
              <a:t> fix 98% </a:t>
            </a:r>
            <a:r>
              <a:rPr lang="de-DE" sz="1800" b="0" kern="0" dirty="0" err="1"/>
              <a:t>of</a:t>
            </a:r>
            <a:r>
              <a:rPr lang="de-DE" sz="1800" b="0" kern="0" dirty="0"/>
              <a:t> all FF </a:t>
            </a:r>
            <a:r>
              <a:rPr lang="de-DE" sz="1800" b="0" kern="0" dirty="0" err="1"/>
              <a:t>downtimes</a:t>
            </a:r>
            <a:r>
              <a:rPr lang="de-DE" sz="1800" b="0" kern="0" dirty="0"/>
              <a:t> </a:t>
            </a:r>
            <a:r>
              <a:rPr lang="de-DE" sz="1800" b="0" kern="0" dirty="0" err="1" smtClean="0"/>
              <a:t>instantly</a:t>
            </a:r>
            <a:r>
              <a:rPr lang="de-DE" sz="1800" b="0" kern="0" dirty="0" smtClean="0"/>
              <a:t>, </a:t>
            </a:r>
            <a:r>
              <a:rPr lang="de-DE" sz="1800" b="0" kern="0" dirty="0" err="1" smtClean="0"/>
              <a:t>if</a:t>
            </a:r>
            <a:endParaRPr lang="de-DE" sz="1800" b="0" kern="0" dirty="0"/>
          </a:p>
          <a:p>
            <a:pPr marL="839265" lvl="1" indent="-408291" eaLnBrk="1" hangingPunct="1">
              <a:spcBef>
                <a:spcPts val="0"/>
              </a:spcBef>
              <a:spcAft>
                <a:spcPts val="714"/>
              </a:spcAft>
              <a:buClrTx/>
              <a:buFont typeface="Wingdings" panose="05000000000000000000" pitchFamily="2" charset="2"/>
              <a:buChar char="Ø"/>
              <a:defRPr/>
            </a:pPr>
            <a:r>
              <a:rPr lang="de-DE" sz="1800" kern="0" dirty="0"/>
              <a:t>All </a:t>
            </a:r>
            <a:r>
              <a:rPr lang="de-DE" sz="1800" kern="0" dirty="0" err="1"/>
              <a:t>critical</a:t>
            </a:r>
            <a:r>
              <a:rPr lang="de-DE" sz="1800" kern="0" dirty="0"/>
              <a:t> spare </a:t>
            </a:r>
            <a:r>
              <a:rPr lang="de-DE" sz="1800" kern="0" dirty="0" err="1"/>
              <a:t>parts</a:t>
            </a:r>
            <a:r>
              <a:rPr lang="de-DE" sz="1800" kern="0" dirty="0"/>
              <a:t> </a:t>
            </a:r>
            <a:r>
              <a:rPr lang="de-DE" sz="1800" kern="0" dirty="0" err="1"/>
              <a:t>are</a:t>
            </a:r>
            <a:r>
              <a:rPr lang="de-DE" sz="1800" kern="0" dirty="0"/>
              <a:t> </a:t>
            </a:r>
            <a:r>
              <a:rPr lang="de-DE" sz="1800" kern="0" dirty="0" err="1"/>
              <a:t>locally</a:t>
            </a:r>
            <a:r>
              <a:rPr lang="de-DE" sz="1800" kern="0" dirty="0"/>
              <a:t> </a:t>
            </a:r>
            <a:r>
              <a:rPr lang="de-DE" sz="1800" kern="0" dirty="0" err="1"/>
              <a:t>kept</a:t>
            </a:r>
            <a:r>
              <a:rPr lang="de-DE" sz="1800" kern="0" dirty="0"/>
              <a:t> </a:t>
            </a:r>
          </a:p>
          <a:p>
            <a:pPr marL="839265" lvl="1" indent="-408291" eaLnBrk="1" hangingPunct="1">
              <a:spcBef>
                <a:spcPts val="0"/>
              </a:spcBef>
              <a:spcAft>
                <a:spcPts val="714"/>
              </a:spcAft>
              <a:buClrTx/>
              <a:buFont typeface="Wingdings" panose="05000000000000000000" pitchFamily="2" charset="2"/>
              <a:buChar char="Ø"/>
              <a:defRPr/>
            </a:pPr>
            <a:r>
              <a:rPr lang="de-DE" sz="1800" kern="0" dirty="0"/>
              <a:t>Critical spare </a:t>
            </a:r>
            <a:r>
              <a:rPr lang="de-DE" sz="1800" kern="0" dirty="0" err="1"/>
              <a:t>parts</a:t>
            </a:r>
            <a:r>
              <a:rPr lang="de-DE" sz="1800" kern="0" dirty="0"/>
              <a:t>: </a:t>
            </a:r>
            <a:r>
              <a:rPr lang="de-DE" sz="1800" kern="0" dirty="0" err="1"/>
              <a:t>part</a:t>
            </a:r>
            <a:r>
              <a:rPr lang="de-DE" sz="1800" kern="0" dirty="0"/>
              <a:t> </a:t>
            </a:r>
            <a:r>
              <a:rPr lang="de-DE" sz="1800" kern="0" dirty="0" err="1"/>
              <a:t>of</a:t>
            </a:r>
            <a:r>
              <a:rPr lang="de-DE" sz="1800" kern="0" dirty="0"/>
              <a:t> </a:t>
            </a:r>
            <a:r>
              <a:rPr lang="de-DE" sz="1800" kern="0" dirty="0" err="1"/>
              <a:t>maintenance</a:t>
            </a:r>
            <a:r>
              <a:rPr lang="de-DE" sz="1800" kern="0" dirty="0"/>
              <a:t> </a:t>
            </a:r>
            <a:r>
              <a:rPr lang="de-DE" sz="1800" kern="0" dirty="0" err="1"/>
              <a:t>agreement</a:t>
            </a:r>
            <a:r>
              <a:rPr lang="de-DE" sz="1800" kern="0" dirty="0"/>
              <a:t>, stock </a:t>
            </a:r>
            <a:r>
              <a:rPr lang="de-DE" sz="1800" kern="0" dirty="0" err="1"/>
              <a:t>onsite</a:t>
            </a:r>
            <a:endParaRPr lang="de-DE" sz="1800" kern="0" dirty="0"/>
          </a:p>
          <a:p>
            <a:pPr marL="0" indent="0" eaLnBrk="1" hangingPunct="1">
              <a:spcBef>
                <a:spcPts val="0"/>
              </a:spcBef>
              <a:spcAft>
                <a:spcPts val="714"/>
              </a:spcAft>
              <a:buClrTx/>
              <a:defRPr/>
            </a:pPr>
            <a:endParaRPr lang="en-GB" sz="1100" b="0" kern="0" dirty="0"/>
          </a:p>
          <a:p>
            <a:pPr marL="0" indent="0" eaLnBrk="1" hangingPunct="1">
              <a:spcBef>
                <a:spcPts val="0"/>
              </a:spcBef>
              <a:spcAft>
                <a:spcPts val="714"/>
              </a:spcAft>
              <a:buClrTx/>
              <a:defRPr/>
            </a:pPr>
            <a:r>
              <a:rPr lang="en-GB" sz="1800" kern="0" dirty="0"/>
              <a:t>Retrofit promise</a:t>
            </a:r>
          </a:p>
          <a:p>
            <a:pPr marL="340243" indent="-340243" eaLnBrk="1" hangingPunct="1">
              <a:spcBef>
                <a:spcPts val="0"/>
              </a:spcBef>
              <a:spcAft>
                <a:spcPts val="714"/>
              </a:spcAft>
              <a:buClrTx/>
              <a:buFont typeface="Wingdings" panose="05000000000000000000" pitchFamily="2" charset="2"/>
              <a:buChar char="Ø"/>
              <a:defRPr/>
            </a:pPr>
            <a:r>
              <a:rPr lang="en-GB" sz="1800" b="0" kern="0" dirty="0"/>
              <a:t>Existing </a:t>
            </a:r>
            <a:r>
              <a:rPr lang="en-GB" sz="1800" b="0" kern="0" dirty="0" err="1"/>
              <a:t>FlipFlows</a:t>
            </a:r>
            <a:r>
              <a:rPr lang="en-GB" sz="1800" b="0" kern="0" dirty="0"/>
              <a:t> can be upgraded with the latest innovations/updates and security improvements, even after years</a:t>
            </a:r>
          </a:p>
          <a:p>
            <a:pPr marL="0" indent="0" eaLnBrk="1" hangingPunct="1">
              <a:spcBef>
                <a:spcPts val="0"/>
              </a:spcBef>
              <a:spcAft>
                <a:spcPts val="714"/>
              </a:spcAft>
              <a:buClrTx/>
              <a:defRPr/>
            </a:pPr>
            <a:r>
              <a:rPr lang="en-GB" sz="1800" b="0" kern="0" dirty="0"/>
              <a:t>e.g. a new technology, Halogen </a:t>
            </a:r>
            <a:r>
              <a:rPr lang="en-GB" sz="1800" b="0" kern="0" dirty="0">
                <a:sym typeface="Wingdings" panose="05000000000000000000" pitchFamily="2" charset="2"/>
              </a:rPr>
              <a:t> LED, new security features, software updates, hardware upgrades, design updates</a:t>
            </a:r>
            <a:endParaRPr lang="en-GB" sz="1800" b="0" kern="0" dirty="0"/>
          </a:p>
          <a:p>
            <a:pPr marL="408291" indent="-408291" eaLnBrk="1" hangingPunct="1">
              <a:spcBef>
                <a:spcPts val="0"/>
              </a:spcBef>
              <a:spcAft>
                <a:spcPts val="714"/>
              </a:spcAft>
              <a:buClrTx/>
              <a:buFont typeface="Wingdings" panose="05000000000000000000" pitchFamily="2" charset="2"/>
              <a:buChar char="Ø"/>
              <a:defRPr/>
            </a:pPr>
            <a:endParaRPr lang="en-GB" sz="1800" b="0" kern="0" dirty="0">
              <a:solidFill>
                <a:schemeClr val="tx1">
                  <a:lumMod val="65000"/>
                  <a:lumOff val="35000"/>
                </a:schemeClr>
              </a:solidFill>
            </a:endParaRPr>
          </a:p>
          <a:p>
            <a:pPr eaLnBrk="1" hangingPunct="1">
              <a:spcBef>
                <a:spcPts val="0"/>
              </a:spcBef>
              <a:buFont typeface="Wingdings" panose="05000000000000000000" pitchFamily="2" charset="2"/>
              <a:buChar char="§"/>
              <a:defRPr/>
            </a:pPr>
            <a:endParaRPr lang="en-GB" altLang="de-DE" sz="1800" b="0" kern="0" dirty="0">
              <a:solidFill>
                <a:schemeClr val="tx1">
                  <a:lumMod val="65000"/>
                  <a:lumOff val="35000"/>
                </a:schemeClr>
              </a:solidFill>
            </a:endParaRPr>
          </a:p>
          <a:p>
            <a:pPr marL="0" indent="0" eaLnBrk="1" hangingPunct="1">
              <a:spcBef>
                <a:spcPts val="0"/>
              </a:spcBef>
              <a:defRPr/>
            </a:pPr>
            <a:r>
              <a:rPr lang="de-CH" altLang="de-DE" sz="1800" kern="0" dirty="0"/>
              <a:t>	</a:t>
            </a:r>
          </a:p>
        </p:txBody>
      </p:sp>
      <p:pic>
        <p:nvPicPr>
          <p:cNvPr id="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3851" y="3573810"/>
            <a:ext cx="1153413" cy="153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6"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671794" y="4510153"/>
            <a:ext cx="1474465" cy="19008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7" name="Textfeld 1"/>
          <p:cNvSpPr txBox="1">
            <a:spLocks noChangeArrowheads="1"/>
          </p:cNvSpPr>
          <p:nvPr/>
        </p:nvSpPr>
        <p:spPr bwMode="auto">
          <a:xfrm>
            <a:off x="9409955" y="5400263"/>
            <a:ext cx="1833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DE" altLang="de-DE" sz="1400" b="0" dirty="0"/>
              <a:t>Maintenance </a:t>
            </a:r>
            <a:r>
              <a:rPr lang="de-DE" altLang="de-DE" sz="1400" b="0" dirty="0" err="1"/>
              <a:t>checklist</a:t>
            </a:r>
            <a:endParaRPr lang="de-DE" altLang="de-DE" sz="1400" b="0" dirty="0"/>
          </a:p>
        </p:txBody>
      </p:sp>
      <p:sp>
        <p:nvSpPr>
          <p:cNvPr id="28" name="Rechteck 27"/>
          <p:cNvSpPr/>
          <p:nvPr/>
        </p:nvSpPr>
        <p:spPr>
          <a:xfrm>
            <a:off x="8761883" y="1197546"/>
            <a:ext cx="800219" cy="338554"/>
          </a:xfrm>
          <a:prstGeom prst="rect">
            <a:avLst/>
          </a:prstGeom>
        </p:spPr>
        <p:txBody>
          <a:bodyPr wrap="none">
            <a:spAutoFit/>
          </a:bodyPr>
          <a:lstStyle/>
          <a:p>
            <a:pPr>
              <a:defRPr/>
            </a:pPr>
            <a:r>
              <a:rPr lang="de-DE" sz="1600" kern="0" dirty="0" err="1"/>
              <a:t>uptime</a:t>
            </a:r>
            <a:endParaRPr lang="de-DE" sz="1600" dirty="0"/>
          </a:p>
        </p:txBody>
      </p:sp>
    </p:spTree>
    <p:extLst>
      <p:ext uri="{BB962C8B-B14F-4D97-AF65-F5344CB8AC3E}">
        <p14:creationId xmlns:p14="http://schemas.microsoft.com/office/powerpoint/2010/main" val="1714785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record </a:t>
            </a:r>
            <a:r>
              <a:rPr lang="en-US" altLang="de-DE" dirty="0" err="1"/>
              <a:t>FlipFlow</a:t>
            </a:r>
            <a:r>
              <a:rPr lang="en-US" altLang="de-DE" dirty="0"/>
              <a:t> – operating modes</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pic>
        <p:nvPicPr>
          <p:cNvPr id="6" name="Grafik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327" y="1557339"/>
            <a:ext cx="609730" cy="345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32" y="5740837"/>
            <a:ext cx="558926" cy="56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1103072" y="1548172"/>
            <a:ext cx="11092104" cy="6280861"/>
          </a:xfrm>
          <a:prstGeom prst="rect">
            <a:avLst/>
          </a:prstGeom>
          <a:noFill/>
        </p:spPr>
        <p:txBody>
          <a:bodyPr wrap="square" lIns="108878" tIns="54439" rIns="108878" bIns="54439">
            <a:spAutoFit/>
          </a:bodyPr>
          <a:lstStyle/>
          <a:p>
            <a:pPr>
              <a:spcBef>
                <a:spcPts val="238"/>
              </a:spcBef>
              <a:defRPr/>
            </a:pPr>
            <a:r>
              <a:rPr lang="en-US" sz="1200" b="1" dirty="0"/>
              <a:t>OFF: </a:t>
            </a:r>
            <a:r>
              <a:rPr lang="en-US" sz="1200" dirty="0"/>
              <a:t/>
            </a:r>
            <a:br>
              <a:rPr lang="en-US" sz="1200" dirty="0"/>
            </a:br>
            <a:r>
              <a:rPr lang="en-US" sz="1200" dirty="0"/>
              <a:t>All doors are closed. Lights off. Red cross at entrance door.</a:t>
            </a:r>
          </a:p>
          <a:p>
            <a:pPr marL="340243" indent="-340243">
              <a:spcBef>
                <a:spcPts val="238"/>
              </a:spcBef>
              <a:buFont typeface="Wingdings" panose="05000000000000000000" pitchFamily="2" charset="2"/>
              <a:buChar char="Ø"/>
              <a:defRPr/>
            </a:pPr>
            <a:endParaRPr lang="en-US" sz="2000" dirty="0"/>
          </a:p>
          <a:p>
            <a:pPr>
              <a:spcBef>
                <a:spcPts val="238"/>
              </a:spcBef>
              <a:defRPr/>
            </a:pPr>
            <a:r>
              <a:rPr lang="en-US" sz="1200" b="1" dirty="0"/>
              <a:t>OPEN: </a:t>
            </a:r>
            <a:r>
              <a:rPr lang="en-US" sz="1200" dirty="0"/>
              <a:t/>
            </a:r>
            <a:br>
              <a:rPr lang="en-US" sz="1200" dirty="0"/>
            </a:br>
            <a:r>
              <a:rPr lang="en-US" sz="1200" dirty="0"/>
              <a:t>All doors are open with breach control active allowing exit-only use for passengers. Breach control can be disabled to allow bidirectional use for airport personnel. </a:t>
            </a:r>
          </a:p>
          <a:p>
            <a:pPr>
              <a:spcBef>
                <a:spcPts val="238"/>
              </a:spcBef>
              <a:defRPr/>
            </a:pPr>
            <a:endParaRPr lang="en-US" sz="1100" dirty="0"/>
          </a:p>
          <a:p>
            <a:pPr>
              <a:spcBef>
                <a:spcPts val="238"/>
              </a:spcBef>
              <a:defRPr/>
            </a:pPr>
            <a:r>
              <a:rPr lang="en-US" sz="1200" b="1" dirty="0"/>
              <a:t>FLOW: </a:t>
            </a:r>
            <a:r>
              <a:rPr lang="en-US" sz="1200" dirty="0"/>
              <a:t/>
            </a:r>
            <a:br>
              <a:rPr lang="en-US" sz="1200" dirty="0"/>
            </a:br>
            <a:r>
              <a:rPr lang="en-US" sz="1200" dirty="0"/>
              <a:t>Breach control active. Doors open when passengers approach entrance door. After the door closes the secure areas between doors are scanned for left behind objects. Passenger throughput up to 3600 – 4500 persons per hour, per lane. </a:t>
            </a:r>
          </a:p>
          <a:p>
            <a:pPr>
              <a:spcBef>
                <a:spcPts val="238"/>
              </a:spcBef>
              <a:defRPr/>
            </a:pPr>
            <a:endParaRPr lang="en-US" sz="1100" dirty="0"/>
          </a:p>
          <a:p>
            <a:pPr>
              <a:spcBef>
                <a:spcPts val="238"/>
              </a:spcBef>
              <a:defRPr/>
            </a:pPr>
            <a:r>
              <a:rPr lang="en-US" sz="1200" b="1" dirty="0"/>
              <a:t>INTERLOCK: </a:t>
            </a:r>
            <a:r>
              <a:rPr lang="en-US" sz="1200" dirty="0"/>
              <a:t/>
            </a:r>
            <a:br>
              <a:rPr lang="en-US" sz="1200" dirty="0"/>
            </a:br>
            <a:r>
              <a:rPr lang="en-US" sz="1200" dirty="0"/>
              <a:t>Entry door opens only when the previous passenger has cleared the next door and it has closed. Passengers enter the tunnel, the next door will only open when the previous door has closed. This mode provides the highest security level, however, passenger throughput is reduced to 500 persons per hour, per lane.</a:t>
            </a:r>
          </a:p>
          <a:p>
            <a:pPr>
              <a:spcBef>
                <a:spcPts val="238"/>
              </a:spcBef>
              <a:defRPr/>
            </a:pPr>
            <a:endParaRPr lang="en-US" sz="1100" dirty="0"/>
          </a:p>
          <a:p>
            <a:pPr>
              <a:spcBef>
                <a:spcPts val="238"/>
              </a:spcBef>
              <a:defRPr/>
            </a:pPr>
            <a:r>
              <a:rPr lang="en-US" sz="1200" b="1" dirty="0"/>
              <a:t>AUTOMATIC: </a:t>
            </a:r>
            <a:r>
              <a:rPr lang="en-US" sz="1200" dirty="0"/>
              <a:t/>
            </a:r>
            <a:br>
              <a:rPr lang="en-US" sz="1200" dirty="0"/>
            </a:br>
            <a:r>
              <a:rPr lang="en-US" sz="1200" dirty="0"/>
              <a:t>System switches automatically between FLOW and INTERLOCK modes depending on the volume of traffic.</a:t>
            </a:r>
          </a:p>
          <a:p>
            <a:pPr>
              <a:spcBef>
                <a:spcPts val="238"/>
              </a:spcBef>
              <a:defRPr/>
            </a:pPr>
            <a:endParaRPr lang="en-US" sz="1100" dirty="0"/>
          </a:p>
          <a:p>
            <a:pPr>
              <a:spcBef>
                <a:spcPts val="238"/>
              </a:spcBef>
              <a:defRPr/>
            </a:pPr>
            <a:r>
              <a:rPr lang="en-US" sz="1200" b="1" dirty="0"/>
              <a:t>EMERGENCY OPENING/CLOSING: </a:t>
            </a:r>
            <a:r>
              <a:rPr lang="en-US" sz="1200" dirty="0"/>
              <a:t/>
            </a:r>
            <a:br>
              <a:rPr lang="en-US" sz="1200" dirty="0"/>
            </a:br>
            <a:r>
              <a:rPr lang="en-US" sz="1200" dirty="0"/>
              <a:t>Doors open or close by remote signal provided from the airport or emergency open switch in the </a:t>
            </a:r>
            <a:r>
              <a:rPr lang="en-US" sz="1200" dirty="0" err="1"/>
              <a:t>FlipFlow</a:t>
            </a:r>
            <a:r>
              <a:rPr lang="en-US" sz="1200" dirty="0"/>
              <a:t>, backup battery guarantees extended operation in case of power failure.</a:t>
            </a:r>
          </a:p>
          <a:p>
            <a:pPr>
              <a:spcBef>
                <a:spcPts val="238"/>
              </a:spcBef>
              <a:defRPr/>
            </a:pPr>
            <a:endParaRPr lang="en-US" sz="1100" dirty="0"/>
          </a:p>
          <a:p>
            <a:pPr>
              <a:spcBef>
                <a:spcPts val="238"/>
              </a:spcBef>
              <a:defRPr/>
            </a:pPr>
            <a:r>
              <a:rPr lang="en-US" sz="1200" b="1" dirty="0"/>
              <a:t>CLEANING MODE / MAINTENANCE MODE: </a:t>
            </a:r>
            <a:r>
              <a:rPr lang="en-US" sz="1200" dirty="0"/>
              <a:t/>
            </a:r>
            <a:br>
              <a:rPr lang="en-US" sz="1200" dirty="0"/>
            </a:br>
            <a:r>
              <a:rPr lang="en-US" sz="1200" dirty="0"/>
              <a:t>Exit door opens with a remote signal or key switch provided from the airport, alarm triggers after timeout.</a:t>
            </a:r>
          </a:p>
          <a:p>
            <a:pPr marL="340243" indent="-340243">
              <a:lnSpc>
                <a:spcPct val="150000"/>
              </a:lnSpc>
              <a:buFont typeface="Wingdings" panose="05000000000000000000" pitchFamily="2" charset="2"/>
              <a:buChar char="Ø"/>
              <a:defRPr/>
            </a:pPr>
            <a:endParaRPr lang="de-DE" sz="2000" dirty="0"/>
          </a:p>
          <a:p>
            <a:pPr lvl="1">
              <a:defRPr/>
            </a:pPr>
            <a:endParaRPr lang="de-DE" sz="2000" dirty="0"/>
          </a:p>
          <a:p>
            <a:pPr marL="340243" indent="-340243">
              <a:buFont typeface="Wingdings" pitchFamily="2" charset="2"/>
              <a:buChar char="à"/>
              <a:defRPr/>
            </a:pPr>
            <a:endParaRPr lang="de-DE" sz="2000" dirty="0"/>
          </a:p>
          <a:p>
            <a:pPr>
              <a:defRPr/>
            </a:pPr>
            <a:endParaRPr lang="de-DE" sz="2000" dirty="0"/>
          </a:p>
        </p:txBody>
      </p:sp>
    </p:spTree>
    <p:extLst>
      <p:ext uri="{BB962C8B-B14F-4D97-AF65-F5344CB8AC3E}">
        <p14:creationId xmlns:p14="http://schemas.microsoft.com/office/powerpoint/2010/main" val="148678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Options (extract)</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sp>
        <p:nvSpPr>
          <p:cNvPr id="6" name="Inhaltsplatzhalter 2"/>
          <p:cNvSpPr txBox="1">
            <a:spLocks/>
          </p:cNvSpPr>
          <p:nvPr/>
        </p:nvSpPr>
        <p:spPr>
          <a:xfrm>
            <a:off x="358773" y="1738801"/>
            <a:ext cx="6386886" cy="4579450"/>
          </a:xfrm>
          <a:prstGeom prst="rect">
            <a:avLst/>
          </a:prstGeom>
        </p:spPr>
        <p:txBody>
          <a:bodyPr/>
          <a:lstStyle>
            <a:lvl1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1pPr>
            <a:lvl2pPr marL="216000" indent="-216000" algn="l" defTabSz="216000" rtl="0" eaLnBrk="1" latinLnBrk="0" hangingPunct="1">
              <a:lnSpc>
                <a:spcPts val="2340"/>
              </a:lnSpc>
              <a:spcBef>
                <a:spcPts val="0"/>
              </a:spcBef>
              <a:spcAft>
                <a:spcPts val="0"/>
              </a:spcAft>
              <a:buClr>
                <a:schemeClr val="accent1"/>
              </a:buClr>
              <a:buFont typeface="Wingdings" panose="05000000000000000000" pitchFamily="2" charset="2"/>
              <a:buChar char="§"/>
              <a:tabLst>
                <a:tab pos="216000" algn="l"/>
                <a:tab pos="504000" algn="l"/>
                <a:tab pos="864000" algn="l"/>
              </a:tabLst>
              <a:defRPr sz="1800" b="0" kern="600" baseline="0">
                <a:solidFill>
                  <a:schemeClr val="tx1"/>
                </a:solidFill>
                <a:latin typeface="+mn-lt"/>
                <a:ea typeface="+mn-ea"/>
                <a:cs typeface="+mn-cs"/>
              </a:defRPr>
            </a:lvl2pPr>
            <a:lvl3pPr marL="504000" indent="-252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3pPr>
            <a:lvl4pPr marL="864000" indent="-216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4pPr>
            <a:lvl5pPr marL="504000" indent="-504000" algn="l" defTabSz="216000" rtl="0" eaLnBrk="1" latinLnBrk="0" hangingPunct="1">
              <a:lnSpc>
                <a:spcPts val="2340"/>
              </a:lnSpc>
              <a:spcBef>
                <a:spcPts val="0"/>
              </a:spcBef>
              <a:buClrTx/>
              <a:buFont typeface="+mj-lt"/>
              <a:buAutoNum type="arabicPeriod"/>
              <a:tabLst>
                <a:tab pos="216000" algn="l"/>
                <a:tab pos="504000" algn="l"/>
                <a:tab pos="864000" algn="l"/>
              </a:tabLst>
              <a:defRPr sz="1800" kern="600" baseline="0">
                <a:solidFill>
                  <a:schemeClr val="tx1"/>
                </a:solidFill>
                <a:latin typeface="+mn-lt"/>
                <a:ea typeface="+mn-ea"/>
                <a:cs typeface="+mn-cs"/>
              </a:defRPr>
            </a:lvl5pPr>
            <a:lvl6pPr marL="0" indent="0" algn="l" defTabSz="216000" rtl="0" eaLnBrk="1" latinLnBrk="0" hangingPunct="1">
              <a:lnSpc>
                <a:spcPts val="1300"/>
              </a:lnSpc>
              <a:spcBef>
                <a:spcPts val="0"/>
              </a:spcBef>
              <a:buFont typeface="+mj-lt"/>
              <a:buNone/>
              <a:tabLst>
                <a:tab pos="216000" algn="l"/>
                <a:tab pos="504000" algn="l"/>
                <a:tab pos="864000" algn="l"/>
              </a:tabLst>
              <a:defRPr sz="1000" i="1" kern="600" baseline="0">
                <a:solidFill>
                  <a:schemeClr val="tx1"/>
                </a:solidFill>
                <a:latin typeface="+mn-lt"/>
                <a:ea typeface="+mn-ea"/>
                <a:cs typeface="+mn-cs"/>
              </a:defRPr>
            </a:lvl6pPr>
            <a:lvl7pPr marL="0" indent="0" algn="l" defTabSz="216000" rtl="0" eaLnBrk="1" latinLnBrk="0" hangingPunct="1">
              <a:lnSpc>
                <a:spcPts val="2600"/>
              </a:lnSpc>
              <a:spcBef>
                <a:spcPts val="1150"/>
              </a:spcBef>
              <a:spcAft>
                <a:spcPts val="500"/>
              </a:spcAft>
              <a:buFont typeface="Arial" panose="020B0604020202020204" pitchFamily="34" charset="0"/>
              <a:buNone/>
              <a:tabLst>
                <a:tab pos="216000" algn="l"/>
                <a:tab pos="504000" algn="l"/>
                <a:tab pos="864000" algn="l"/>
              </a:tabLst>
              <a:defRPr sz="2000" b="1" i="0" kern="600" baseline="0">
                <a:solidFill>
                  <a:schemeClr val="tx1"/>
                </a:solidFill>
                <a:latin typeface="+mj-lt"/>
                <a:ea typeface="+mn-ea"/>
                <a:cs typeface="+mn-cs"/>
              </a:defRPr>
            </a:lvl7pPr>
            <a:lvl8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8pPr>
            <a:lvl9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9pPr>
          </a:lstStyle>
          <a:p>
            <a:pPr lvl="6"/>
            <a:endParaRPr lang="en-GB" dirty="0"/>
          </a:p>
          <a:p>
            <a:pPr lvl="1">
              <a:lnSpc>
                <a:spcPct val="100000"/>
              </a:lnSpc>
              <a:spcAft>
                <a:spcPts val="1800"/>
              </a:spcAft>
            </a:pPr>
            <a:r>
              <a:rPr lang="en-US" dirty="0"/>
              <a:t>Programmable Voice module</a:t>
            </a:r>
          </a:p>
          <a:p>
            <a:pPr lvl="1">
              <a:lnSpc>
                <a:spcPct val="100000"/>
              </a:lnSpc>
              <a:spcAft>
                <a:spcPts val="1800"/>
              </a:spcAft>
            </a:pPr>
            <a:r>
              <a:rPr lang="en-US" dirty="0"/>
              <a:t>Connection to Building management systems / </a:t>
            </a:r>
            <a:br>
              <a:rPr lang="en-US" dirty="0"/>
            </a:br>
            <a:r>
              <a:rPr lang="en-US" dirty="0"/>
              <a:t>security </a:t>
            </a:r>
            <a:r>
              <a:rPr lang="en-US" dirty="0" err="1"/>
              <a:t>sytems</a:t>
            </a:r>
            <a:endParaRPr lang="en-US" dirty="0"/>
          </a:p>
          <a:p>
            <a:pPr lvl="1">
              <a:lnSpc>
                <a:spcPct val="100000"/>
              </a:lnSpc>
              <a:spcAft>
                <a:spcPts val="1800"/>
              </a:spcAft>
            </a:pPr>
            <a:r>
              <a:rPr lang="en-US" dirty="0"/>
              <a:t>Digital Inputs / Outputs</a:t>
            </a:r>
          </a:p>
          <a:p>
            <a:pPr lvl="1">
              <a:lnSpc>
                <a:spcPct val="100000"/>
              </a:lnSpc>
              <a:spcAft>
                <a:spcPts val="1800"/>
              </a:spcAft>
            </a:pPr>
            <a:r>
              <a:rPr lang="en-US" dirty="0"/>
              <a:t>Remote control</a:t>
            </a:r>
          </a:p>
          <a:p>
            <a:pPr lvl="1">
              <a:lnSpc>
                <a:spcPct val="100000"/>
              </a:lnSpc>
              <a:spcAft>
                <a:spcPts val="1800"/>
              </a:spcAft>
            </a:pPr>
            <a:r>
              <a:rPr lang="en-US" dirty="0"/>
              <a:t>Ethernet (TCP/IP)</a:t>
            </a:r>
          </a:p>
          <a:p>
            <a:pPr lvl="1">
              <a:lnSpc>
                <a:spcPct val="100000"/>
              </a:lnSpc>
              <a:spcAft>
                <a:spcPts val="1800"/>
              </a:spcAft>
            </a:pPr>
            <a:r>
              <a:rPr lang="en-US" dirty="0"/>
              <a:t>Various indicators (status, alarms, signals..)</a:t>
            </a:r>
          </a:p>
          <a:p>
            <a:pPr marL="0" lvl="1" indent="0">
              <a:buNone/>
            </a:pPr>
            <a:endParaRPr lang="en-GB" dirty="0"/>
          </a:p>
        </p:txBody>
      </p:sp>
      <p:sp>
        <p:nvSpPr>
          <p:cNvPr id="7" name="Inhaltsplatzhalter 2"/>
          <p:cNvSpPr txBox="1">
            <a:spLocks/>
          </p:cNvSpPr>
          <p:nvPr/>
        </p:nvSpPr>
        <p:spPr>
          <a:xfrm>
            <a:off x="5593531" y="1738801"/>
            <a:ext cx="6386886" cy="4579450"/>
          </a:xfrm>
          <a:prstGeom prst="rect">
            <a:avLst/>
          </a:prstGeom>
        </p:spPr>
        <p:txBody>
          <a:bodyPr/>
          <a:lstStyle>
            <a:lvl1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1pPr>
            <a:lvl2pPr marL="216000" indent="-216000" algn="l" defTabSz="216000" rtl="0" eaLnBrk="1" latinLnBrk="0" hangingPunct="1">
              <a:lnSpc>
                <a:spcPts val="2340"/>
              </a:lnSpc>
              <a:spcBef>
                <a:spcPts val="0"/>
              </a:spcBef>
              <a:spcAft>
                <a:spcPts val="0"/>
              </a:spcAft>
              <a:buClr>
                <a:schemeClr val="accent1"/>
              </a:buClr>
              <a:buFont typeface="Wingdings" panose="05000000000000000000" pitchFamily="2" charset="2"/>
              <a:buChar char="§"/>
              <a:tabLst>
                <a:tab pos="216000" algn="l"/>
                <a:tab pos="504000" algn="l"/>
                <a:tab pos="864000" algn="l"/>
              </a:tabLst>
              <a:defRPr sz="1800" b="0" kern="600" baseline="0">
                <a:solidFill>
                  <a:schemeClr val="tx1"/>
                </a:solidFill>
                <a:latin typeface="+mn-lt"/>
                <a:ea typeface="+mn-ea"/>
                <a:cs typeface="+mn-cs"/>
              </a:defRPr>
            </a:lvl2pPr>
            <a:lvl3pPr marL="504000" indent="-252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3pPr>
            <a:lvl4pPr marL="864000" indent="-216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4pPr>
            <a:lvl5pPr marL="504000" indent="-504000" algn="l" defTabSz="216000" rtl="0" eaLnBrk="1" latinLnBrk="0" hangingPunct="1">
              <a:lnSpc>
                <a:spcPts val="2340"/>
              </a:lnSpc>
              <a:spcBef>
                <a:spcPts val="0"/>
              </a:spcBef>
              <a:buClrTx/>
              <a:buFont typeface="+mj-lt"/>
              <a:buAutoNum type="arabicPeriod"/>
              <a:tabLst>
                <a:tab pos="216000" algn="l"/>
                <a:tab pos="504000" algn="l"/>
                <a:tab pos="864000" algn="l"/>
              </a:tabLst>
              <a:defRPr sz="1800" kern="600" baseline="0">
                <a:solidFill>
                  <a:schemeClr val="tx1"/>
                </a:solidFill>
                <a:latin typeface="+mn-lt"/>
                <a:ea typeface="+mn-ea"/>
                <a:cs typeface="+mn-cs"/>
              </a:defRPr>
            </a:lvl5pPr>
            <a:lvl6pPr marL="0" indent="0" algn="l" defTabSz="216000" rtl="0" eaLnBrk="1" latinLnBrk="0" hangingPunct="1">
              <a:lnSpc>
                <a:spcPts val="1300"/>
              </a:lnSpc>
              <a:spcBef>
                <a:spcPts val="0"/>
              </a:spcBef>
              <a:buFont typeface="+mj-lt"/>
              <a:buNone/>
              <a:tabLst>
                <a:tab pos="216000" algn="l"/>
                <a:tab pos="504000" algn="l"/>
                <a:tab pos="864000" algn="l"/>
              </a:tabLst>
              <a:defRPr sz="1000" i="1" kern="600" baseline="0">
                <a:solidFill>
                  <a:schemeClr val="tx1"/>
                </a:solidFill>
                <a:latin typeface="+mn-lt"/>
                <a:ea typeface="+mn-ea"/>
                <a:cs typeface="+mn-cs"/>
              </a:defRPr>
            </a:lvl6pPr>
            <a:lvl7pPr marL="0" indent="0" algn="l" defTabSz="216000" rtl="0" eaLnBrk="1" latinLnBrk="0" hangingPunct="1">
              <a:lnSpc>
                <a:spcPts val="2600"/>
              </a:lnSpc>
              <a:spcBef>
                <a:spcPts val="1150"/>
              </a:spcBef>
              <a:spcAft>
                <a:spcPts val="500"/>
              </a:spcAft>
              <a:buFont typeface="Arial" panose="020B0604020202020204" pitchFamily="34" charset="0"/>
              <a:buNone/>
              <a:tabLst>
                <a:tab pos="216000" algn="l"/>
                <a:tab pos="504000" algn="l"/>
                <a:tab pos="864000" algn="l"/>
              </a:tabLst>
              <a:defRPr sz="2000" b="1" i="0" kern="600" baseline="0">
                <a:solidFill>
                  <a:schemeClr val="tx1"/>
                </a:solidFill>
                <a:latin typeface="+mj-lt"/>
                <a:ea typeface="+mn-ea"/>
                <a:cs typeface="+mn-cs"/>
              </a:defRPr>
            </a:lvl7pPr>
            <a:lvl8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8pPr>
            <a:lvl9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9pPr>
          </a:lstStyle>
          <a:p>
            <a:pPr lvl="6"/>
            <a:endParaRPr lang="en-GB" dirty="0"/>
          </a:p>
          <a:p>
            <a:pPr lvl="1">
              <a:lnSpc>
                <a:spcPct val="100000"/>
              </a:lnSpc>
              <a:spcAft>
                <a:spcPts val="1800"/>
              </a:spcAft>
            </a:pPr>
            <a:r>
              <a:rPr lang="en-US" dirty="0"/>
              <a:t>Connection to </a:t>
            </a:r>
          </a:p>
          <a:p>
            <a:pPr lvl="2">
              <a:lnSpc>
                <a:spcPct val="100000"/>
              </a:lnSpc>
              <a:spcAft>
                <a:spcPts val="1800"/>
              </a:spcAft>
            </a:pPr>
            <a:r>
              <a:rPr lang="en-US" dirty="0"/>
              <a:t>fire alarm systems &amp; integration of sprinkler</a:t>
            </a:r>
          </a:p>
          <a:p>
            <a:pPr lvl="1">
              <a:lnSpc>
                <a:spcPct val="100000"/>
              </a:lnSpc>
              <a:spcAft>
                <a:spcPts val="1800"/>
              </a:spcAft>
            </a:pPr>
            <a:r>
              <a:rPr lang="en-US" dirty="0"/>
              <a:t>Battery backup in case of a power failure</a:t>
            </a:r>
          </a:p>
          <a:p>
            <a:pPr lvl="1">
              <a:lnSpc>
                <a:spcPct val="100000"/>
              </a:lnSpc>
              <a:spcAft>
                <a:spcPts val="1800"/>
              </a:spcAft>
            </a:pPr>
            <a:r>
              <a:rPr lang="en-US" dirty="0"/>
              <a:t>Emergency open switches / manual unlocking</a:t>
            </a:r>
          </a:p>
          <a:p>
            <a:pPr lvl="1">
              <a:lnSpc>
                <a:spcPct val="100000"/>
              </a:lnSpc>
              <a:spcAft>
                <a:spcPts val="1800"/>
              </a:spcAft>
            </a:pPr>
            <a:r>
              <a:rPr lang="en-US" dirty="0"/>
              <a:t>Various glasses (resistance, opaque…)</a:t>
            </a:r>
          </a:p>
          <a:p>
            <a:pPr lvl="1">
              <a:lnSpc>
                <a:spcPct val="100000"/>
              </a:lnSpc>
              <a:spcAft>
                <a:spcPts val="1800"/>
              </a:spcAft>
            </a:pPr>
            <a:r>
              <a:rPr lang="en-US" dirty="0"/>
              <a:t>Surveillance of service hatches</a:t>
            </a:r>
          </a:p>
          <a:p>
            <a:pPr lvl="1">
              <a:lnSpc>
                <a:spcPct val="100000"/>
              </a:lnSpc>
              <a:spcAft>
                <a:spcPts val="1800"/>
              </a:spcAft>
            </a:pPr>
            <a:r>
              <a:rPr lang="en-US" dirty="0"/>
              <a:t>Handrails</a:t>
            </a:r>
          </a:p>
          <a:p>
            <a:pPr marL="0" lvl="1" indent="0">
              <a:buNone/>
            </a:pPr>
            <a:endParaRPr lang="en-US" dirty="0"/>
          </a:p>
          <a:p>
            <a:pPr marL="0" lvl="1" indent="0">
              <a:buNone/>
            </a:pPr>
            <a:r>
              <a:rPr lang="en-GB" dirty="0"/>
              <a:t/>
            </a:r>
            <a:br>
              <a:rPr lang="en-GB" dirty="0"/>
            </a:br>
            <a:endParaRPr lang="en-GB" dirty="0"/>
          </a:p>
        </p:txBody>
      </p:sp>
      <p:pic>
        <p:nvPicPr>
          <p:cNvPr id="8" name="Picture 166" descr="main courante Wide sortie la pair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15623" y="5164583"/>
            <a:ext cx="610156" cy="60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kt 1"/>
          <p:cNvGraphicFramePr>
            <a:graphicFrameLocks noChangeAspect="1"/>
          </p:cNvGraphicFramePr>
          <p:nvPr>
            <p:extLst>
              <p:ext uri="{D42A27DB-BD31-4B8C-83A1-F6EECF244321}">
                <p14:modId xmlns:p14="http://schemas.microsoft.com/office/powerpoint/2010/main" val="4283787303"/>
              </p:ext>
            </p:extLst>
          </p:nvPr>
        </p:nvGraphicFramePr>
        <p:xfrm>
          <a:off x="3471471" y="3659240"/>
          <a:ext cx="702237" cy="624642"/>
        </p:xfrm>
        <a:graphic>
          <a:graphicData uri="http://schemas.openxmlformats.org/presentationml/2006/ole">
            <mc:AlternateContent xmlns:mc="http://schemas.openxmlformats.org/markup-compatibility/2006">
              <mc:Choice xmlns:v="urn:schemas-microsoft-com:vml" Requires="v">
                <p:oleObj spid="_x0000_s2062" r:id="rId4" imgW="524066" imgH="462915" progId="">
                  <p:embed/>
                </p:oleObj>
              </mc:Choice>
              <mc:Fallback>
                <p:oleObj r:id="rId4" imgW="524066" imgH="46291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471" y="3659240"/>
                        <a:ext cx="702237" cy="624642"/>
                      </a:xfrm>
                      <a:prstGeom prst="rect">
                        <a:avLst/>
                      </a:prstGeom>
                      <a:solidFill>
                        <a:srgbClr val="FFFFFF"/>
                      </a:solidFill>
                      <a:ln>
                        <a:noFill/>
                      </a:ln>
                    </p:spPr>
                  </p:pic>
                </p:oleObj>
              </mc:Fallback>
            </mc:AlternateContent>
          </a:graphicData>
        </a:graphic>
      </p:graphicFrame>
      <p:pic>
        <p:nvPicPr>
          <p:cNvPr id="10" name="Picture 63" descr="LED_sign_entrance_exit_45x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420" y="5794623"/>
            <a:ext cx="762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 descr="Blitzlampe1"/>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603557" y="5751761"/>
            <a:ext cx="317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214"/>
          <p:cNvGrpSpPr>
            <a:grpSpLocks/>
          </p:cNvGrpSpPr>
          <p:nvPr/>
        </p:nvGrpSpPr>
        <p:grpSpPr bwMode="auto">
          <a:xfrm>
            <a:off x="3774099" y="2020566"/>
            <a:ext cx="1042987" cy="434975"/>
            <a:chOff x="0" y="0"/>
            <a:chExt cx="142" cy="59"/>
          </a:xfrm>
        </p:grpSpPr>
        <p:pic>
          <p:nvPicPr>
            <p:cNvPr id="13" name="Picture 21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0"/>
              <a:ext cx="100"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2"/>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 y="2"/>
              <a:ext cx="6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9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0729141" y="3738109"/>
            <a:ext cx="391581" cy="3936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91"/>
          <p:cNvPicPr>
            <a:picLocks noChangeAspect="1" noChangeArrowheads="1"/>
          </p:cNvPicPr>
          <p:nvPr/>
        </p:nvPicPr>
        <p:blipFill>
          <a:blip r:embed="rId11" cstate="screen">
            <a:extLst>
              <a:ext uri="{28A0092B-C50C-407E-A947-70E740481C1C}">
                <a14:useLocalDpi xmlns:a14="http://schemas.microsoft.com/office/drawing/2010/main" val="0"/>
              </a:ext>
            </a:extLst>
          </a:blip>
          <a:srcRect l="10782" t="27667" r="76927" b="52083"/>
          <a:stretch>
            <a:fillRect/>
          </a:stretch>
        </p:blipFill>
        <p:spPr bwMode="auto">
          <a:xfrm>
            <a:off x="11210155" y="3738108"/>
            <a:ext cx="504056" cy="48322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5"/>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9986019" y="4114942"/>
            <a:ext cx="329837" cy="70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Objekt 2"/>
          <p:cNvGraphicFramePr>
            <a:graphicFrameLocks noChangeAspect="1"/>
          </p:cNvGraphicFramePr>
          <p:nvPr>
            <p:extLst>
              <p:ext uri="{D42A27DB-BD31-4B8C-83A1-F6EECF244321}">
                <p14:modId xmlns:p14="http://schemas.microsoft.com/office/powerpoint/2010/main" val="3448786223"/>
              </p:ext>
            </p:extLst>
          </p:nvPr>
        </p:nvGraphicFramePr>
        <p:xfrm>
          <a:off x="9193133" y="4589192"/>
          <a:ext cx="720878" cy="743405"/>
        </p:xfrm>
        <a:graphic>
          <a:graphicData uri="http://schemas.openxmlformats.org/presentationml/2006/ole">
            <mc:AlternateContent xmlns:mc="http://schemas.openxmlformats.org/markup-compatibility/2006">
              <mc:Choice xmlns:v="urn:schemas-microsoft-com:vml" Requires="v">
                <p:oleObj spid="_x0000_s2063" r:id="rId13" imgW="832676" imgH="856678" progId="">
                  <p:embed/>
                </p:oleObj>
              </mc:Choice>
              <mc:Fallback>
                <p:oleObj r:id="rId13" imgW="832676" imgH="856678"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93133" y="4589192"/>
                        <a:ext cx="720878" cy="743405"/>
                      </a:xfrm>
                      <a:prstGeom prst="rect">
                        <a:avLst/>
                      </a:prstGeom>
                      <a:solidFill>
                        <a:srgbClr val="FFFFFF"/>
                      </a:solidFill>
                      <a:ln>
                        <a:noFill/>
                      </a:ln>
                    </p:spPr>
                  </p:pic>
                </p:oleObj>
              </mc:Fallback>
            </mc:AlternateContent>
          </a:graphicData>
        </a:graphic>
      </p:graphicFrame>
      <p:pic>
        <p:nvPicPr>
          <p:cNvPr id="19" name="Picture 226"/>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4302456" y="3649967"/>
            <a:ext cx="691150" cy="58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2632258" y="4354486"/>
            <a:ext cx="439604" cy="44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3488885" y="2927029"/>
            <a:ext cx="13049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8392260" y="1946623"/>
            <a:ext cx="513639" cy="63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76160" y="1873941"/>
            <a:ext cx="709717" cy="737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73"/>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10150938" y="3069754"/>
            <a:ext cx="578203" cy="55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21"/>
          <p:cNvPicPr>
            <a:picLocks noChangeAspect="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2011545" y="5313611"/>
            <a:ext cx="12414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9962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Connection to Building Management or Security Systems</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sp>
        <p:nvSpPr>
          <p:cNvPr id="6" name="Inhaltsplatzhalter 2"/>
          <p:cNvSpPr txBox="1">
            <a:spLocks/>
          </p:cNvSpPr>
          <p:nvPr/>
        </p:nvSpPr>
        <p:spPr>
          <a:xfrm>
            <a:off x="358773" y="1738801"/>
            <a:ext cx="11715478" cy="4579450"/>
          </a:xfrm>
          <a:prstGeom prst="rect">
            <a:avLst/>
          </a:prstGeom>
        </p:spPr>
        <p:txBody>
          <a:bodyPr/>
          <a:lstStyle>
            <a:lvl1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1pPr>
            <a:lvl2pPr marL="216000" indent="-216000" algn="l" defTabSz="216000" rtl="0" eaLnBrk="1" latinLnBrk="0" hangingPunct="1">
              <a:lnSpc>
                <a:spcPts val="2340"/>
              </a:lnSpc>
              <a:spcBef>
                <a:spcPts val="0"/>
              </a:spcBef>
              <a:spcAft>
                <a:spcPts val="0"/>
              </a:spcAft>
              <a:buClr>
                <a:schemeClr val="accent1"/>
              </a:buClr>
              <a:buFont typeface="Wingdings" panose="05000000000000000000" pitchFamily="2" charset="2"/>
              <a:buChar char="§"/>
              <a:tabLst>
                <a:tab pos="216000" algn="l"/>
                <a:tab pos="504000" algn="l"/>
                <a:tab pos="864000" algn="l"/>
              </a:tabLst>
              <a:defRPr sz="1800" b="0" kern="600" baseline="0">
                <a:solidFill>
                  <a:schemeClr val="tx1"/>
                </a:solidFill>
                <a:latin typeface="+mn-lt"/>
                <a:ea typeface="+mn-ea"/>
                <a:cs typeface="+mn-cs"/>
              </a:defRPr>
            </a:lvl2pPr>
            <a:lvl3pPr marL="504000" indent="-252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3pPr>
            <a:lvl4pPr marL="864000" indent="-216000" algn="l" defTabSz="216000" rtl="0" eaLnBrk="1" latinLnBrk="0" hangingPunct="1">
              <a:lnSpc>
                <a:spcPts val="2340"/>
              </a:lnSpc>
              <a:spcBef>
                <a:spcPts val="0"/>
              </a:spcBef>
              <a:buClr>
                <a:schemeClr val="accent1"/>
              </a:buClr>
              <a:buFont typeface="Arial" panose="020B0604020202020204" pitchFamily="34" charset="0"/>
              <a:buChar char="–"/>
              <a:tabLst>
                <a:tab pos="216000" algn="l"/>
                <a:tab pos="504000" algn="l"/>
                <a:tab pos="864000" algn="l"/>
              </a:tabLst>
              <a:defRPr sz="1800" kern="600" baseline="0">
                <a:solidFill>
                  <a:schemeClr val="tx1"/>
                </a:solidFill>
                <a:latin typeface="+mn-lt"/>
                <a:ea typeface="+mn-ea"/>
                <a:cs typeface="+mn-cs"/>
              </a:defRPr>
            </a:lvl4pPr>
            <a:lvl5pPr marL="504000" indent="-504000" algn="l" defTabSz="216000" rtl="0" eaLnBrk="1" latinLnBrk="0" hangingPunct="1">
              <a:lnSpc>
                <a:spcPts val="2340"/>
              </a:lnSpc>
              <a:spcBef>
                <a:spcPts val="0"/>
              </a:spcBef>
              <a:buClrTx/>
              <a:buFont typeface="+mj-lt"/>
              <a:buAutoNum type="arabicPeriod"/>
              <a:tabLst>
                <a:tab pos="216000" algn="l"/>
                <a:tab pos="504000" algn="l"/>
                <a:tab pos="864000" algn="l"/>
              </a:tabLst>
              <a:defRPr sz="1800" kern="600" baseline="0">
                <a:solidFill>
                  <a:schemeClr val="tx1"/>
                </a:solidFill>
                <a:latin typeface="+mn-lt"/>
                <a:ea typeface="+mn-ea"/>
                <a:cs typeface="+mn-cs"/>
              </a:defRPr>
            </a:lvl5pPr>
            <a:lvl6pPr marL="0" indent="0" algn="l" defTabSz="216000" rtl="0" eaLnBrk="1" latinLnBrk="0" hangingPunct="1">
              <a:lnSpc>
                <a:spcPts val="1300"/>
              </a:lnSpc>
              <a:spcBef>
                <a:spcPts val="0"/>
              </a:spcBef>
              <a:buFont typeface="+mj-lt"/>
              <a:buNone/>
              <a:tabLst>
                <a:tab pos="216000" algn="l"/>
                <a:tab pos="504000" algn="l"/>
                <a:tab pos="864000" algn="l"/>
              </a:tabLst>
              <a:defRPr sz="1000" i="1" kern="600" baseline="0">
                <a:solidFill>
                  <a:schemeClr val="tx1"/>
                </a:solidFill>
                <a:latin typeface="+mn-lt"/>
                <a:ea typeface="+mn-ea"/>
                <a:cs typeface="+mn-cs"/>
              </a:defRPr>
            </a:lvl6pPr>
            <a:lvl7pPr marL="0" indent="0" algn="l" defTabSz="216000" rtl="0" eaLnBrk="1" latinLnBrk="0" hangingPunct="1">
              <a:lnSpc>
                <a:spcPts val="2600"/>
              </a:lnSpc>
              <a:spcBef>
                <a:spcPts val="1150"/>
              </a:spcBef>
              <a:spcAft>
                <a:spcPts val="500"/>
              </a:spcAft>
              <a:buFont typeface="Arial" panose="020B0604020202020204" pitchFamily="34" charset="0"/>
              <a:buNone/>
              <a:tabLst>
                <a:tab pos="216000" algn="l"/>
                <a:tab pos="504000" algn="l"/>
                <a:tab pos="864000" algn="l"/>
              </a:tabLst>
              <a:defRPr sz="2000" b="1" i="0" kern="600" baseline="0">
                <a:solidFill>
                  <a:schemeClr val="tx1"/>
                </a:solidFill>
                <a:latin typeface="+mj-lt"/>
                <a:ea typeface="+mn-ea"/>
                <a:cs typeface="+mn-cs"/>
              </a:defRPr>
            </a:lvl7pPr>
            <a:lvl8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8pPr>
            <a:lvl9pPr marL="0" indent="0" algn="l" defTabSz="216000" rtl="0" eaLnBrk="1" latinLnBrk="0" hangingPunct="1">
              <a:lnSpc>
                <a:spcPts val="2340"/>
              </a:lnSpc>
              <a:spcBef>
                <a:spcPts val="0"/>
              </a:spcBef>
              <a:spcAft>
                <a:spcPts val="567"/>
              </a:spcAft>
              <a:buFont typeface="Arial" panose="020B0604020202020204" pitchFamily="34" charset="0"/>
              <a:buNone/>
              <a:tabLst>
                <a:tab pos="216000" algn="l"/>
                <a:tab pos="504000" algn="l"/>
                <a:tab pos="864000" algn="l"/>
              </a:tabLst>
              <a:defRPr sz="1800" kern="600" baseline="0">
                <a:solidFill>
                  <a:schemeClr val="tx1"/>
                </a:solidFill>
                <a:latin typeface="+mn-lt"/>
                <a:ea typeface="+mn-ea"/>
                <a:cs typeface="+mn-cs"/>
              </a:defRPr>
            </a:lvl9pPr>
          </a:lstStyle>
          <a:p>
            <a:pPr lvl="6"/>
            <a:r>
              <a:rPr lang="en-GB" dirty="0"/>
              <a:t>Status signals, alarm signals, operating modes, statistics, passenger counter….</a:t>
            </a:r>
          </a:p>
          <a:p>
            <a:pPr lvl="6"/>
            <a:r>
              <a:rPr lang="en-US" sz="1800" dirty="0"/>
              <a:t>16 Output signals available------------ </a:t>
            </a:r>
            <a:r>
              <a:rPr lang="en-US" sz="1800" i="1" dirty="0"/>
              <a:t>potential free contacts </a:t>
            </a:r>
            <a:r>
              <a:rPr lang="en-US" sz="1800" dirty="0"/>
              <a:t>-------------- 4 </a:t>
            </a:r>
            <a:r>
              <a:rPr lang="de-DE" sz="1800" dirty="0"/>
              <a:t>Input </a:t>
            </a:r>
            <a:r>
              <a:rPr lang="de-DE" sz="1800" dirty="0" err="1"/>
              <a:t>signals</a:t>
            </a:r>
            <a:r>
              <a:rPr lang="de-DE" sz="1800" dirty="0"/>
              <a:t> </a:t>
            </a:r>
            <a:r>
              <a:rPr lang="de-DE" sz="1800" dirty="0" err="1"/>
              <a:t>available</a:t>
            </a:r>
            <a:endParaRPr lang="en-US" sz="1800" dirty="0"/>
          </a:p>
          <a:p>
            <a:pPr lvl="6"/>
            <a:endParaRPr lang="en-GB" dirty="0"/>
          </a:p>
          <a:p>
            <a:pPr lvl="6"/>
            <a:endParaRPr lang="en-GB" dirty="0"/>
          </a:p>
          <a:p>
            <a:pPr lvl="6"/>
            <a:endParaRPr lang="en-GB" dirty="0"/>
          </a:p>
          <a:p>
            <a:pPr lvl="6">
              <a:spcAft>
                <a:spcPts val="3000"/>
              </a:spcAft>
            </a:pPr>
            <a:endParaRPr lang="en-GB" dirty="0"/>
          </a:p>
          <a:p>
            <a:pPr lvl="1">
              <a:lnSpc>
                <a:spcPct val="100000"/>
              </a:lnSpc>
              <a:spcAft>
                <a:spcPts val="1200"/>
              </a:spcAft>
            </a:pPr>
            <a:r>
              <a:rPr lang="en-US" dirty="0"/>
              <a:t>Outputs/Inputs are configurable, customer specific solutions possible</a:t>
            </a:r>
          </a:p>
          <a:p>
            <a:pPr marL="0" lvl="1" indent="0">
              <a:lnSpc>
                <a:spcPct val="100000"/>
              </a:lnSpc>
              <a:spcAft>
                <a:spcPts val="1200"/>
              </a:spcAft>
              <a:buNone/>
            </a:pPr>
            <a:r>
              <a:rPr lang="en-US" b="1" dirty="0"/>
              <a:t>Further interfaces</a:t>
            </a:r>
          </a:p>
          <a:p>
            <a:pPr lvl="1">
              <a:lnSpc>
                <a:spcPct val="100000"/>
              </a:lnSpc>
              <a:spcAft>
                <a:spcPts val="1200"/>
              </a:spcAft>
            </a:pPr>
            <a:r>
              <a:rPr lang="en-US" dirty="0"/>
              <a:t>MODBUS/TCP, based on Ethernet</a:t>
            </a:r>
          </a:p>
          <a:p>
            <a:pPr marL="0" lvl="1" indent="0">
              <a:buNone/>
            </a:pPr>
            <a:r>
              <a:rPr lang="en-GB" dirty="0"/>
              <a:t/>
            </a:r>
            <a:br>
              <a:rPr lang="en-GB" dirty="0"/>
            </a:br>
            <a:endParaRPr lang="en-GB" dirty="0"/>
          </a:p>
        </p:txBody>
      </p:sp>
      <p:graphicFrame>
        <p:nvGraphicFramePr>
          <p:cNvPr id="7" name="Tabelle 6"/>
          <p:cNvGraphicFramePr>
            <a:graphicFrameLocks noGrp="1"/>
          </p:cNvGraphicFramePr>
          <p:nvPr>
            <p:extLst>
              <p:ext uri="{D42A27DB-BD31-4B8C-83A1-F6EECF244321}">
                <p14:modId xmlns:p14="http://schemas.microsoft.com/office/powerpoint/2010/main" val="122681666"/>
              </p:ext>
            </p:extLst>
          </p:nvPr>
        </p:nvGraphicFramePr>
        <p:xfrm>
          <a:off x="480963" y="2700718"/>
          <a:ext cx="6120680" cy="2457268"/>
        </p:xfrm>
        <a:graphic>
          <a:graphicData uri="http://schemas.openxmlformats.org/drawingml/2006/table">
            <a:tbl>
              <a:tblPr>
                <a:tableStyleId>{5940675A-B579-460E-94D1-54222C63F5DA}</a:tableStyleId>
              </a:tblPr>
              <a:tblGrid>
                <a:gridCol w="446864">
                  <a:extLst>
                    <a:ext uri="{9D8B030D-6E8A-4147-A177-3AD203B41FA5}">
                      <a16:colId xmlns="" xmlns:a16="http://schemas.microsoft.com/office/drawing/2014/main" val="20000"/>
                    </a:ext>
                  </a:extLst>
                </a:gridCol>
                <a:gridCol w="2865505">
                  <a:extLst>
                    <a:ext uri="{9D8B030D-6E8A-4147-A177-3AD203B41FA5}">
                      <a16:colId xmlns="" xmlns:a16="http://schemas.microsoft.com/office/drawing/2014/main" val="20001"/>
                    </a:ext>
                  </a:extLst>
                </a:gridCol>
                <a:gridCol w="504056">
                  <a:extLst>
                    <a:ext uri="{9D8B030D-6E8A-4147-A177-3AD203B41FA5}">
                      <a16:colId xmlns="" xmlns:a16="http://schemas.microsoft.com/office/drawing/2014/main" val="20002"/>
                    </a:ext>
                  </a:extLst>
                </a:gridCol>
                <a:gridCol w="2304255">
                  <a:extLst>
                    <a:ext uri="{9D8B030D-6E8A-4147-A177-3AD203B41FA5}">
                      <a16:colId xmlns="" xmlns:a16="http://schemas.microsoft.com/office/drawing/2014/main" val="20003"/>
                    </a:ext>
                  </a:extLst>
                </a:gridCol>
              </a:tblGrid>
              <a:tr h="273790">
                <a:tc>
                  <a:txBody>
                    <a:bodyPr/>
                    <a:lstStyle/>
                    <a:p>
                      <a:pPr algn="ctr" fontAlgn="b"/>
                      <a:r>
                        <a:rPr lang="de-DE" sz="1400" u="none" strike="noStrike" dirty="0">
                          <a:effectLst/>
                        </a:rPr>
                        <a:t>1</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a:effectLst/>
                        </a:rPr>
                        <a:t>interlock Modus</a:t>
                      </a:r>
                      <a:endParaRPr lang="de-DE" sz="1400" b="0" i="0" u="none" strike="noStrike" dirty="0">
                        <a:effectLst/>
                        <a:latin typeface="Arial"/>
                      </a:endParaRPr>
                    </a:p>
                  </a:txBody>
                  <a:tcPr marL="36003" marR="36003" marT="36001" marB="36001" anchor="ctr"/>
                </a:tc>
                <a:tc>
                  <a:txBody>
                    <a:bodyPr/>
                    <a:lstStyle/>
                    <a:p>
                      <a:pPr algn="ctr" fontAlgn="b"/>
                      <a:r>
                        <a:rPr lang="de-DE" sz="1400" u="none" strike="noStrike" dirty="0">
                          <a:effectLst/>
                        </a:rPr>
                        <a:t>9</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a:effectLst/>
                        </a:rPr>
                        <a:t>open </a:t>
                      </a:r>
                      <a:r>
                        <a:rPr lang="de-DE" sz="1400" u="none" strike="noStrike" dirty="0" err="1">
                          <a:effectLst/>
                        </a:rPr>
                        <a:t>service</a:t>
                      </a:r>
                      <a:r>
                        <a:rPr lang="de-DE" sz="1400" u="none" strike="noStrike" dirty="0">
                          <a:effectLst/>
                        </a:rPr>
                        <a:t> </a:t>
                      </a:r>
                      <a:r>
                        <a:rPr lang="de-DE" sz="1400" u="none" strike="noStrike" dirty="0" err="1">
                          <a:effectLst/>
                        </a:rPr>
                        <a:t>flap</a:t>
                      </a:r>
                      <a:endParaRPr lang="de-DE" sz="1400" b="0" i="0" u="none" strike="noStrike" dirty="0">
                        <a:effectLst/>
                        <a:latin typeface="Arial"/>
                      </a:endParaRPr>
                    </a:p>
                  </a:txBody>
                  <a:tcPr marL="36003" marR="36003" marT="36001" marB="36001" anchor="ctr"/>
                </a:tc>
                <a:extLst>
                  <a:ext uri="{0D108BD9-81ED-4DB2-BD59-A6C34878D82A}">
                    <a16:rowId xmlns="" xmlns:a16="http://schemas.microsoft.com/office/drawing/2014/main" val="10000"/>
                  </a:ext>
                </a:extLst>
              </a:tr>
              <a:tr h="273790">
                <a:tc>
                  <a:txBody>
                    <a:bodyPr/>
                    <a:lstStyle/>
                    <a:p>
                      <a:pPr algn="ctr" fontAlgn="b"/>
                      <a:r>
                        <a:rPr lang="de-DE" sz="1400" u="none" strike="noStrike" dirty="0">
                          <a:effectLst/>
                        </a:rPr>
                        <a:t>2</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err="1">
                          <a:effectLst/>
                        </a:rPr>
                        <a:t>locked</a:t>
                      </a:r>
                      <a:r>
                        <a:rPr lang="de-DE" sz="1400" u="none" strike="noStrike" dirty="0">
                          <a:effectLst/>
                        </a:rPr>
                        <a:t> </a:t>
                      </a:r>
                      <a:r>
                        <a:rPr lang="de-DE" sz="1400" u="none" strike="noStrike" dirty="0" err="1">
                          <a:effectLst/>
                        </a:rPr>
                        <a:t>mode</a:t>
                      </a:r>
                      <a:endParaRPr lang="de-DE" sz="1400" b="0" i="0" u="none" strike="noStrike" dirty="0">
                        <a:effectLst/>
                        <a:latin typeface="Arial"/>
                      </a:endParaRPr>
                    </a:p>
                  </a:txBody>
                  <a:tcPr marL="36003" marR="36003" marT="36001" marB="36001" anchor="ctr"/>
                </a:tc>
                <a:tc>
                  <a:txBody>
                    <a:bodyPr/>
                    <a:lstStyle/>
                    <a:p>
                      <a:pPr algn="ctr" fontAlgn="b"/>
                      <a:r>
                        <a:rPr lang="de-DE" sz="1400" u="none" strike="noStrike" dirty="0">
                          <a:effectLst/>
                        </a:rPr>
                        <a:t>10</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a:effectLst/>
                        </a:rPr>
                        <a:t>system in maintenance- /</a:t>
                      </a:r>
                      <a:endParaRPr lang="de-DE" sz="1400" b="0" i="0" u="none" strike="noStrike">
                        <a:effectLst/>
                        <a:latin typeface="Arial"/>
                      </a:endParaRPr>
                    </a:p>
                  </a:txBody>
                  <a:tcPr marL="36003" marR="36003" marT="36001" marB="36001" anchor="ctr"/>
                </a:tc>
                <a:extLst>
                  <a:ext uri="{0D108BD9-81ED-4DB2-BD59-A6C34878D82A}">
                    <a16:rowId xmlns="" xmlns:a16="http://schemas.microsoft.com/office/drawing/2014/main" val="10001"/>
                  </a:ext>
                </a:extLst>
              </a:tr>
              <a:tr h="273790">
                <a:tc>
                  <a:txBody>
                    <a:bodyPr/>
                    <a:lstStyle/>
                    <a:p>
                      <a:pPr algn="ctr" fontAlgn="b"/>
                      <a:r>
                        <a:rPr lang="de-DE" sz="1400" u="none" strike="noStrike" dirty="0">
                          <a:effectLst/>
                        </a:rPr>
                        <a:t>3</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a:effectLst/>
                        </a:rPr>
                        <a:t>open </a:t>
                      </a:r>
                      <a:r>
                        <a:rPr lang="de-DE" sz="1400" u="none" strike="noStrike" dirty="0" err="1">
                          <a:effectLst/>
                        </a:rPr>
                        <a:t>mode</a:t>
                      </a:r>
                      <a:endParaRPr lang="de-DE" sz="1400" b="0" i="0" u="none" strike="noStrike" dirty="0">
                        <a:effectLst/>
                        <a:latin typeface="Arial"/>
                      </a:endParaRPr>
                    </a:p>
                  </a:txBody>
                  <a:tcPr marL="36003" marR="36003" marT="36001" marB="36001" anchor="ctr"/>
                </a:tc>
                <a:tc>
                  <a:txBody>
                    <a:bodyPr/>
                    <a:lstStyle/>
                    <a:p>
                      <a:pPr algn="ctr" fontAlgn="b"/>
                      <a:r>
                        <a:rPr lang="de-DE" sz="1400" u="none" strike="noStrike" dirty="0">
                          <a:effectLst/>
                        </a:rPr>
                        <a:t>11</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a:effectLst/>
                        </a:rPr>
                        <a:t>system in operation</a:t>
                      </a:r>
                      <a:endParaRPr lang="de-DE" sz="1400" b="0" i="0" u="none" strike="noStrike">
                        <a:effectLst/>
                        <a:latin typeface="Arial"/>
                      </a:endParaRPr>
                    </a:p>
                  </a:txBody>
                  <a:tcPr marL="36003" marR="36003" marT="36001" marB="36001" anchor="ctr"/>
                </a:tc>
                <a:extLst>
                  <a:ext uri="{0D108BD9-81ED-4DB2-BD59-A6C34878D82A}">
                    <a16:rowId xmlns="" xmlns:a16="http://schemas.microsoft.com/office/drawing/2014/main" val="10002"/>
                  </a:ext>
                </a:extLst>
              </a:tr>
              <a:tr h="273790">
                <a:tc>
                  <a:txBody>
                    <a:bodyPr/>
                    <a:lstStyle/>
                    <a:p>
                      <a:pPr algn="ctr" fontAlgn="b"/>
                      <a:r>
                        <a:rPr lang="de-DE" sz="1400" u="none" strike="noStrike" dirty="0">
                          <a:effectLst/>
                        </a:rPr>
                        <a:t>4</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err="1">
                          <a:effectLst/>
                        </a:rPr>
                        <a:t>flow</a:t>
                      </a:r>
                      <a:r>
                        <a:rPr lang="de-DE" sz="1400" u="none" strike="noStrike" dirty="0">
                          <a:effectLst/>
                        </a:rPr>
                        <a:t> </a:t>
                      </a:r>
                      <a:r>
                        <a:rPr lang="de-DE" sz="1400" u="none" strike="noStrike" dirty="0" err="1">
                          <a:effectLst/>
                        </a:rPr>
                        <a:t>mode</a:t>
                      </a:r>
                      <a:endParaRPr lang="de-DE" sz="1400" b="0" i="0" u="none" strike="noStrike" dirty="0">
                        <a:effectLst/>
                        <a:latin typeface="Arial"/>
                      </a:endParaRPr>
                    </a:p>
                  </a:txBody>
                  <a:tcPr marL="36003" marR="36003" marT="36001" marB="36001" anchor="ctr"/>
                </a:tc>
                <a:tc>
                  <a:txBody>
                    <a:bodyPr/>
                    <a:lstStyle/>
                    <a:p>
                      <a:pPr algn="ctr" fontAlgn="b"/>
                      <a:r>
                        <a:rPr lang="de-DE" sz="1400" u="none" strike="noStrike" dirty="0">
                          <a:effectLst/>
                        </a:rPr>
                        <a:t>12</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a:effectLst/>
                        </a:rPr>
                        <a:t>entrance door closed /</a:t>
                      </a:r>
                      <a:endParaRPr lang="de-DE" sz="1400" b="0" i="0" u="none" strike="noStrike">
                        <a:effectLst/>
                        <a:latin typeface="Arial"/>
                      </a:endParaRPr>
                    </a:p>
                  </a:txBody>
                  <a:tcPr marL="36003" marR="36003" marT="36001" marB="36001" anchor="ctr"/>
                </a:tc>
                <a:extLst>
                  <a:ext uri="{0D108BD9-81ED-4DB2-BD59-A6C34878D82A}">
                    <a16:rowId xmlns="" xmlns:a16="http://schemas.microsoft.com/office/drawing/2014/main" val="10003"/>
                  </a:ext>
                </a:extLst>
              </a:tr>
              <a:tr h="273790">
                <a:tc>
                  <a:txBody>
                    <a:bodyPr/>
                    <a:lstStyle/>
                    <a:p>
                      <a:pPr algn="ctr" fontAlgn="b"/>
                      <a:r>
                        <a:rPr lang="de-DE" sz="1400" u="none" strike="noStrike" dirty="0">
                          <a:effectLst/>
                        </a:rPr>
                        <a:t>5</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a:effectLst/>
                        </a:rPr>
                        <a:t>power failure</a:t>
                      </a:r>
                      <a:endParaRPr lang="de-DE" sz="1400" b="0" i="0" u="none" strike="noStrike">
                        <a:effectLst/>
                        <a:latin typeface="Arial"/>
                      </a:endParaRPr>
                    </a:p>
                  </a:txBody>
                  <a:tcPr marL="36003" marR="36003" marT="36001" marB="36001" anchor="ctr"/>
                </a:tc>
                <a:tc>
                  <a:txBody>
                    <a:bodyPr/>
                    <a:lstStyle/>
                    <a:p>
                      <a:pPr algn="ctr" fontAlgn="b"/>
                      <a:r>
                        <a:rPr lang="de-DE" sz="1400" u="none" strike="noStrike" dirty="0">
                          <a:effectLst/>
                        </a:rPr>
                        <a:t>13</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a:effectLst/>
                        </a:rPr>
                        <a:t>technical fault</a:t>
                      </a:r>
                      <a:endParaRPr lang="de-DE" sz="1400" b="0" i="0" u="none" strike="noStrike">
                        <a:effectLst/>
                        <a:latin typeface="Arial"/>
                      </a:endParaRPr>
                    </a:p>
                  </a:txBody>
                  <a:tcPr marL="36003" marR="36003" marT="36001" marB="36001" anchor="ctr"/>
                </a:tc>
                <a:extLst>
                  <a:ext uri="{0D108BD9-81ED-4DB2-BD59-A6C34878D82A}">
                    <a16:rowId xmlns="" xmlns:a16="http://schemas.microsoft.com/office/drawing/2014/main" val="10004"/>
                  </a:ext>
                </a:extLst>
              </a:tr>
              <a:tr h="273790">
                <a:tc>
                  <a:txBody>
                    <a:bodyPr/>
                    <a:lstStyle/>
                    <a:p>
                      <a:pPr algn="ctr" fontAlgn="b"/>
                      <a:r>
                        <a:rPr lang="de-DE" sz="1400" u="none" strike="noStrike" dirty="0">
                          <a:effectLst/>
                        </a:rPr>
                        <a:t>6</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err="1">
                          <a:effectLst/>
                        </a:rPr>
                        <a:t>exit</a:t>
                      </a:r>
                      <a:r>
                        <a:rPr lang="de-DE" sz="1400" u="none" strike="noStrike" dirty="0">
                          <a:effectLst/>
                        </a:rPr>
                        <a:t> </a:t>
                      </a:r>
                      <a:r>
                        <a:rPr lang="de-DE" sz="1400" u="none" strike="noStrike" dirty="0" err="1">
                          <a:effectLst/>
                        </a:rPr>
                        <a:t>door</a:t>
                      </a:r>
                      <a:r>
                        <a:rPr lang="de-DE" sz="1400" u="none" strike="noStrike" dirty="0">
                          <a:effectLst/>
                        </a:rPr>
                        <a:t> </a:t>
                      </a:r>
                      <a:r>
                        <a:rPr lang="de-DE" sz="1400" u="none" strike="noStrike" dirty="0" err="1">
                          <a:effectLst/>
                        </a:rPr>
                        <a:t>closed</a:t>
                      </a:r>
                      <a:r>
                        <a:rPr lang="de-DE" sz="1400" u="none" strike="noStrike" dirty="0">
                          <a:effectLst/>
                        </a:rPr>
                        <a:t> /</a:t>
                      </a:r>
                      <a:endParaRPr lang="de-DE" sz="1400" b="0" i="0" u="none" strike="noStrike" dirty="0">
                        <a:effectLst/>
                        <a:latin typeface="Arial"/>
                      </a:endParaRPr>
                    </a:p>
                  </a:txBody>
                  <a:tcPr marL="36003" marR="36003" marT="36001" marB="36001" anchor="ctr"/>
                </a:tc>
                <a:tc>
                  <a:txBody>
                    <a:bodyPr/>
                    <a:lstStyle/>
                    <a:p>
                      <a:pPr algn="ctr" fontAlgn="b"/>
                      <a:r>
                        <a:rPr lang="de-DE" sz="1400" u="none" strike="noStrike" dirty="0">
                          <a:effectLst/>
                        </a:rPr>
                        <a:t>14</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err="1">
                          <a:effectLst/>
                        </a:rPr>
                        <a:t>disturbed</a:t>
                      </a:r>
                      <a:r>
                        <a:rPr lang="de-DE" sz="1400" u="none" strike="noStrike" dirty="0">
                          <a:effectLst/>
                        </a:rPr>
                        <a:t> </a:t>
                      </a:r>
                      <a:r>
                        <a:rPr lang="de-DE" sz="1400" u="none" strike="noStrike" dirty="0" err="1">
                          <a:effectLst/>
                        </a:rPr>
                        <a:t>people</a:t>
                      </a:r>
                      <a:r>
                        <a:rPr lang="de-DE" sz="1400" u="none" strike="noStrike" dirty="0">
                          <a:effectLst/>
                        </a:rPr>
                        <a:t> </a:t>
                      </a:r>
                      <a:r>
                        <a:rPr lang="de-DE" sz="1400" u="none" strike="noStrike" dirty="0" err="1">
                          <a:effectLst/>
                        </a:rPr>
                        <a:t>flow</a:t>
                      </a:r>
                      <a:endParaRPr lang="de-DE" sz="1400" b="0" i="0" u="none" strike="noStrike" dirty="0">
                        <a:effectLst/>
                        <a:latin typeface="Arial"/>
                      </a:endParaRPr>
                    </a:p>
                  </a:txBody>
                  <a:tcPr marL="36003" marR="36003" marT="36001" marB="36001" anchor="ctr"/>
                </a:tc>
                <a:extLst>
                  <a:ext uri="{0D108BD9-81ED-4DB2-BD59-A6C34878D82A}">
                    <a16:rowId xmlns="" xmlns:a16="http://schemas.microsoft.com/office/drawing/2014/main" val="10005"/>
                  </a:ext>
                </a:extLst>
              </a:tr>
              <a:tr h="273790">
                <a:tc>
                  <a:txBody>
                    <a:bodyPr/>
                    <a:lstStyle/>
                    <a:p>
                      <a:pPr algn="ctr" fontAlgn="b"/>
                      <a:r>
                        <a:rPr lang="de-DE" sz="1400" u="none" strike="noStrike" dirty="0">
                          <a:effectLst/>
                        </a:rPr>
                        <a:t>7</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a:effectLst/>
                        </a:rPr>
                        <a:t>system in cleaning mode</a:t>
                      </a:r>
                      <a:endParaRPr lang="de-DE" sz="1400" b="0" i="0" u="none" strike="noStrike">
                        <a:effectLst/>
                        <a:latin typeface="Arial"/>
                      </a:endParaRPr>
                    </a:p>
                  </a:txBody>
                  <a:tcPr marL="36003" marR="36003" marT="36001" marB="36001" anchor="ctr"/>
                </a:tc>
                <a:tc>
                  <a:txBody>
                    <a:bodyPr/>
                    <a:lstStyle/>
                    <a:p>
                      <a:pPr algn="ctr" fontAlgn="b"/>
                      <a:r>
                        <a:rPr lang="de-DE" sz="1400" u="none" strike="noStrike" dirty="0">
                          <a:effectLst/>
                        </a:rPr>
                        <a:t>15</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err="1">
                          <a:effectLst/>
                        </a:rPr>
                        <a:t>wrong</a:t>
                      </a:r>
                      <a:r>
                        <a:rPr lang="de-DE" sz="1400" u="none" strike="noStrike" dirty="0">
                          <a:effectLst/>
                        </a:rPr>
                        <a:t> </a:t>
                      </a:r>
                      <a:r>
                        <a:rPr lang="de-DE" sz="1400" u="none" strike="noStrike" dirty="0" err="1">
                          <a:effectLst/>
                        </a:rPr>
                        <a:t>walking</a:t>
                      </a:r>
                      <a:r>
                        <a:rPr lang="de-DE" sz="1400" u="none" strike="noStrike" dirty="0">
                          <a:effectLst/>
                        </a:rPr>
                        <a:t> </a:t>
                      </a:r>
                      <a:r>
                        <a:rPr lang="de-DE" sz="1400" u="none" strike="noStrike" dirty="0" err="1">
                          <a:effectLst/>
                        </a:rPr>
                        <a:t>direction</a:t>
                      </a:r>
                      <a:endParaRPr lang="de-DE" sz="1400" b="0" i="0" u="none" strike="noStrike" dirty="0">
                        <a:effectLst/>
                        <a:latin typeface="Arial"/>
                      </a:endParaRPr>
                    </a:p>
                  </a:txBody>
                  <a:tcPr marL="36003" marR="36003" marT="36001" marB="36001" anchor="ctr"/>
                </a:tc>
                <a:extLst>
                  <a:ext uri="{0D108BD9-81ED-4DB2-BD59-A6C34878D82A}">
                    <a16:rowId xmlns="" xmlns:a16="http://schemas.microsoft.com/office/drawing/2014/main" val="10006"/>
                  </a:ext>
                </a:extLst>
              </a:tr>
              <a:tr h="459734">
                <a:tc>
                  <a:txBody>
                    <a:bodyPr/>
                    <a:lstStyle/>
                    <a:p>
                      <a:pPr algn="ctr" fontAlgn="b"/>
                      <a:r>
                        <a:rPr lang="de-DE" sz="1400" u="none" strike="noStrike" dirty="0">
                          <a:effectLst/>
                        </a:rPr>
                        <a:t>8</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err="1">
                          <a:effectLst/>
                        </a:rPr>
                        <a:t>operated</a:t>
                      </a:r>
                      <a:r>
                        <a:rPr lang="de-DE" sz="1400" u="none" strike="noStrike" dirty="0">
                          <a:effectLst/>
                        </a:rPr>
                        <a:t> </a:t>
                      </a:r>
                      <a:r>
                        <a:rPr lang="de-DE" sz="1400" u="none" strike="noStrike" dirty="0" err="1">
                          <a:effectLst/>
                        </a:rPr>
                        <a:t>emergency</a:t>
                      </a:r>
                      <a:r>
                        <a:rPr lang="de-DE" sz="1400" u="none" strike="noStrike" dirty="0">
                          <a:effectLst/>
                        </a:rPr>
                        <a:t>-open </a:t>
                      </a:r>
                      <a:r>
                        <a:rPr lang="de-DE" sz="1400" u="none" strike="noStrike" dirty="0" err="1">
                          <a:effectLst/>
                        </a:rPr>
                        <a:t>switch</a:t>
                      </a:r>
                      <a:endParaRPr lang="de-DE" sz="1400" b="0" i="0" u="none" strike="noStrike" dirty="0">
                        <a:effectLst/>
                        <a:latin typeface="Arial"/>
                      </a:endParaRPr>
                    </a:p>
                  </a:txBody>
                  <a:tcPr marL="36003" marR="36003" marT="36001" marB="36001" anchor="ctr"/>
                </a:tc>
                <a:tc>
                  <a:txBody>
                    <a:bodyPr/>
                    <a:lstStyle/>
                    <a:p>
                      <a:pPr algn="ctr" fontAlgn="b"/>
                      <a:r>
                        <a:rPr lang="de-DE" sz="1400" u="none" strike="noStrike" dirty="0">
                          <a:effectLst/>
                        </a:rPr>
                        <a:t>16</a:t>
                      </a:r>
                      <a:endParaRPr lang="de-DE" sz="1400" b="0" i="0" u="none" strike="noStrike" dirty="0">
                        <a:effectLst/>
                        <a:latin typeface="Arial"/>
                      </a:endParaRPr>
                    </a:p>
                  </a:txBody>
                  <a:tcPr marL="36003" marR="36003" marT="36001" marB="36001" anchor="ctr"/>
                </a:tc>
                <a:tc>
                  <a:txBody>
                    <a:bodyPr/>
                    <a:lstStyle/>
                    <a:p>
                      <a:pPr algn="l" fontAlgn="b"/>
                      <a:r>
                        <a:rPr lang="de-DE" sz="1400" u="none" strike="noStrike" dirty="0" err="1">
                          <a:effectLst/>
                        </a:rPr>
                        <a:t>intruder</a:t>
                      </a:r>
                      <a:r>
                        <a:rPr lang="de-DE" sz="1400" u="none" strike="noStrike" dirty="0">
                          <a:effectLst/>
                        </a:rPr>
                        <a:t> </a:t>
                      </a:r>
                      <a:r>
                        <a:rPr lang="de-DE" sz="1400" u="none" strike="noStrike" dirty="0" err="1">
                          <a:effectLst/>
                        </a:rPr>
                        <a:t>alarm</a:t>
                      </a:r>
                      <a:r>
                        <a:rPr lang="de-DE" sz="1400" u="none" strike="noStrike" dirty="0">
                          <a:effectLst/>
                        </a:rPr>
                        <a:t> / </a:t>
                      </a:r>
                      <a:r>
                        <a:rPr lang="de-DE" sz="1400" u="none" strike="noStrike" dirty="0" err="1">
                          <a:effectLst/>
                        </a:rPr>
                        <a:t>sabotage</a:t>
                      </a:r>
                      <a:endParaRPr lang="de-DE" sz="1400" b="0" i="0" u="none" strike="noStrike" dirty="0">
                        <a:effectLst/>
                        <a:latin typeface="Arial"/>
                      </a:endParaRPr>
                    </a:p>
                  </a:txBody>
                  <a:tcPr marL="36003" marR="36003" marT="36001" marB="36001" anchor="ctr"/>
                </a:tc>
                <a:extLst>
                  <a:ext uri="{0D108BD9-81ED-4DB2-BD59-A6C34878D82A}">
                    <a16:rowId xmlns="" xmlns:a16="http://schemas.microsoft.com/office/drawing/2014/main" val="10007"/>
                  </a:ext>
                </a:extLst>
              </a:tr>
            </a:tbl>
          </a:graphicData>
        </a:graphic>
      </p:graphicFrame>
      <p:graphicFrame>
        <p:nvGraphicFramePr>
          <p:cNvPr id="8" name="Tabelle 7"/>
          <p:cNvGraphicFramePr>
            <a:graphicFrameLocks noGrp="1"/>
          </p:cNvGraphicFramePr>
          <p:nvPr>
            <p:extLst>
              <p:ext uri="{D42A27DB-BD31-4B8C-83A1-F6EECF244321}">
                <p14:modId xmlns:p14="http://schemas.microsoft.com/office/powerpoint/2010/main" val="1679902217"/>
              </p:ext>
            </p:extLst>
          </p:nvPr>
        </p:nvGraphicFramePr>
        <p:xfrm>
          <a:off x="8041803" y="2700718"/>
          <a:ext cx="2232248" cy="2097228"/>
        </p:xfrm>
        <a:graphic>
          <a:graphicData uri="http://schemas.openxmlformats.org/drawingml/2006/table">
            <a:tbl>
              <a:tblPr>
                <a:tableStyleId>{5940675A-B579-460E-94D1-54222C63F5DA}</a:tableStyleId>
              </a:tblPr>
              <a:tblGrid>
                <a:gridCol w="360041">
                  <a:extLst>
                    <a:ext uri="{9D8B030D-6E8A-4147-A177-3AD203B41FA5}">
                      <a16:colId xmlns="" xmlns:a16="http://schemas.microsoft.com/office/drawing/2014/main" val="20000"/>
                    </a:ext>
                  </a:extLst>
                </a:gridCol>
                <a:gridCol w="1872207">
                  <a:extLst>
                    <a:ext uri="{9D8B030D-6E8A-4147-A177-3AD203B41FA5}">
                      <a16:colId xmlns="" xmlns:a16="http://schemas.microsoft.com/office/drawing/2014/main" val="20001"/>
                    </a:ext>
                  </a:extLst>
                </a:gridCol>
              </a:tblGrid>
              <a:tr h="299604">
                <a:tc>
                  <a:txBody>
                    <a:bodyPr/>
                    <a:lstStyle/>
                    <a:p>
                      <a:endParaRPr lang="de-DE" sz="1400" dirty="0"/>
                    </a:p>
                  </a:txBody>
                  <a:tcPr marL="36003" marR="36003" marT="36019" marB="36019" anchor="ctr"/>
                </a:tc>
                <a:tc>
                  <a:txBody>
                    <a:bodyPr/>
                    <a:lstStyle/>
                    <a:p>
                      <a:pPr algn="l" fontAlgn="b"/>
                      <a:r>
                        <a:rPr lang="de-DE" sz="1400" u="none" strike="noStrike" dirty="0" err="1">
                          <a:effectLst/>
                        </a:rPr>
                        <a:t>inactive</a:t>
                      </a:r>
                      <a:endParaRPr lang="de-DE" sz="1400" b="0" i="0" u="none" strike="noStrike" dirty="0">
                        <a:effectLst/>
                        <a:latin typeface="Arial"/>
                      </a:endParaRPr>
                    </a:p>
                  </a:txBody>
                  <a:tcPr marL="36003" marR="36003" marT="36019" marB="36019" anchor="ctr"/>
                </a:tc>
                <a:extLst>
                  <a:ext uri="{0D108BD9-81ED-4DB2-BD59-A6C34878D82A}">
                    <a16:rowId xmlns="" xmlns:a16="http://schemas.microsoft.com/office/drawing/2014/main" val="10000"/>
                  </a:ext>
                </a:extLst>
              </a:tr>
              <a:tr h="299604">
                <a:tc>
                  <a:txBody>
                    <a:bodyPr/>
                    <a:lstStyle/>
                    <a:p>
                      <a:endParaRPr lang="de-DE" sz="1400" dirty="0"/>
                    </a:p>
                  </a:txBody>
                  <a:tcPr marL="36003" marR="36003" marT="36019" marB="36019" anchor="ctr"/>
                </a:tc>
                <a:tc>
                  <a:txBody>
                    <a:bodyPr/>
                    <a:lstStyle/>
                    <a:p>
                      <a:pPr algn="l" fontAlgn="b"/>
                      <a:r>
                        <a:rPr lang="de-DE" sz="1400" u="none" strike="noStrike" dirty="0" err="1">
                          <a:effectLst/>
                        </a:rPr>
                        <a:t>maintenance</a:t>
                      </a:r>
                      <a:r>
                        <a:rPr lang="de-DE" sz="1400" u="none" strike="noStrike" dirty="0">
                          <a:effectLst/>
                        </a:rPr>
                        <a:t> </a:t>
                      </a:r>
                      <a:r>
                        <a:rPr lang="de-DE" sz="1400" u="none" strike="noStrike" dirty="0" err="1">
                          <a:effectLst/>
                        </a:rPr>
                        <a:t>mode</a:t>
                      </a:r>
                      <a:endParaRPr lang="de-DE" sz="1400" b="0" i="0" u="none" strike="noStrike" dirty="0">
                        <a:effectLst/>
                        <a:latin typeface="Arial"/>
                      </a:endParaRPr>
                    </a:p>
                  </a:txBody>
                  <a:tcPr marL="36003" marR="36003" marT="36019" marB="36019" anchor="ctr"/>
                </a:tc>
                <a:extLst>
                  <a:ext uri="{0D108BD9-81ED-4DB2-BD59-A6C34878D82A}">
                    <a16:rowId xmlns="" xmlns:a16="http://schemas.microsoft.com/office/drawing/2014/main" val="10001"/>
                  </a:ext>
                </a:extLst>
              </a:tr>
              <a:tr h="299604">
                <a:tc>
                  <a:txBody>
                    <a:bodyPr/>
                    <a:lstStyle/>
                    <a:p>
                      <a:endParaRPr lang="de-DE" sz="1400" dirty="0"/>
                    </a:p>
                  </a:txBody>
                  <a:tcPr marL="36003" marR="36003" marT="36019" marB="36019" anchor="ctr"/>
                </a:tc>
                <a:tc>
                  <a:txBody>
                    <a:bodyPr/>
                    <a:lstStyle/>
                    <a:p>
                      <a:pPr algn="l" fontAlgn="b"/>
                      <a:r>
                        <a:rPr lang="de-DE" sz="1400" u="none" strike="noStrike" dirty="0" err="1">
                          <a:effectLst/>
                        </a:rPr>
                        <a:t>Locked</a:t>
                      </a:r>
                      <a:r>
                        <a:rPr lang="de-DE" sz="1400" u="none" strike="noStrike" dirty="0">
                          <a:effectLst/>
                        </a:rPr>
                        <a:t> </a:t>
                      </a:r>
                      <a:r>
                        <a:rPr lang="de-DE" sz="1400" u="none" strike="noStrike" dirty="0" err="1">
                          <a:effectLst/>
                        </a:rPr>
                        <a:t>mode</a:t>
                      </a:r>
                      <a:endParaRPr lang="de-DE" sz="1400" b="0" i="0" u="none" strike="noStrike" dirty="0">
                        <a:effectLst/>
                        <a:latin typeface="Arial"/>
                      </a:endParaRPr>
                    </a:p>
                  </a:txBody>
                  <a:tcPr marL="36003" marR="36003" marT="36019" marB="36019" anchor="ctr"/>
                </a:tc>
                <a:extLst>
                  <a:ext uri="{0D108BD9-81ED-4DB2-BD59-A6C34878D82A}">
                    <a16:rowId xmlns="" xmlns:a16="http://schemas.microsoft.com/office/drawing/2014/main" val="10002"/>
                  </a:ext>
                </a:extLst>
              </a:tr>
              <a:tr h="299604">
                <a:tc>
                  <a:txBody>
                    <a:bodyPr/>
                    <a:lstStyle/>
                    <a:p>
                      <a:pPr algn="l" fontAlgn="b"/>
                      <a:endParaRPr lang="de-DE" sz="1400" b="0" i="0" u="none" strike="noStrike" dirty="0">
                        <a:effectLst/>
                        <a:latin typeface="Arial"/>
                      </a:endParaRPr>
                    </a:p>
                  </a:txBody>
                  <a:tcPr marL="36003" marR="36003" marT="36019" marB="36019" anchor="ctr"/>
                </a:tc>
                <a:tc>
                  <a:txBody>
                    <a:bodyPr/>
                    <a:lstStyle/>
                    <a:p>
                      <a:pPr algn="l" fontAlgn="b"/>
                      <a:r>
                        <a:rPr lang="de-DE" sz="1400" b="0" i="0" u="none" strike="noStrike" dirty="0" err="1">
                          <a:effectLst/>
                          <a:latin typeface="+mn-lt"/>
                        </a:rPr>
                        <a:t>Authorised</a:t>
                      </a:r>
                      <a:r>
                        <a:rPr lang="de-DE" sz="1400" b="0" i="0" u="none" strike="noStrike" baseline="0" dirty="0">
                          <a:effectLst/>
                          <a:latin typeface="+mn-lt"/>
                        </a:rPr>
                        <a:t> </a:t>
                      </a:r>
                      <a:r>
                        <a:rPr lang="de-DE" sz="1400" b="0" i="0" u="none" strike="noStrike" baseline="0" dirty="0" err="1">
                          <a:effectLst/>
                          <a:latin typeface="+mn-lt"/>
                        </a:rPr>
                        <a:t>access</a:t>
                      </a:r>
                      <a:endParaRPr lang="de-DE" sz="1400" b="0" i="0" u="none" strike="noStrike" dirty="0">
                        <a:effectLst/>
                        <a:latin typeface="Arial"/>
                      </a:endParaRPr>
                    </a:p>
                  </a:txBody>
                  <a:tcPr marL="36003" marR="36003" marT="36019" marB="36019" anchor="ctr"/>
                </a:tc>
                <a:extLst>
                  <a:ext uri="{0D108BD9-81ED-4DB2-BD59-A6C34878D82A}">
                    <a16:rowId xmlns="" xmlns:a16="http://schemas.microsoft.com/office/drawing/2014/main" val="10003"/>
                  </a:ext>
                </a:extLst>
              </a:tr>
              <a:tr h="299604">
                <a:tc>
                  <a:txBody>
                    <a:bodyPr/>
                    <a:lstStyle/>
                    <a:p>
                      <a:pPr algn="l" fontAlgn="b"/>
                      <a:endParaRPr lang="de-DE" sz="1400" b="0" i="0" u="none" strike="noStrike">
                        <a:effectLst/>
                        <a:latin typeface="Arial"/>
                      </a:endParaRPr>
                    </a:p>
                  </a:txBody>
                  <a:tcPr marL="36003" marR="36003" marT="36019" marB="36019" anchor="ctr"/>
                </a:tc>
                <a:tc>
                  <a:txBody>
                    <a:bodyPr/>
                    <a:lstStyle/>
                    <a:p>
                      <a:pPr algn="l" fontAlgn="b"/>
                      <a:r>
                        <a:rPr lang="de-DE" sz="1400" u="none" strike="noStrike">
                          <a:effectLst/>
                        </a:rPr>
                        <a:t>open mode</a:t>
                      </a:r>
                      <a:endParaRPr lang="de-DE" sz="1400" b="0" i="0" u="none" strike="noStrike">
                        <a:effectLst/>
                        <a:latin typeface="Arial"/>
                      </a:endParaRPr>
                    </a:p>
                  </a:txBody>
                  <a:tcPr marL="36003" marR="36003" marT="36019" marB="36019" anchor="ctr"/>
                </a:tc>
                <a:extLst>
                  <a:ext uri="{0D108BD9-81ED-4DB2-BD59-A6C34878D82A}">
                    <a16:rowId xmlns="" xmlns:a16="http://schemas.microsoft.com/office/drawing/2014/main" val="10004"/>
                  </a:ext>
                </a:extLst>
              </a:tr>
              <a:tr h="299604">
                <a:tc>
                  <a:txBody>
                    <a:bodyPr/>
                    <a:lstStyle/>
                    <a:p>
                      <a:pPr algn="l" fontAlgn="b"/>
                      <a:endParaRPr lang="de-DE" sz="1400" b="0" i="0" u="none" strike="noStrike">
                        <a:effectLst/>
                        <a:latin typeface="Arial"/>
                      </a:endParaRPr>
                    </a:p>
                  </a:txBody>
                  <a:tcPr marL="36003" marR="36003" marT="36019" marB="36019" anchor="ctr"/>
                </a:tc>
                <a:tc>
                  <a:txBody>
                    <a:bodyPr/>
                    <a:lstStyle/>
                    <a:p>
                      <a:pPr algn="l" fontAlgn="b"/>
                      <a:r>
                        <a:rPr lang="de-DE" sz="1400" u="none" strike="noStrike" dirty="0">
                          <a:effectLst/>
                        </a:rPr>
                        <a:t>Flow </a:t>
                      </a:r>
                      <a:r>
                        <a:rPr lang="de-DE" sz="1400" u="none" strike="noStrike" dirty="0" err="1">
                          <a:effectLst/>
                        </a:rPr>
                        <a:t>mode</a:t>
                      </a:r>
                      <a:endParaRPr lang="de-DE" sz="1400" b="0" i="0" u="none" strike="noStrike" dirty="0">
                        <a:effectLst/>
                        <a:latin typeface="Arial"/>
                      </a:endParaRPr>
                    </a:p>
                  </a:txBody>
                  <a:tcPr marL="36003" marR="36003" marT="36019" marB="36019" anchor="ctr"/>
                </a:tc>
                <a:extLst>
                  <a:ext uri="{0D108BD9-81ED-4DB2-BD59-A6C34878D82A}">
                    <a16:rowId xmlns="" xmlns:a16="http://schemas.microsoft.com/office/drawing/2014/main" val="10005"/>
                  </a:ext>
                </a:extLst>
              </a:tr>
              <a:tr h="299604">
                <a:tc>
                  <a:txBody>
                    <a:bodyPr/>
                    <a:lstStyle/>
                    <a:p>
                      <a:pPr algn="l" fontAlgn="b"/>
                      <a:endParaRPr lang="de-DE" sz="1400" b="0" i="0" u="none" strike="noStrike" dirty="0">
                        <a:effectLst/>
                        <a:latin typeface="Arial"/>
                      </a:endParaRPr>
                    </a:p>
                  </a:txBody>
                  <a:tcPr marL="36003" marR="36003" marT="36019" marB="36019" anchor="ctr"/>
                </a:tc>
                <a:tc>
                  <a:txBody>
                    <a:bodyPr/>
                    <a:lstStyle/>
                    <a:p>
                      <a:pPr algn="l" fontAlgn="b"/>
                      <a:r>
                        <a:rPr lang="de-DE" sz="1400" u="none" strike="noStrike" dirty="0">
                          <a:effectLst/>
                        </a:rPr>
                        <a:t>Interlock </a:t>
                      </a:r>
                      <a:r>
                        <a:rPr lang="de-DE" sz="1400" u="none" strike="noStrike" dirty="0" err="1">
                          <a:effectLst/>
                        </a:rPr>
                        <a:t>mode</a:t>
                      </a:r>
                      <a:endParaRPr lang="de-DE" sz="1400" b="0" i="0" u="none" strike="noStrike" dirty="0">
                        <a:effectLst/>
                        <a:latin typeface="Arial"/>
                      </a:endParaRPr>
                    </a:p>
                  </a:txBody>
                  <a:tcPr marL="36003" marR="36003" marT="36019" marB="36019"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865528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ltLang="de-DE" dirty="0"/>
              <a:t>Documentation</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pic>
        <p:nvPicPr>
          <p:cNvPr id="7" name="Grafik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275" y="4581226"/>
            <a:ext cx="2124928" cy="149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99077" y="713383"/>
            <a:ext cx="2515357" cy="177940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199077" y="2665498"/>
            <a:ext cx="2515357" cy="17726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8823" y="4606080"/>
            <a:ext cx="1431586" cy="177604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9199077" y="4606082"/>
            <a:ext cx="2515357" cy="17760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6"/>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677555" y="4606082"/>
            <a:ext cx="1377817" cy="17760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546734" y="2665226"/>
            <a:ext cx="2508638" cy="17726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3">
            <a:extLst/>
          </p:cNvPr>
          <p:cNvSpPr txBox="1">
            <a:spLocks noChangeArrowheads="1"/>
          </p:cNvSpPr>
          <p:nvPr/>
        </p:nvSpPr>
        <p:spPr bwMode="auto">
          <a:xfrm>
            <a:off x="719855" y="1773649"/>
            <a:ext cx="8331253" cy="43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34" tIns="54817" rIns="109634" bIns="54817"/>
          <a:lstStyle>
            <a:lvl1pPr marL="180975" indent="-180975" algn="l" rtl="0" eaLnBrk="0" fontAlgn="base" hangingPunct="0">
              <a:spcBef>
                <a:spcPct val="20000"/>
              </a:spcBef>
              <a:spcAft>
                <a:spcPct val="0"/>
              </a:spcAft>
              <a:buClr>
                <a:srgbClr val="0072C6"/>
              </a:buClr>
              <a:buFont typeface="Wingdings" panose="05000000000000000000" pitchFamily="2" charset="2"/>
              <a:tabLst>
                <a:tab pos="1520825" algn="l"/>
              </a:tabLst>
              <a:defRPr sz="1600" b="1">
                <a:solidFill>
                  <a:schemeClr val="tx1"/>
                </a:solidFill>
                <a:latin typeface="+mn-lt"/>
                <a:ea typeface="+mn-ea"/>
                <a:cs typeface="+mn-cs"/>
              </a:defRPr>
            </a:lvl1pPr>
            <a:lvl2pPr marL="542925" indent="-182563" algn="l" rtl="0" eaLnBrk="0" fontAlgn="base" hangingPunct="0">
              <a:spcBef>
                <a:spcPct val="20000"/>
              </a:spcBef>
              <a:spcAft>
                <a:spcPct val="0"/>
              </a:spcAft>
              <a:buClr>
                <a:srgbClr val="0072C6"/>
              </a:buClr>
              <a:buFont typeface="Wingdings" panose="05000000000000000000" pitchFamily="2" charset="2"/>
              <a:buChar char="§"/>
              <a:tabLst>
                <a:tab pos="1520825" algn="l"/>
              </a:tabLst>
              <a:defRPr sz="1600">
                <a:solidFill>
                  <a:schemeClr val="tx1"/>
                </a:solidFill>
                <a:latin typeface="+mn-lt"/>
              </a:defRPr>
            </a:lvl2pPr>
            <a:lvl3pPr marL="895350" indent="-173038" algn="l" rtl="0" eaLnBrk="0" fontAlgn="base" hangingPunct="0">
              <a:spcBef>
                <a:spcPct val="20000"/>
              </a:spcBef>
              <a:spcAft>
                <a:spcPct val="0"/>
              </a:spcAft>
              <a:buClr>
                <a:srgbClr val="0072C6"/>
              </a:buClr>
              <a:buChar char="-"/>
              <a:tabLst>
                <a:tab pos="1520825" algn="l"/>
              </a:tabLst>
              <a:defRPr sz="1600">
                <a:solidFill>
                  <a:schemeClr val="tx1"/>
                </a:solidFill>
                <a:latin typeface="+mn-lt"/>
              </a:defRPr>
            </a:lvl3pPr>
            <a:lvl4pPr marL="1255713" indent="-180975" algn="l" rtl="0" eaLnBrk="0" fontAlgn="base" hangingPunct="0">
              <a:spcBef>
                <a:spcPct val="20000"/>
              </a:spcBef>
              <a:spcAft>
                <a:spcPct val="0"/>
              </a:spcAft>
              <a:buClr>
                <a:srgbClr val="0072C6"/>
              </a:buClr>
              <a:buChar char="-"/>
              <a:tabLst>
                <a:tab pos="1520825" algn="l"/>
              </a:tabLst>
              <a:defRPr sz="1600">
                <a:solidFill>
                  <a:schemeClr val="tx1"/>
                </a:solidFill>
                <a:latin typeface="+mn-lt"/>
              </a:defRPr>
            </a:lvl4pPr>
            <a:lvl5pPr marL="2474913" indent="-228600" algn="l" rtl="0" eaLnBrk="0" fontAlgn="base" hangingPunct="0">
              <a:spcBef>
                <a:spcPct val="20000"/>
              </a:spcBef>
              <a:spcAft>
                <a:spcPct val="0"/>
              </a:spcAft>
              <a:tabLst>
                <a:tab pos="1520825" algn="l"/>
              </a:tabLst>
              <a:defRPr>
                <a:solidFill>
                  <a:schemeClr val="tx1"/>
                </a:solidFill>
                <a:latin typeface="+mn-lt"/>
              </a:defRPr>
            </a:lvl5pPr>
            <a:lvl6pPr marL="2932113" indent="-228600" algn="l" rtl="0" fontAlgn="base">
              <a:spcBef>
                <a:spcPct val="20000"/>
              </a:spcBef>
              <a:spcAft>
                <a:spcPct val="0"/>
              </a:spcAft>
              <a:tabLst>
                <a:tab pos="1520825" algn="l"/>
              </a:tabLst>
              <a:defRPr>
                <a:solidFill>
                  <a:schemeClr val="tx1"/>
                </a:solidFill>
                <a:latin typeface="+mn-lt"/>
              </a:defRPr>
            </a:lvl6pPr>
            <a:lvl7pPr marL="3389313" indent="-228600" algn="l" rtl="0" fontAlgn="base">
              <a:spcBef>
                <a:spcPct val="20000"/>
              </a:spcBef>
              <a:spcAft>
                <a:spcPct val="0"/>
              </a:spcAft>
              <a:tabLst>
                <a:tab pos="1520825" algn="l"/>
              </a:tabLst>
              <a:defRPr>
                <a:solidFill>
                  <a:schemeClr val="tx1"/>
                </a:solidFill>
                <a:latin typeface="+mn-lt"/>
              </a:defRPr>
            </a:lvl7pPr>
            <a:lvl8pPr marL="3846513" indent="-228600" algn="l" rtl="0" fontAlgn="base">
              <a:spcBef>
                <a:spcPct val="20000"/>
              </a:spcBef>
              <a:spcAft>
                <a:spcPct val="0"/>
              </a:spcAft>
              <a:tabLst>
                <a:tab pos="1520825" algn="l"/>
              </a:tabLst>
              <a:defRPr>
                <a:solidFill>
                  <a:schemeClr val="tx1"/>
                </a:solidFill>
                <a:latin typeface="+mn-lt"/>
              </a:defRPr>
            </a:lvl8pPr>
            <a:lvl9pPr marL="4303713" indent="-228600" algn="l" rtl="0" fontAlgn="base">
              <a:spcBef>
                <a:spcPct val="20000"/>
              </a:spcBef>
              <a:spcAft>
                <a:spcPct val="0"/>
              </a:spcAft>
              <a:tabLst>
                <a:tab pos="1520825" algn="l"/>
              </a:tabLst>
              <a:defRPr>
                <a:solidFill>
                  <a:schemeClr val="tx1"/>
                </a:solidFill>
                <a:latin typeface="+mn-lt"/>
              </a:defRPr>
            </a:lvl9pPr>
          </a:lstStyle>
          <a:p>
            <a:pPr marL="0" indent="0" eaLnBrk="1" hangingPunct="1">
              <a:spcAft>
                <a:spcPts val="714"/>
              </a:spcAft>
              <a:defRPr/>
            </a:pPr>
            <a:r>
              <a:rPr lang="en-GB" sz="1800" kern="0" dirty="0"/>
              <a:t>Full Technical Documentation in EN / DE / FR available</a:t>
            </a:r>
          </a:p>
          <a:p>
            <a:pPr marL="408291" indent="-408291" eaLnBrk="1" hangingPunct="1">
              <a:spcBef>
                <a:spcPts val="0"/>
              </a:spcBef>
              <a:spcAft>
                <a:spcPts val="714"/>
              </a:spcAft>
              <a:buClrTx/>
              <a:buFont typeface="Wingdings" panose="05000000000000000000" pitchFamily="2" charset="2"/>
              <a:buChar char="Ø"/>
              <a:defRPr/>
            </a:pPr>
            <a:r>
              <a:rPr lang="en-GB" sz="1800" b="0" kern="0" dirty="0"/>
              <a:t>Tender text</a:t>
            </a:r>
          </a:p>
          <a:p>
            <a:pPr marL="408291" indent="-408291" eaLnBrk="1" hangingPunct="1">
              <a:spcBef>
                <a:spcPts val="0"/>
              </a:spcBef>
              <a:spcAft>
                <a:spcPts val="714"/>
              </a:spcAft>
              <a:buClrTx/>
              <a:buFont typeface="Wingdings" panose="05000000000000000000" pitchFamily="2" charset="2"/>
              <a:buChar char="Ø"/>
              <a:defRPr/>
            </a:pPr>
            <a:r>
              <a:rPr lang="en-GB" sz="1800" b="0" kern="0" dirty="0"/>
              <a:t>Installation manuals</a:t>
            </a:r>
          </a:p>
          <a:p>
            <a:pPr marL="408291" indent="-408291" eaLnBrk="1" hangingPunct="1">
              <a:spcBef>
                <a:spcPts val="0"/>
              </a:spcBef>
              <a:spcAft>
                <a:spcPts val="714"/>
              </a:spcAft>
              <a:buClrTx/>
              <a:buFont typeface="Wingdings" panose="05000000000000000000" pitchFamily="2" charset="2"/>
              <a:buChar char="Ø"/>
              <a:defRPr/>
            </a:pPr>
            <a:r>
              <a:rPr lang="en-GB" sz="1800" b="0" kern="0" dirty="0"/>
              <a:t>User manuals</a:t>
            </a:r>
          </a:p>
          <a:p>
            <a:pPr marL="408291" indent="-408291" eaLnBrk="1" hangingPunct="1">
              <a:spcBef>
                <a:spcPts val="0"/>
              </a:spcBef>
              <a:spcAft>
                <a:spcPts val="714"/>
              </a:spcAft>
              <a:buClrTx/>
              <a:buFont typeface="Wingdings" panose="05000000000000000000" pitchFamily="2" charset="2"/>
              <a:buChar char="Ø"/>
              <a:defRPr/>
            </a:pPr>
            <a:r>
              <a:rPr lang="en-GB" sz="1800" b="0" kern="0" dirty="0"/>
              <a:t>Commissioning/Repair instructions</a:t>
            </a:r>
          </a:p>
          <a:p>
            <a:pPr marL="408291" indent="-408291" eaLnBrk="1" hangingPunct="1">
              <a:spcBef>
                <a:spcPts val="0"/>
              </a:spcBef>
              <a:spcAft>
                <a:spcPts val="714"/>
              </a:spcAft>
              <a:buClrTx/>
              <a:buFont typeface="Wingdings" panose="05000000000000000000" pitchFamily="2" charset="2"/>
              <a:buChar char="Ø"/>
              <a:defRPr/>
            </a:pPr>
            <a:r>
              <a:rPr lang="en-GB" sz="1800" b="0" kern="0" dirty="0"/>
              <a:t>Maintenance checklists</a:t>
            </a:r>
          </a:p>
          <a:p>
            <a:pPr marL="408291" indent="-408291" eaLnBrk="1" hangingPunct="1">
              <a:spcBef>
                <a:spcPts val="0"/>
              </a:spcBef>
              <a:spcAft>
                <a:spcPts val="714"/>
              </a:spcAft>
              <a:buClrTx/>
              <a:buFont typeface="Wingdings" panose="05000000000000000000" pitchFamily="2" charset="2"/>
              <a:buChar char="Ø"/>
              <a:defRPr/>
            </a:pPr>
            <a:r>
              <a:rPr lang="en-GB" sz="1800" b="0" kern="0" dirty="0"/>
              <a:t>CE conformities</a:t>
            </a:r>
          </a:p>
          <a:p>
            <a:pPr marL="408291" indent="-408291" eaLnBrk="1" hangingPunct="1">
              <a:spcBef>
                <a:spcPts val="0"/>
              </a:spcBef>
              <a:spcAft>
                <a:spcPts val="714"/>
              </a:spcAft>
              <a:buClrTx/>
              <a:buFont typeface="Wingdings" panose="05000000000000000000" pitchFamily="2" charset="2"/>
              <a:buChar char="Ø"/>
              <a:defRPr/>
            </a:pPr>
            <a:r>
              <a:rPr lang="en-GB" sz="1800" b="0" kern="0" dirty="0"/>
              <a:t>Risk analysis</a:t>
            </a:r>
          </a:p>
          <a:p>
            <a:pPr marL="408291" indent="-408291" eaLnBrk="1" hangingPunct="1">
              <a:spcBef>
                <a:spcPts val="0"/>
              </a:spcBef>
              <a:spcAft>
                <a:spcPts val="714"/>
              </a:spcAft>
              <a:buClrTx/>
              <a:buFont typeface="Wingdings" panose="05000000000000000000" pitchFamily="2" charset="2"/>
              <a:buChar char="Ø"/>
              <a:defRPr/>
            </a:pPr>
            <a:r>
              <a:rPr lang="en-GB" sz="1800" b="0" kern="0" dirty="0"/>
              <a:t>Data</a:t>
            </a:r>
          </a:p>
          <a:p>
            <a:pPr marL="839265" lvl="1" indent="-408291" eaLnBrk="1" hangingPunct="1">
              <a:spcBef>
                <a:spcPts val="0"/>
              </a:spcBef>
              <a:spcAft>
                <a:spcPts val="714"/>
              </a:spcAft>
              <a:buClrTx/>
              <a:buFont typeface="Wingdings" panose="05000000000000000000" pitchFamily="2" charset="2"/>
              <a:buChar char="Ø"/>
              <a:defRPr/>
            </a:pPr>
            <a:r>
              <a:rPr lang="en-GB" sz="1800" kern="0" dirty="0"/>
              <a:t>Drawings</a:t>
            </a:r>
          </a:p>
          <a:p>
            <a:pPr marL="839265" lvl="1" indent="-408291" eaLnBrk="1" hangingPunct="1">
              <a:spcBef>
                <a:spcPts val="0"/>
              </a:spcBef>
              <a:spcAft>
                <a:spcPts val="714"/>
              </a:spcAft>
              <a:buClrTx/>
              <a:buFont typeface="Wingdings" panose="05000000000000000000" pitchFamily="2" charset="2"/>
              <a:buChar char="Ø"/>
              <a:defRPr/>
            </a:pPr>
            <a:r>
              <a:rPr lang="en-GB" sz="1800" kern="0" dirty="0"/>
              <a:t>3D-models</a:t>
            </a:r>
          </a:p>
          <a:p>
            <a:pPr marL="839265" lvl="1" indent="-408291" eaLnBrk="1" hangingPunct="1">
              <a:spcBef>
                <a:spcPts val="0"/>
              </a:spcBef>
              <a:spcAft>
                <a:spcPts val="714"/>
              </a:spcAft>
              <a:buClrTx/>
              <a:buFont typeface="Wingdings" panose="05000000000000000000" pitchFamily="2" charset="2"/>
              <a:buChar char="Ø"/>
              <a:defRPr/>
            </a:pPr>
            <a:r>
              <a:rPr lang="en-GB" sz="1800" kern="0" dirty="0" smtClean="0"/>
              <a:t>BIM-objects (</a:t>
            </a:r>
            <a:r>
              <a:rPr lang="en-GB" sz="1800" kern="0" dirty="0" smtClean="0">
                <a:solidFill>
                  <a:srgbClr val="FF0000"/>
                </a:solidFill>
              </a:rPr>
              <a:t>new</a:t>
            </a:r>
            <a:r>
              <a:rPr lang="en-GB" sz="1800" kern="0" dirty="0"/>
              <a:t>)</a:t>
            </a:r>
          </a:p>
          <a:p>
            <a:pPr marL="0" indent="0" eaLnBrk="1" hangingPunct="1">
              <a:spcAft>
                <a:spcPts val="714"/>
              </a:spcAft>
              <a:defRPr/>
            </a:pPr>
            <a:endParaRPr lang="en-GB" sz="1800" b="0" kern="0" dirty="0">
              <a:solidFill>
                <a:schemeClr val="tx1">
                  <a:lumMod val="65000"/>
                  <a:lumOff val="35000"/>
                </a:schemeClr>
              </a:solidFill>
            </a:endParaRPr>
          </a:p>
          <a:p>
            <a:pPr eaLnBrk="1" hangingPunct="1">
              <a:buFont typeface="Wingdings" panose="05000000000000000000" pitchFamily="2" charset="2"/>
              <a:buChar char="§"/>
              <a:defRPr/>
            </a:pPr>
            <a:endParaRPr lang="en-GB" sz="1800" b="0" kern="0" dirty="0">
              <a:solidFill>
                <a:schemeClr val="tx1">
                  <a:lumMod val="65000"/>
                  <a:lumOff val="35000"/>
                </a:schemeClr>
              </a:solidFill>
            </a:endParaRPr>
          </a:p>
          <a:p>
            <a:pPr eaLnBrk="1" hangingPunct="1">
              <a:buFont typeface="Wingdings" panose="05000000000000000000" pitchFamily="2" charset="2"/>
              <a:buChar char="§"/>
              <a:defRPr/>
            </a:pPr>
            <a:endParaRPr lang="en-GB" altLang="de-DE" sz="1800" b="0" kern="0" dirty="0">
              <a:solidFill>
                <a:schemeClr val="tx1">
                  <a:lumMod val="65000"/>
                  <a:lumOff val="35000"/>
                </a:schemeClr>
              </a:solidFill>
            </a:endParaRPr>
          </a:p>
          <a:p>
            <a:pPr marL="0" indent="0" eaLnBrk="1" hangingPunct="1">
              <a:defRPr/>
            </a:pPr>
            <a:r>
              <a:rPr lang="de-CH" altLang="de-DE" sz="1800" kern="0" dirty="0"/>
              <a:t>	</a:t>
            </a:r>
          </a:p>
        </p:txBody>
      </p:sp>
    </p:spTree>
    <p:extLst>
      <p:ext uri="{BB962C8B-B14F-4D97-AF65-F5344CB8AC3E}">
        <p14:creationId xmlns:p14="http://schemas.microsoft.com/office/powerpoint/2010/main" val="2972446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093" y="-991077"/>
            <a:ext cx="12218268" cy="794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5"/>
          <p:cNvSpPr>
            <a:spLocks noChangeArrowheads="1"/>
          </p:cNvSpPr>
          <p:nvPr/>
        </p:nvSpPr>
        <p:spPr bwMode="auto">
          <a:xfrm>
            <a:off x="10236545" y="6310114"/>
            <a:ext cx="1621682" cy="244178"/>
          </a:xfrm>
          <a:prstGeom prst="rect">
            <a:avLst/>
          </a:prstGeom>
          <a:solidFill>
            <a:srgbClr val="FFFFFF">
              <a:alpha val="56863"/>
            </a:srgb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CH" altLang="de-DE" sz="1400" b="1" dirty="0">
                <a:solidFill>
                  <a:schemeClr val="tx2"/>
                </a:solidFill>
                <a:sym typeface="Wingdings" pitchFamily="2" charset="2"/>
              </a:rPr>
              <a:t>Security Rating</a:t>
            </a:r>
            <a:endParaRPr lang="de-DE" altLang="de-DE" sz="1400" b="1" dirty="0">
              <a:solidFill>
                <a:schemeClr val="tx2"/>
              </a:solidFill>
            </a:endParaRPr>
          </a:p>
        </p:txBody>
      </p:sp>
      <p:sp>
        <p:nvSpPr>
          <p:cNvPr id="8" name="Rechteck 6"/>
          <p:cNvSpPr>
            <a:spLocks noChangeArrowheads="1"/>
          </p:cNvSpPr>
          <p:nvPr/>
        </p:nvSpPr>
        <p:spPr bwMode="auto">
          <a:xfrm>
            <a:off x="10696414" y="6497624"/>
            <a:ext cx="607809" cy="3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CH" altLang="de-DE" sz="1700" b="0" dirty="0">
                <a:solidFill>
                  <a:srgbClr val="FFC000"/>
                </a:solidFill>
                <a:sym typeface="Wingdings" pitchFamily="2" charset="2"/>
              </a:rPr>
              <a:t></a:t>
            </a:r>
            <a:endParaRPr lang="de-CH" altLang="de-DE" sz="1700" b="0" dirty="0">
              <a:solidFill>
                <a:srgbClr val="FFC000"/>
              </a:solidFill>
            </a:endParaRPr>
          </a:p>
        </p:txBody>
      </p:sp>
      <p:sp>
        <p:nvSpPr>
          <p:cNvPr id="9" name="Rechthoek 4"/>
          <p:cNvSpPr/>
          <p:nvPr/>
        </p:nvSpPr>
        <p:spPr>
          <a:xfrm>
            <a:off x="336947" y="6310114"/>
            <a:ext cx="7056784" cy="484187"/>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chemeClr val="tx2"/>
                </a:solidFill>
              </a:rPr>
              <a:t>5x record </a:t>
            </a:r>
            <a:r>
              <a:rPr lang="en-GB" sz="1800" b="1" dirty="0" err="1">
                <a:solidFill>
                  <a:schemeClr val="tx2"/>
                </a:solidFill>
              </a:rPr>
              <a:t>FlipFlow</a:t>
            </a:r>
            <a:r>
              <a:rPr lang="en-GB" sz="1800" b="1" dirty="0">
                <a:solidFill>
                  <a:schemeClr val="tx2"/>
                </a:solidFill>
              </a:rPr>
              <a:t> Wide Extended A=1100mm, Stainless steel</a:t>
            </a:r>
          </a:p>
        </p:txBody>
      </p:sp>
    </p:spTree>
    <p:extLst>
      <p:ext uri="{BB962C8B-B14F-4D97-AF65-F5344CB8AC3E}">
        <p14:creationId xmlns:p14="http://schemas.microsoft.com/office/powerpoint/2010/main" val="2062630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37" y="-170606"/>
            <a:ext cx="14220912" cy="7076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5"/>
          <p:cNvSpPr>
            <a:spLocks noChangeArrowheads="1"/>
          </p:cNvSpPr>
          <p:nvPr/>
        </p:nvSpPr>
        <p:spPr bwMode="auto">
          <a:xfrm>
            <a:off x="10236545" y="6310114"/>
            <a:ext cx="1621682" cy="244178"/>
          </a:xfrm>
          <a:prstGeom prst="rect">
            <a:avLst/>
          </a:prstGeom>
          <a:solidFill>
            <a:srgbClr val="FFFFFF">
              <a:alpha val="56863"/>
            </a:srgb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CH" altLang="de-DE" sz="1400" b="1" dirty="0">
                <a:solidFill>
                  <a:schemeClr val="tx2"/>
                </a:solidFill>
                <a:sym typeface="Wingdings" pitchFamily="2" charset="2"/>
              </a:rPr>
              <a:t>Security Rating</a:t>
            </a:r>
            <a:endParaRPr lang="de-DE" altLang="de-DE" sz="1400" b="1" dirty="0">
              <a:solidFill>
                <a:schemeClr val="tx2"/>
              </a:solidFill>
            </a:endParaRPr>
          </a:p>
        </p:txBody>
      </p:sp>
      <p:sp>
        <p:nvSpPr>
          <p:cNvPr id="9" name="Rechteck 6"/>
          <p:cNvSpPr>
            <a:spLocks noChangeArrowheads="1"/>
          </p:cNvSpPr>
          <p:nvPr/>
        </p:nvSpPr>
        <p:spPr bwMode="auto">
          <a:xfrm>
            <a:off x="10696414" y="6497624"/>
            <a:ext cx="801773" cy="3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CH" altLang="de-DE" sz="1700" b="0" dirty="0">
                <a:solidFill>
                  <a:srgbClr val="FFC000"/>
                </a:solidFill>
                <a:sym typeface="Wingdings" pitchFamily="2" charset="2"/>
              </a:rPr>
              <a:t></a:t>
            </a:r>
            <a:endParaRPr lang="de-CH" altLang="de-DE" sz="1700" b="0" dirty="0">
              <a:solidFill>
                <a:srgbClr val="FFC000"/>
              </a:solidFill>
            </a:endParaRPr>
          </a:p>
        </p:txBody>
      </p:sp>
      <p:sp>
        <p:nvSpPr>
          <p:cNvPr id="10" name="Rechthoek 4"/>
          <p:cNvSpPr/>
          <p:nvPr/>
        </p:nvSpPr>
        <p:spPr>
          <a:xfrm>
            <a:off x="336947" y="6310114"/>
            <a:ext cx="5112568" cy="484187"/>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chemeClr val="tx2"/>
                </a:solidFill>
              </a:rPr>
              <a:t>3x record </a:t>
            </a:r>
            <a:r>
              <a:rPr lang="en-GB" sz="1800" b="1" dirty="0" err="1">
                <a:solidFill>
                  <a:schemeClr val="tx2"/>
                </a:solidFill>
              </a:rPr>
              <a:t>FlipFlow</a:t>
            </a:r>
            <a:r>
              <a:rPr lang="en-GB" sz="1800" b="1" dirty="0">
                <a:solidFill>
                  <a:schemeClr val="tx2"/>
                </a:solidFill>
              </a:rPr>
              <a:t> Twin A=650/1100/900mm</a:t>
            </a:r>
          </a:p>
        </p:txBody>
      </p:sp>
    </p:spTree>
    <p:extLst>
      <p:ext uri="{BB962C8B-B14F-4D97-AF65-F5344CB8AC3E}">
        <p14:creationId xmlns:p14="http://schemas.microsoft.com/office/powerpoint/2010/main" val="4088510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a:t>Aviation, </a:t>
            </a:r>
            <a:r>
              <a:rPr lang="de-CH" altLang="de-DE" dirty="0" err="1"/>
              <a:t>transport</a:t>
            </a:r>
            <a:r>
              <a:rPr lang="de-CH" altLang="de-DE" dirty="0"/>
              <a:t> &amp; </a:t>
            </a:r>
            <a:r>
              <a:rPr lang="de-CH" altLang="de-DE" dirty="0" err="1"/>
              <a:t>security</a:t>
            </a:r>
            <a:r>
              <a:rPr lang="de-CH" altLang="de-DE" dirty="0"/>
              <a:t> </a:t>
            </a:r>
            <a:r>
              <a:rPr lang="de-CH" altLang="de-DE" dirty="0" err="1"/>
              <a:t>products</a:t>
            </a:r>
            <a:r>
              <a:rPr lang="de-CH" altLang="de-DE" dirty="0"/>
              <a:t> – </a:t>
            </a:r>
            <a:r>
              <a:rPr lang="de-CH" altLang="de-DE" dirty="0" err="1"/>
              <a:t>that</a:t>
            </a:r>
            <a:r>
              <a:rPr lang="de-CH" altLang="de-DE" dirty="0"/>
              <a:t> </a:t>
            </a:r>
            <a:r>
              <a:rPr lang="de-CH" altLang="de-DE" dirty="0" err="1"/>
              <a:t>is</a:t>
            </a:r>
            <a:r>
              <a:rPr lang="de-CH" altLang="de-DE" dirty="0"/>
              <a:t> </a:t>
            </a:r>
            <a:r>
              <a:rPr lang="de-CH" altLang="de-DE" dirty="0" err="1"/>
              <a:t>record</a:t>
            </a:r>
            <a:r>
              <a:rPr lang="de-CH" altLang="de-DE" dirty="0"/>
              <a:t>!</a:t>
            </a:r>
            <a:endParaRPr lang="en-GB" dirty="0"/>
          </a:p>
        </p:txBody>
      </p:sp>
      <p:sp>
        <p:nvSpPr>
          <p:cNvPr id="3" name="Datumsplatzhalter 2"/>
          <p:cNvSpPr>
            <a:spLocks noGrp="1"/>
          </p:cNvSpPr>
          <p:nvPr>
            <p:ph type="dt" sz="half" idx="10"/>
          </p:nvPr>
        </p:nvSpPr>
        <p:spPr/>
        <p:txBody>
          <a:bodyPr/>
          <a:lstStyle/>
          <a:p>
            <a:r>
              <a:rPr lang="de-DE" noProof="0" smtClean="0"/>
              <a:t>record presentation | July 2018 | confidential</a:t>
            </a:r>
            <a:endParaRPr lang="en-GB" noProof="0" dirty="0"/>
          </a:p>
        </p:txBody>
      </p:sp>
      <p:sp>
        <p:nvSpPr>
          <p:cNvPr id="4" name="Fußzeilenplatzhalter 3"/>
          <p:cNvSpPr>
            <a:spLocks noGrp="1"/>
          </p:cNvSpPr>
          <p:nvPr>
            <p:ph type="ftr" sz="quarter" idx="11"/>
          </p:nvPr>
        </p:nvSpPr>
        <p:spPr/>
        <p:txBody>
          <a:bodyPr/>
          <a:lstStyle/>
          <a:p>
            <a:r>
              <a:rPr lang="en-GB" noProof="0" smtClean="0"/>
              <a:t>Marketing | Name Author</a:t>
            </a:r>
            <a:endParaRPr lang="en-GB" noProof="0" dirty="0"/>
          </a:p>
        </p:txBody>
      </p:sp>
      <p:sp>
        <p:nvSpPr>
          <p:cNvPr id="5" name="Bildplatzhalter 4"/>
          <p:cNvSpPr>
            <a:spLocks noGrp="1"/>
          </p:cNvSpPr>
          <p:nvPr>
            <p:ph type="pic" sz="quarter" idx="13"/>
          </p:nvPr>
        </p:nvSpPr>
        <p:spPr/>
      </p:sp>
      <p:pic>
        <p:nvPicPr>
          <p:cNvPr id="6" name="Picture 6" descr="https://www.recorduk.co.uk/MediaImage/ListPicture230x170/208/icon_transportation_32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907" y="1813365"/>
            <a:ext cx="2023169" cy="14954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33091" y="1813365"/>
            <a:ext cx="6696744" cy="464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3325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1" y="-98598"/>
            <a:ext cx="12290276" cy="732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5"/>
          <p:cNvSpPr>
            <a:spLocks noChangeArrowheads="1"/>
          </p:cNvSpPr>
          <p:nvPr/>
        </p:nvSpPr>
        <p:spPr bwMode="auto">
          <a:xfrm>
            <a:off x="10236545" y="6310114"/>
            <a:ext cx="1621682" cy="244178"/>
          </a:xfrm>
          <a:prstGeom prst="rect">
            <a:avLst/>
          </a:prstGeom>
          <a:solidFill>
            <a:srgbClr val="FFFFFF">
              <a:alpha val="56863"/>
            </a:srgb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CH" altLang="de-DE" sz="1400" b="1" dirty="0">
                <a:solidFill>
                  <a:schemeClr val="tx2"/>
                </a:solidFill>
                <a:sym typeface="Wingdings" pitchFamily="2" charset="2"/>
              </a:rPr>
              <a:t>Security Rating</a:t>
            </a:r>
            <a:endParaRPr lang="de-DE" altLang="de-DE" sz="1400" b="1" dirty="0">
              <a:solidFill>
                <a:schemeClr val="tx2"/>
              </a:solidFill>
            </a:endParaRPr>
          </a:p>
        </p:txBody>
      </p:sp>
      <p:sp>
        <p:nvSpPr>
          <p:cNvPr id="9" name="Rechteck 6"/>
          <p:cNvSpPr>
            <a:spLocks noChangeArrowheads="1"/>
          </p:cNvSpPr>
          <p:nvPr/>
        </p:nvSpPr>
        <p:spPr bwMode="auto">
          <a:xfrm>
            <a:off x="10696414" y="6497624"/>
            <a:ext cx="801773" cy="3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CH" altLang="de-DE" sz="1700" b="0" dirty="0">
                <a:solidFill>
                  <a:srgbClr val="FFC000"/>
                </a:solidFill>
                <a:sym typeface="Wingdings" pitchFamily="2" charset="2"/>
              </a:rPr>
              <a:t></a:t>
            </a:r>
            <a:endParaRPr lang="de-CH" altLang="de-DE" sz="1700" b="0" dirty="0">
              <a:solidFill>
                <a:srgbClr val="FFC000"/>
              </a:solidFill>
            </a:endParaRPr>
          </a:p>
        </p:txBody>
      </p:sp>
      <p:sp>
        <p:nvSpPr>
          <p:cNvPr id="10" name="Rechthoek 4"/>
          <p:cNvSpPr/>
          <p:nvPr/>
        </p:nvSpPr>
        <p:spPr>
          <a:xfrm>
            <a:off x="336947" y="6310114"/>
            <a:ext cx="5616624" cy="484187"/>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chemeClr val="tx2"/>
                </a:solidFill>
              </a:rPr>
              <a:t>2x record </a:t>
            </a:r>
            <a:r>
              <a:rPr lang="en-GB" sz="1800" b="1" dirty="0" err="1">
                <a:solidFill>
                  <a:schemeClr val="tx2"/>
                </a:solidFill>
              </a:rPr>
              <a:t>FlipFlow</a:t>
            </a:r>
            <a:r>
              <a:rPr lang="en-GB" sz="1800" b="1" dirty="0">
                <a:solidFill>
                  <a:schemeClr val="tx2"/>
                </a:solidFill>
              </a:rPr>
              <a:t> Twin A=900mm with handrails</a:t>
            </a:r>
          </a:p>
        </p:txBody>
      </p:sp>
    </p:spTree>
    <p:extLst>
      <p:ext uri="{BB962C8B-B14F-4D97-AF65-F5344CB8AC3E}">
        <p14:creationId xmlns:p14="http://schemas.microsoft.com/office/powerpoint/2010/main" val="1424145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17" y="-98598"/>
            <a:ext cx="12458700"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5"/>
          <p:cNvSpPr>
            <a:spLocks noChangeArrowheads="1"/>
          </p:cNvSpPr>
          <p:nvPr/>
        </p:nvSpPr>
        <p:spPr bwMode="auto">
          <a:xfrm>
            <a:off x="10236545" y="6310114"/>
            <a:ext cx="1621682" cy="244178"/>
          </a:xfrm>
          <a:prstGeom prst="rect">
            <a:avLst/>
          </a:prstGeom>
          <a:solidFill>
            <a:srgbClr val="FFFFFF">
              <a:alpha val="56863"/>
            </a:srgb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CH" altLang="de-DE" sz="1400" b="1" dirty="0">
                <a:solidFill>
                  <a:schemeClr val="tx2"/>
                </a:solidFill>
                <a:sym typeface="Wingdings" pitchFamily="2" charset="2"/>
              </a:rPr>
              <a:t>Security Rating</a:t>
            </a:r>
            <a:endParaRPr lang="de-DE" altLang="de-DE" sz="1400" b="1" dirty="0">
              <a:solidFill>
                <a:schemeClr val="tx2"/>
              </a:solidFill>
            </a:endParaRPr>
          </a:p>
        </p:txBody>
      </p:sp>
      <p:sp>
        <p:nvSpPr>
          <p:cNvPr id="8" name="Rechteck 6"/>
          <p:cNvSpPr>
            <a:spLocks noChangeArrowheads="1"/>
          </p:cNvSpPr>
          <p:nvPr/>
        </p:nvSpPr>
        <p:spPr bwMode="auto">
          <a:xfrm>
            <a:off x="10490075" y="6497624"/>
            <a:ext cx="995736" cy="3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CH" altLang="de-DE" sz="1700" b="0" dirty="0">
                <a:solidFill>
                  <a:srgbClr val="FFC000"/>
                </a:solidFill>
                <a:sym typeface="Wingdings" pitchFamily="2" charset="2"/>
              </a:rPr>
              <a:t></a:t>
            </a:r>
            <a:endParaRPr lang="de-CH" altLang="de-DE" sz="1700" b="0" dirty="0">
              <a:solidFill>
                <a:srgbClr val="FFC000"/>
              </a:solidFill>
            </a:endParaRPr>
          </a:p>
        </p:txBody>
      </p:sp>
      <p:sp>
        <p:nvSpPr>
          <p:cNvPr id="9" name="Rechthoek 4"/>
          <p:cNvSpPr/>
          <p:nvPr/>
        </p:nvSpPr>
        <p:spPr>
          <a:xfrm>
            <a:off x="336947" y="6310114"/>
            <a:ext cx="5184576" cy="484187"/>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chemeClr val="tx2"/>
                </a:solidFill>
              </a:rPr>
              <a:t>2x record </a:t>
            </a:r>
            <a:r>
              <a:rPr lang="en-GB" sz="1800" b="1" dirty="0" err="1">
                <a:solidFill>
                  <a:schemeClr val="tx2"/>
                </a:solidFill>
              </a:rPr>
              <a:t>FlipFlow</a:t>
            </a:r>
            <a:r>
              <a:rPr lang="en-GB" sz="1800" b="1" dirty="0">
                <a:solidFill>
                  <a:schemeClr val="tx2"/>
                </a:solidFill>
              </a:rPr>
              <a:t> Twin Extended A=900mm</a:t>
            </a:r>
          </a:p>
        </p:txBody>
      </p:sp>
    </p:spTree>
    <p:extLst>
      <p:ext uri="{BB962C8B-B14F-4D97-AF65-F5344CB8AC3E}">
        <p14:creationId xmlns:p14="http://schemas.microsoft.com/office/powerpoint/2010/main" val="1585649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26" y="-674662"/>
            <a:ext cx="12548613" cy="798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5"/>
          <p:cNvSpPr>
            <a:spLocks noChangeArrowheads="1"/>
          </p:cNvSpPr>
          <p:nvPr/>
        </p:nvSpPr>
        <p:spPr bwMode="auto">
          <a:xfrm>
            <a:off x="10236545" y="6310114"/>
            <a:ext cx="1621682" cy="244178"/>
          </a:xfrm>
          <a:prstGeom prst="rect">
            <a:avLst/>
          </a:prstGeom>
          <a:solidFill>
            <a:srgbClr val="FFFFFF">
              <a:alpha val="56863"/>
            </a:srgb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CH" altLang="de-DE" sz="1400" b="1" dirty="0">
                <a:solidFill>
                  <a:schemeClr val="tx2"/>
                </a:solidFill>
                <a:sym typeface="Wingdings" pitchFamily="2" charset="2"/>
              </a:rPr>
              <a:t>Security Rating</a:t>
            </a:r>
            <a:endParaRPr lang="de-DE" altLang="de-DE" sz="1400" b="1" dirty="0">
              <a:solidFill>
                <a:schemeClr val="tx2"/>
              </a:solidFill>
            </a:endParaRPr>
          </a:p>
        </p:txBody>
      </p:sp>
      <p:sp>
        <p:nvSpPr>
          <p:cNvPr id="8" name="Rechteck 6"/>
          <p:cNvSpPr>
            <a:spLocks noChangeArrowheads="1"/>
          </p:cNvSpPr>
          <p:nvPr/>
        </p:nvSpPr>
        <p:spPr bwMode="auto">
          <a:xfrm>
            <a:off x="10490075" y="6497624"/>
            <a:ext cx="995736" cy="3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CH" altLang="de-DE" sz="1700" b="0" dirty="0">
                <a:solidFill>
                  <a:srgbClr val="FFC000"/>
                </a:solidFill>
                <a:sym typeface="Wingdings" pitchFamily="2" charset="2"/>
              </a:rPr>
              <a:t></a:t>
            </a:r>
            <a:endParaRPr lang="de-CH" altLang="de-DE" sz="1700" b="0" dirty="0">
              <a:solidFill>
                <a:srgbClr val="FFC000"/>
              </a:solidFill>
            </a:endParaRPr>
          </a:p>
        </p:txBody>
      </p:sp>
      <p:sp>
        <p:nvSpPr>
          <p:cNvPr id="9" name="Rechthoek 4"/>
          <p:cNvSpPr/>
          <p:nvPr/>
        </p:nvSpPr>
        <p:spPr>
          <a:xfrm>
            <a:off x="336947" y="6310114"/>
            <a:ext cx="6984776" cy="484187"/>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chemeClr val="tx2"/>
                </a:solidFill>
              </a:rPr>
              <a:t>3x record </a:t>
            </a:r>
            <a:r>
              <a:rPr lang="en-GB" sz="1800" b="1" dirty="0" err="1">
                <a:solidFill>
                  <a:schemeClr val="tx2"/>
                </a:solidFill>
              </a:rPr>
              <a:t>FlipFlow</a:t>
            </a:r>
            <a:r>
              <a:rPr lang="en-GB" sz="1800" b="1" dirty="0">
                <a:solidFill>
                  <a:schemeClr val="tx2"/>
                </a:solidFill>
              </a:rPr>
              <a:t> Twin Extended A=1100mm Stainless Steel</a:t>
            </a:r>
          </a:p>
        </p:txBody>
      </p:sp>
    </p:spTree>
    <p:extLst>
      <p:ext uri="{BB962C8B-B14F-4D97-AF65-F5344CB8AC3E}">
        <p14:creationId xmlns:p14="http://schemas.microsoft.com/office/powerpoint/2010/main" val="64405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 y="-856718"/>
            <a:ext cx="12216998" cy="774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6" name="Rechteck 5"/>
          <p:cNvSpPr>
            <a:spLocks noChangeArrowheads="1"/>
          </p:cNvSpPr>
          <p:nvPr/>
        </p:nvSpPr>
        <p:spPr bwMode="auto">
          <a:xfrm>
            <a:off x="10236545" y="6310114"/>
            <a:ext cx="1621682" cy="244178"/>
          </a:xfrm>
          <a:prstGeom prst="rect">
            <a:avLst/>
          </a:prstGeom>
          <a:solidFill>
            <a:srgbClr val="FFFFFF">
              <a:alpha val="56863"/>
            </a:srgb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CH" altLang="de-DE" sz="1400" b="1" dirty="0">
                <a:solidFill>
                  <a:schemeClr val="tx2"/>
                </a:solidFill>
                <a:sym typeface="Wingdings" pitchFamily="2" charset="2"/>
              </a:rPr>
              <a:t>Security Rating</a:t>
            </a:r>
            <a:endParaRPr lang="de-DE" altLang="de-DE" sz="1400" b="1" dirty="0">
              <a:solidFill>
                <a:schemeClr val="tx2"/>
              </a:solidFill>
            </a:endParaRPr>
          </a:p>
        </p:txBody>
      </p:sp>
      <p:sp>
        <p:nvSpPr>
          <p:cNvPr id="64517" name="Rechteck 6"/>
          <p:cNvSpPr>
            <a:spLocks noChangeArrowheads="1"/>
          </p:cNvSpPr>
          <p:nvPr/>
        </p:nvSpPr>
        <p:spPr bwMode="auto">
          <a:xfrm>
            <a:off x="10531808" y="6497624"/>
            <a:ext cx="995736" cy="3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CH" altLang="de-DE" sz="1700" b="0" dirty="0">
                <a:solidFill>
                  <a:srgbClr val="FFC000"/>
                </a:solidFill>
                <a:sym typeface="Wingdings" pitchFamily="2" charset="2"/>
              </a:rPr>
              <a:t></a:t>
            </a:r>
            <a:endParaRPr lang="de-CH" altLang="de-DE" sz="1700" b="0" dirty="0">
              <a:solidFill>
                <a:srgbClr val="FFC000"/>
              </a:solidFill>
            </a:endParaRPr>
          </a:p>
        </p:txBody>
      </p:sp>
      <p:sp>
        <p:nvSpPr>
          <p:cNvPr id="7" name="Rechthoek 4"/>
          <p:cNvSpPr/>
          <p:nvPr/>
        </p:nvSpPr>
        <p:spPr>
          <a:xfrm>
            <a:off x="336947" y="6310114"/>
            <a:ext cx="6120680" cy="484187"/>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chemeClr val="tx2"/>
                </a:solidFill>
              </a:rPr>
              <a:t>3x record </a:t>
            </a:r>
            <a:r>
              <a:rPr lang="en-GB" sz="1800" b="1" dirty="0" err="1">
                <a:solidFill>
                  <a:schemeClr val="tx2"/>
                </a:solidFill>
              </a:rPr>
              <a:t>FlipFlow</a:t>
            </a:r>
            <a:r>
              <a:rPr lang="en-GB" sz="1800" b="1" dirty="0">
                <a:solidFill>
                  <a:schemeClr val="tx2"/>
                </a:solidFill>
              </a:rPr>
              <a:t> Triple, A=1100mm, Stainless steel</a:t>
            </a:r>
          </a:p>
        </p:txBody>
      </p:sp>
    </p:spTree>
    <p:extLst>
      <p:ext uri="{BB962C8B-B14F-4D97-AF65-F5344CB8AC3E}">
        <p14:creationId xmlns:p14="http://schemas.microsoft.com/office/powerpoint/2010/main" val="2375563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167109" y="-170606"/>
            <a:ext cx="13281156" cy="712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39" name="Textfeld 3"/>
          <p:cNvSpPr txBox="1">
            <a:spLocks noChangeArrowheads="1"/>
          </p:cNvSpPr>
          <p:nvPr/>
        </p:nvSpPr>
        <p:spPr bwMode="auto">
          <a:xfrm>
            <a:off x="336947" y="6310114"/>
            <a:ext cx="8712968" cy="490810"/>
          </a:xfrm>
          <a:prstGeom prst="rect">
            <a:avLst/>
          </a:prstGeom>
          <a:solidFill>
            <a:srgbClr val="FFFFFF">
              <a:alpha val="56863"/>
            </a:srgb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ctr">
              <a:defRPr sz="1800" b="1">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altLang="de-DE" dirty="0"/>
              <a:t>3x </a:t>
            </a:r>
            <a:r>
              <a:rPr lang="de-DE" altLang="de-DE" dirty="0" err="1"/>
              <a:t>record</a:t>
            </a:r>
            <a:r>
              <a:rPr lang="de-DE" altLang="de-DE" dirty="0"/>
              <a:t> </a:t>
            </a:r>
            <a:r>
              <a:rPr lang="de-DE" altLang="de-DE" dirty="0" err="1"/>
              <a:t>FlipFlow</a:t>
            </a:r>
            <a:r>
              <a:rPr lang="de-DE" altLang="de-DE" dirty="0"/>
              <a:t> Triple Extended, A=1100mm, </a:t>
            </a:r>
            <a:r>
              <a:rPr lang="de-DE" altLang="de-DE" dirty="0" err="1"/>
              <a:t>Stainless</a:t>
            </a:r>
            <a:r>
              <a:rPr lang="de-DE" altLang="de-DE" dirty="0"/>
              <a:t> </a:t>
            </a:r>
            <a:r>
              <a:rPr lang="de-DE" altLang="de-DE" dirty="0" err="1"/>
              <a:t>steel</a:t>
            </a:r>
            <a:r>
              <a:rPr lang="de-DE" altLang="de-DE" dirty="0"/>
              <a:t>, </a:t>
            </a:r>
            <a:r>
              <a:rPr lang="de-DE" altLang="de-DE" dirty="0" err="1"/>
              <a:t>frosted</a:t>
            </a:r>
            <a:r>
              <a:rPr lang="de-DE" altLang="de-DE" dirty="0"/>
              <a:t> </a:t>
            </a:r>
            <a:r>
              <a:rPr lang="de-DE" altLang="de-DE" dirty="0" err="1"/>
              <a:t>glass</a:t>
            </a:r>
            <a:endParaRPr lang="de-DE" altLang="de-DE" dirty="0"/>
          </a:p>
        </p:txBody>
      </p:sp>
      <p:sp>
        <p:nvSpPr>
          <p:cNvPr id="7" name="Rechteck 5"/>
          <p:cNvSpPr>
            <a:spLocks noChangeArrowheads="1"/>
          </p:cNvSpPr>
          <p:nvPr/>
        </p:nvSpPr>
        <p:spPr bwMode="auto">
          <a:xfrm>
            <a:off x="10236545" y="6310114"/>
            <a:ext cx="1621682" cy="244178"/>
          </a:xfrm>
          <a:prstGeom prst="rect">
            <a:avLst/>
          </a:prstGeom>
          <a:solidFill>
            <a:srgbClr val="FFFFFF">
              <a:alpha val="56863"/>
            </a:srgb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CH" altLang="de-DE" sz="1400" b="1" dirty="0">
                <a:solidFill>
                  <a:schemeClr val="tx2"/>
                </a:solidFill>
                <a:sym typeface="Wingdings" pitchFamily="2" charset="2"/>
              </a:rPr>
              <a:t>Security Rating</a:t>
            </a:r>
            <a:endParaRPr lang="de-DE" altLang="de-DE" sz="1400" b="1" dirty="0">
              <a:solidFill>
                <a:schemeClr val="tx2"/>
              </a:solidFill>
            </a:endParaRPr>
          </a:p>
        </p:txBody>
      </p:sp>
      <p:sp>
        <p:nvSpPr>
          <p:cNvPr id="8" name="Rechteck 6"/>
          <p:cNvSpPr>
            <a:spLocks noChangeArrowheads="1"/>
          </p:cNvSpPr>
          <p:nvPr/>
        </p:nvSpPr>
        <p:spPr bwMode="auto">
          <a:xfrm>
            <a:off x="10418067" y="6497624"/>
            <a:ext cx="1189700" cy="63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pPr>
            <a:r>
              <a:rPr lang="de-CH" altLang="de-DE" sz="1700" b="0" dirty="0">
                <a:solidFill>
                  <a:srgbClr val="FFC000"/>
                </a:solidFill>
                <a:sym typeface="Wingdings" pitchFamily="2" charset="2"/>
              </a:rPr>
              <a:t></a:t>
            </a:r>
            <a:endParaRPr lang="de-CH" altLang="de-DE" sz="1700" b="0" dirty="0">
              <a:solidFill>
                <a:srgbClr val="FFC000"/>
              </a:solidFill>
            </a:endParaRPr>
          </a:p>
          <a:p>
            <a:pPr eaLnBrk="1" hangingPunct="1">
              <a:spcBef>
                <a:spcPct val="0"/>
              </a:spcBef>
              <a:buClrTx/>
              <a:buFontTx/>
              <a:buNone/>
            </a:pPr>
            <a:endParaRPr lang="de-CH" altLang="de-DE" sz="1700" b="0" dirty="0">
              <a:solidFill>
                <a:srgbClr val="FFC000"/>
              </a:solidFill>
            </a:endParaRPr>
          </a:p>
        </p:txBody>
      </p:sp>
    </p:spTree>
    <p:extLst>
      <p:ext uri="{BB962C8B-B14F-4D97-AF65-F5344CB8AC3E}">
        <p14:creationId xmlns:p14="http://schemas.microsoft.com/office/powerpoint/2010/main" val="31250092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err="1"/>
              <a:t>record</a:t>
            </a:r>
            <a:r>
              <a:rPr lang="de-CH" altLang="de-DE" dirty="0"/>
              <a:t> </a:t>
            </a:r>
            <a:r>
              <a:rPr lang="de-CH" altLang="de-DE" dirty="0" err="1"/>
              <a:t>FlipFlow</a:t>
            </a:r>
            <a:r>
              <a:rPr lang="de-CH" altLang="de-DE" dirty="0"/>
              <a:t> – </a:t>
            </a:r>
            <a:r>
              <a:rPr lang="de-CH" altLang="de-DE" dirty="0" err="1"/>
              <a:t>references</a:t>
            </a:r>
            <a:r>
              <a:rPr lang="de-CH" altLang="de-DE" dirty="0"/>
              <a:t> </a:t>
            </a:r>
            <a:r>
              <a:rPr lang="de-CH" altLang="de-DE" dirty="0" err="1"/>
              <a:t>worldwide</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grpSp>
        <p:nvGrpSpPr>
          <p:cNvPr id="657" name="Group 6"/>
          <p:cNvGrpSpPr>
            <a:grpSpLocks/>
          </p:cNvGrpSpPr>
          <p:nvPr/>
        </p:nvGrpSpPr>
        <p:grpSpPr bwMode="auto">
          <a:xfrm>
            <a:off x="3274765" y="2349674"/>
            <a:ext cx="6999286" cy="3888432"/>
            <a:chOff x="672" y="1152"/>
            <a:chExt cx="4800" cy="2757"/>
          </a:xfrm>
          <a:solidFill>
            <a:srgbClr val="DDDDDD"/>
          </a:solidFill>
        </p:grpSpPr>
        <p:sp>
          <p:nvSpPr>
            <p:cNvPr id="658" name="Freeform 7"/>
            <p:cNvSpPr>
              <a:spLocks/>
            </p:cNvSpPr>
            <p:nvPr/>
          </p:nvSpPr>
          <p:spPr bwMode="auto">
            <a:xfrm>
              <a:off x="903" y="1540"/>
              <a:ext cx="37" cy="18"/>
            </a:xfrm>
            <a:custGeom>
              <a:avLst/>
              <a:gdLst>
                <a:gd name="T0" fmla="*/ 68 w 75"/>
                <a:gd name="T1" fmla="*/ 8 h 35"/>
                <a:gd name="T2" fmla="*/ 5 w 75"/>
                <a:gd name="T3" fmla="*/ 11 h 35"/>
                <a:gd name="T4" fmla="*/ 14 w 75"/>
                <a:gd name="T5" fmla="*/ 35 h 35"/>
                <a:gd name="T6" fmla="*/ 59 w 75"/>
                <a:gd name="T7" fmla="*/ 26 h 35"/>
                <a:gd name="T8" fmla="*/ 68 w 75"/>
                <a:gd name="T9" fmla="*/ 8 h 35"/>
              </a:gdLst>
              <a:ahLst/>
              <a:cxnLst>
                <a:cxn ang="0">
                  <a:pos x="T0" y="T1"/>
                </a:cxn>
                <a:cxn ang="0">
                  <a:pos x="T2" y="T3"/>
                </a:cxn>
                <a:cxn ang="0">
                  <a:pos x="T4" y="T5"/>
                </a:cxn>
                <a:cxn ang="0">
                  <a:pos x="T6" y="T7"/>
                </a:cxn>
                <a:cxn ang="0">
                  <a:pos x="T8" y="T9"/>
                </a:cxn>
              </a:cxnLst>
              <a:rect l="0" t="0" r="r" b="b"/>
              <a:pathLst>
                <a:path w="75" h="35">
                  <a:moveTo>
                    <a:pt x="68" y="8"/>
                  </a:moveTo>
                  <a:cubicBezTo>
                    <a:pt x="43" y="0"/>
                    <a:pt x="28" y="5"/>
                    <a:pt x="5" y="11"/>
                  </a:cubicBezTo>
                  <a:cubicBezTo>
                    <a:pt x="1" y="24"/>
                    <a:pt x="0" y="30"/>
                    <a:pt x="14" y="35"/>
                  </a:cubicBezTo>
                  <a:cubicBezTo>
                    <a:pt x="29" y="32"/>
                    <a:pt x="44" y="31"/>
                    <a:pt x="59" y="26"/>
                  </a:cubicBezTo>
                  <a:cubicBezTo>
                    <a:pt x="64" y="21"/>
                    <a:pt x="75" y="8"/>
                    <a:pt x="68" y="8"/>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59" name="Freeform 8"/>
            <p:cNvSpPr>
              <a:spLocks/>
            </p:cNvSpPr>
            <p:nvPr/>
          </p:nvSpPr>
          <p:spPr bwMode="auto">
            <a:xfrm>
              <a:off x="831" y="1464"/>
              <a:ext cx="31" cy="13"/>
            </a:xfrm>
            <a:custGeom>
              <a:avLst/>
              <a:gdLst>
                <a:gd name="T0" fmla="*/ 38 w 62"/>
                <a:gd name="T1" fmla="*/ 0 h 25"/>
                <a:gd name="T2" fmla="*/ 17 w 62"/>
                <a:gd name="T3" fmla="*/ 3 h 25"/>
                <a:gd name="T4" fmla="*/ 35 w 62"/>
                <a:gd name="T5" fmla="*/ 24 h 25"/>
                <a:gd name="T6" fmla="*/ 50 w 62"/>
                <a:gd name="T7" fmla="*/ 21 h 25"/>
                <a:gd name="T8" fmla="*/ 38 w 62"/>
                <a:gd name="T9" fmla="*/ 0 h 25"/>
              </a:gdLst>
              <a:ahLst/>
              <a:cxnLst>
                <a:cxn ang="0">
                  <a:pos x="T0" y="T1"/>
                </a:cxn>
                <a:cxn ang="0">
                  <a:pos x="T2" y="T3"/>
                </a:cxn>
                <a:cxn ang="0">
                  <a:pos x="T4" y="T5"/>
                </a:cxn>
                <a:cxn ang="0">
                  <a:pos x="T6" y="T7"/>
                </a:cxn>
                <a:cxn ang="0">
                  <a:pos x="T8" y="T9"/>
                </a:cxn>
              </a:cxnLst>
              <a:rect l="0" t="0" r="r" b="b"/>
              <a:pathLst>
                <a:path w="62" h="25">
                  <a:moveTo>
                    <a:pt x="38" y="0"/>
                  </a:moveTo>
                  <a:cubicBezTo>
                    <a:pt x="31" y="1"/>
                    <a:pt x="23" y="0"/>
                    <a:pt x="17" y="3"/>
                  </a:cubicBezTo>
                  <a:cubicBezTo>
                    <a:pt x="0" y="12"/>
                    <a:pt x="32" y="23"/>
                    <a:pt x="35" y="24"/>
                  </a:cubicBezTo>
                  <a:cubicBezTo>
                    <a:pt x="40" y="23"/>
                    <a:pt x="46" y="25"/>
                    <a:pt x="50" y="21"/>
                  </a:cubicBezTo>
                  <a:cubicBezTo>
                    <a:pt x="62" y="9"/>
                    <a:pt x="19" y="0"/>
                    <a:pt x="38"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60" name="Freeform 9"/>
            <p:cNvSpPr>
              <a:spLocks/>
            </p:cNvSpPr>
            <p:nvPr/>
          </p:nvSpPr>
          <p:spPr bwMode="auto">
            <a:xfrm>
              <a:off x="896" y="1396"/>
              <a:ext cx="25" cy="18"/>
            </a:xfrm>
            <a:custGeom>
              <a:avLst/>
              <a:gdLst>
                <a:gd name="T0" fmla="*/ 2 w 51"/>
                <a:gd name="T1" fmla="*/ 15 h 36"/>
                <a:gd name="T2" fmla="*/ 32 w 51"/>
                <a:gd name="T3" fmla="*/ 36 h 36"/>
                <a:gd name="T4" fmla="*/ 50 w 51"/>
                <a:gd name="T5" fmla="*/ 24 h 36"/>
                <a:gd name="T6" fmla="*/ 47 w 51"/>
                <a:gd name="T7" fmla="*/ 12 h 36"/>
                <a:gd name="T8" fmla="*/ 29 w 51"/>
                <a:gd name="T9" fmla="*/ 6 h 36"/>
                <a:gd name="T10" fmla="*/ 2 w 51"/>
                <a:gd name="T11" fmla="*/ 15 h 36"/>
              </a:gdLst>
              <a:ahLst/>
              <a:cxnLst>
                <a:cxn ang="0">
                  <a:pos x="T0" y="T1"/>
                </a:cxn>
                <a:cxn ang="0">
                  <a:pos x="T2" y="T3"/>
                </a:cxn>
                <a:cxn ang="0">
                  <a:pos x="T4" y="T5"/>
                </a:cxn>
                <a:cxn ang="0">
                  <a:pos x="T6" y="T7"/>
                </a:cxn>
                <a:cxn ang="0">
                  <a:pos x="T8" y="T9"/>
                </a:cxn>
                <a:cxn ang="0">
                  <a:pos x="T10" y="T11"/>
                </a:cxn>
              </a:cxnLst>
              <a:rect l="0" t="0" r="r" b="b"/>
              <a:pathLst>
                <a:path w="51" h="36">
                  <a:moveTo>
                    <a:pt x="2" y="15"/>
                  </a:moveTo>
                  <a:cubicBezTo>
                    <a:pt x="12" y="25"/>
                    <a:pt x="18" y="31"/>
                    <a:pt x="32" y="36"/>
                  </a:cubicBezTo>
                  <a:cubicBezTo>
                    <a:pt x="38" y="34"/>
                    <a:pt x="48" y="32"/>
                    <a:pt x="50" y="24"/>
                  </a:cubicBezTo>
                  <a:cubicBezTo>
                    <a:pt x="51" y="20"/>
                    <a:pt x="50" y="15"/>
                    <a:pt x="47" y="12"/>
                  </a:cubicBezTo>
                  <a:cubicBezTo>
                    <a:pt x="42" y="8"/>
                    <a:pt x="29" y="6"/>
                    <a:pt x="29" y="6"/>
                  </a:cubicBezTo>
                  <a:cubicBezTo>
                    <a:pt x="0" y="9"/>
                    <a:pt x="2" y="0"/>
                    <a:pt x="2" y="15"/>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61" name="Freeform 10"/>
            <p:cNvSpPr>
              <a:spLocks/>
            </p:cNvSpPr>
            <p:nvPr/>
          </p:nvSpPr>
          <p:spPr bwMode="auto">
            <a:xfrm>
              <a:off x="938" y="1534"/>
              <a:ext cx="13" cy="12"/>
            </a:xfrm>
            <a:custGeom>
              <a:avLst/>
              <a:gdLst>
                <a:gd name="T0" fmla="*/ 16 w 26"/>
                <a:gd name="T1" fmla="*/ 0 h 24"/>
                <a:gd name="T2" fmla="*/ 16 w 26"/>
                <a:gd name="T3" fmla="*/ 24 h 24"/>
                <a:gd name="T4" fmla="*/ 16 w 26"/>
                <a:gd name="T5" fmla="*/ 0 h 24"/>
              </a:gdLst>
              <a:ahLst/>
              <a:cxnLst>
                <a:cxn ang="0">
                  <a:pos x="T0" y="T1"/>
                </a:cxn>
                <a:cxn ang="0">
                  <a:pos x="T2" y="T3"/>
                </a:cxn>
                <a:cxn ang="0">
                  <a:pos x="T4" y="T5"/>
                </a:cxn>
              </a:cxnLst>
              <a:rect l="0" t="0" r="r" b="b"/>
              <a:pathLst>
                <a:path w="26" h="24">
                  <a:moveTo>
                    <a:pt x="16" y="0"/>
                  </a:moveTo>
                  <a:cubicBezTo>
                    <a:pt x="0" y="5"/>
                    <a:pt x="0" y="19"/>
                    <a:pt x="16" y="24"/>
                  </a:cubicBezTo>
                  <a:cubicBezTo>
                    <a:pt x="23" y="3"/>
                    <a:pt x="26" y="10"/>
                    <a:pt x="1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62" name="Freeform 11"/>
            <p:cNvSpPr>
              <a:spLocks/>
            </p:cNvSpPr>
            <p:nvPr/>
          </p:nvSpPr>
          <p:spPr bwMode="auto">
            <a:xfrm>
              <a:off x="848" y="1577"/>
              <a:ext cx="13" cy="16"/>
            </a:xfrm>
            <a:custGeom>
              <a:avLst/>
              <a:gdLst>
                <a:gd name="T0" fmla="*/ 0 w 25"/>
                <a:gd name="T1" fmla="*/ 0 h 32"/>
                <a:gd name="T2" fmla="*/ 0 w 25"/>
                <a:gd name="T3" fmla="*/ 0 h 32"/>
              </a:gdLst>
              <a:ahLst/>
              <a:cxnLst>
                <a:cxn ang="0">
                  <a:pos x="T0" y="T1"/>
                </a:cxn>
                <a:cxn ang="0">
                  <a:pos x="T2" y="T3"/>
                </a:cxn>
              </a:cxnLst>
              <a:rect l="0" t="0" r="r" b="b"/>
              <a:pathLst>
                <a:path w="25" h="32">
                  <a:moveTo>
                    <a:pt x="0" y="0"/>
                  </a:moveTo>
                  <a:cubicBezTo>
                    <a:pt x="3" y="10"/>
                    <a:pt x="25" y="32"/>
                    <a:pt x="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63" name="Freeform 12"/>
            <p:cNvSpPr>
              <a:spLocks/>
            </p:cNvSpPr>
            <p:nvPr/>
          </p:nvSpPr>
          <p:spPr bwMode="auto">
            <a:xfrm>
              <a:off x="719" y="1568"/>
              <a:ext cx="23" cy="17"/>
            </a:xfrm>
            <a:custGeom>
              <a:avLst/>
              <a:gdLst>
                <a:gd name="T0" fmla="*/ 45 w 45"/>
                <a:gd name="T1" fmla="*/ 3 h 34"/>
                <a:gd name="T2" fmla="*/ 0 w 45"/>
                <a:gd name="T3" fmla="*/ 21 h 34"/>
                <a:gd name="T4" fmla="*/ 33 w 45"/>
                <a:gd name="T5" fmla="*/ 24 h 34"/>
                <a:gd name="T6" fmla="*/ 45 w 45"/>
                <a:gd name="T7" fmla="*/ 3 h 34"/>
              </a:gdLst>
              <a:ahLst/>
              <a:cxnLst>
                <a:cxn ang="0">
                  <a:pos x="T0" y="T1"/>
                </a:cxn>
                <a:cxn ang="0">
                  <a:pos x="T2" y="T3"/>
                </a:cxn>
                <a:cxn ang="0">
                  <a:pos x="T4" y="T5"/>
                </a:cxn>
                <a:cxn ang="0">
                  <a:pos x="T6" y="T7"/>
                </a:cxn>
              </a:cxnLst>
              <a:rect l="0" t="0" r="r" b="b"/>
              <a:pathLst>
                <a:path w="45" h="34">
                  <a:moveTo>
                    <a:pt x="45" y="3"/>
                  </a:moveTo>
                  <a:cubicBezTo>
                    <a:pt x="22" y="5"/>
                    <a:pt x="7" y="0"/>
                    <a:pt x="0" y="21"/>
                  </a:cubicBezTo>
                  <a:cubicBezTo>
                    <a:pt x="13" y="34"/>
                    <a:pt x="16" y="27"/>
                    <a:pt x="33" y="24"/>
                  </a:cubicBezTo>
                  <a:cubicBezTo>
                    <a:pt x="41" y="11"/>
                    <a:pt x="37" y="18"/>
                    <a:pt x="45" y="3"/>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64" name="Freeform 13"/>
            <p:cNvSpPr>
              <a:spLocks/>
            </p:cNvSpPr>
            <p:nvPr/>
          </p:nvSpPr>
          <p:spPr bwMode="auto">
            <a:xfrm>
              <a:off x="672" y="1587"/>
              <a:ext cx="26" cy="13"/>
            </a:xfrm>
            <a:custGeom>
              <a:avLst/>
              <a:gdLst>
                <a:gd name="T0" fmla="*/ 36 w 53"/>
                <a:gd name="T1" fmla="*/ 0 h 27"/>
                <a:gd name="T2" fmla="*/ 15 w 53"/>
                <a:gd name="T3" fmla="*/ 3 h 27"/>
                <a:gd name="T4" fmla="*/ 21 w 53"/>
                <a:gd name="T5" fmla="*/ 27 h 27"/>
                <a:gd name="T6" fmla="*/ 36 w 53"/>
                <a:gd name="T7" fmla="*/ 0 h 27"/>
              </a:gdLst>
              <a:ahLst/>
              <a:cxnLst>
                <a:cxn ang="0">
                  <a:pos x="T0" y="T1"/>
                </a:cxn>
                <a:cxn ang="0">
                  <a:pos x="T2" y="T3"/>
                </a:cxn>
                <a:cxn ang="0">
                  <a:pos x="T4" y="T5"/>
                </a:cxn>
                <a:cxn ang="0">
                  <a:pos x="T6" y="T7"/>
                </a:cxn>
              </a:cxnLst>
              <a:rect l="0" t="0" r="r" b="b"/>
              <a:pathLst>
                <a:path w="53" h="27">
                  <a:moveTo>
                    <a:pt x="36" y="0"/>
                  </a:moveTo>
                  <a:cubicBezTo>
                    <a:pt x="29" y="1"/>
                    <a:pt x="21" y="0"/>
                    <a:pt x="15" y="3"/>
                  </a:cubicBezTo>
                  <a:cubicBezTo>
                    <a:pt x="0" y="10"/>
                    <a:pt x="12" y="24"/>
                    <a:pt x="21" y="27"/>
                  </a:cubicBezTo>
                  <a:cubicBezTo>
                    <a:pt x="33" y="25"/>
                    <a:pt x="53" y="17"/>
                    <a:pt x="36"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65" name="Freeform 14"/>
            <p:cNvSpPr>
              <a:spLocks/>
            </p:cNvSpPr>
            <p:nvPr/>
          </p:nvSpPr>
          <p:spPr bwMode="auto">
            <a:xfrm>
              <a:off x="779" y="1587"/>
              <a:ext cx="13" cy="7"/>
            </a:xfrm>
            <a:custGeom>
              <a:avLst/>
              <a:gdLst>
                <a:gd name="T0" fmla="*/ 27 w 27"/>
                <a:gd name="T1" fmla="*/ 0 h 14"/>
                <a:gd name="T2" fmla="*/ 6 w 27"/>
                <a:gd name="T3" fmla="*/ 3 h 14"/>
                <a:gd name="T4" fmla="*/ 3 w 27"/>
                <a:gd name="T5" fmla="*/ 12 h 14"/>
                <a:gd name="T6" fmla="*/ 27 w 27"/>
                <a:gd name="T7" fmla="*/ 0 h 14"/>
              </a:gdLst>
              <a:ahLst/>
              <a:cxnLst>
                <a:cxn ang="0">
                  <a:pos x="T0" y="T1"/>
                </a:cxn>
                <a:cxn ang="0">
                  <a:pos x="T2" y="T3"/>
                </a:cxn>
                <a:cxn ang="0">
                  <a:pos x="T4" y="T5"/>
                </a:cxn>
                <a:cxn ang="0">
                  <a:pos x="T6" y="T7"/>
                </a:cxn>
              </a:cxnLst>
              <a:rect l="0" t="0" r="r" b="b"/>
              <a:pathLst>
                <a:path w="27" h="14">
                  <a:moveTo>
                    <a:pt x="27" y="0"/>
                  </a:moveTo>
                  <a:cubicBezTo>
                    <a:pt x="20" y="1"/>
                    <a:pt x="12" y="0"/>
                    <a:pt x="6" y="3"/>
                  </a:cubicBezTo>
                  <a:cubicBezTo>
                    <a:pt x="3" y="4"/>
                    <a:pt x="0" y="11"/>
                    <a:pt x="3" y="12"/>
                  </a:cubicBezTo>
                  <a:cubicBezTo>
                    <a:pt x="14" y="14"/>
                    <a:pt x="21" y="6"/>
                    <a:pt x="27"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666" name="Group 15"/>
            <p:cNvGrpSpPr>
              <a:grpSpLocks/>
            </p:cNvGrpSpPr>
            <p:nvPr/>
          </p:nvGrpSpPr>
          <p:grpSpPr bwMode="auto">
            <a:xfrm>
              <a:off x="1545" y="2246"/>
              <a:ext cx="88" cy="136"/>
              <a:chOff x="1865" y="2920"/>
              <a:chExt cx="178" cy="276"/>
            </a:xfrm>
            <a:grpFill/>
          </p:grpSpPr>
          <p:sp>
            <p:nvSpPr>
              <p:cNvPr id="1210" name="Freeform 16"/>
              <p:cNvSpPr>
                <a:spLocks/>
              </p:cNvSpPr>
              <p:nvPr/>
            </p:nvSpPr>
            <p:spPr bwMode="auto">
              <a:xfrm>
                <a:off x="1865" y="2920"/>
                <a:ext cx="61" cy="20"/>
              </a:xfrm>
              <a:custGeom>
                <a:avLst/>
                <a:gdLst>
                  <a:gd name="T0" fmla="*/ 61 w 61"/>
                  <a:gd name="T1" fmla="*/ 2 h 20"/>
                  <a:gd name="T2" fmla="*/ 7 w 61"/>
                  <a:gd name="T3" fmla="*/ 5 h 20"/>
                  <a:gd name="T4" fmla="*/ 22 w 61"/>
                  <a:gd name="T5" fmla="*/ 20 h 20"/>
                  <a:gd name="T6" fmla="*/ 61 w 61"/>
                  <a:gd name="T7" fmla="*/ 2 h 20"/>
                </a:gdLst>
                <a:ahLst/>
                <a:cxnLst>
                  <a:cxn ang="0">
                    <a:pos x="T0" y="T1"/>
                  </a:cxn>
                  <a:cxn ang="0">
                    <a:pos x="T2" y="T3"/>
                  </a:cxn>
                  <a:cxn ang="0">
                    <a:pos x="T4" y="T5"/>
                  </a:cxn>
                  <a:cxn ang="0">
                    <a:pos x="T6" y="T7"/>
                  </a:cxn>
                </a:cxnLst>
                <a:rect l="0" t="0" r="r" b="b"/>
                <a:pathLst>
                  <a:path w="61" h="20">
                    <a:moveTo>
                      <a:pt x="61" y="2"/>
                    </a:moveTo>
                    <a:cubicBezTo>
                      <a:pt x="43" y="3"/>
                      <a:pt x="24" y="0"/>
                      <a:pt x="7" y="5"/>
                    </a:cubicBezTo>
                    <a:cubicBezTo>
                      <a:pt x="0" y="7"/>
                      <a:pt x="15" y="18"/>
                      <a:pt x="22" y="20"/>
                    </a:cubicBezTo>
                    <a:cubicBezTo>
                      <a:pt x="43" y="17"/>
                      <a:pt x="47" y="16"/>
                      <a:pt x="61"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11" name="Freeform 17"/>
              <p:cNvSpPr>
                <a:spLocks/>
              </p:cNvSpPr>
              <p:nvPr/>
            </p:nvSpPr>
            <p:spPr bwMode="auto">
              <a:xfrm>
                <a:off x="1935" y="2931"/>
                <a:ext cx="49" cy="56"/>
              </a:xfrm>
              <a:custGeom>
                <a:avLst/>
                <a:gdLst>
                  <a:gd name="T0" fmla="*/ 12 w 49"/>
                  <a:gd name="T1" fmla="*/ 0 h 56"/>
                  <a:gd name="T2" fmla="*/ 6 w 49"/>
                  <a:gd name="T3" fmla="*/ 9 h 56"/>
                  <a:gd name="T4" fmla="*/ 12 w 49"/>
                  <a:gd name="T5" fmla="*/ 18 h 56"/>
                  <a:gd name="T6" fmla="*/ 0 w 49"/>
                  <a:gd name="T7" fmla="*/ 36 h 56"/>
                  <a:gd name="T8" fmla="*/ 30 w 49"/>
                  <a:gd name="T9" fmla="*/ 39 h 56"/>
                  <a:gd name="T10" fmla="*/ 12 w 49"/>
                  <a:gd name="T11" fmla="*/ 0 h 56"/>
                </a:gdLst>
                <a:ahLst/>
                <a:cxnLst>
                  <a:cxn ang="0">
                    <a:pos x="T0" y="T1"/>
                  </a:cxn>
                  <a:cxn ang="0">
                    <a:pos x="T2" y="T3"/>
                  </a:cxn>
                  <a:cxn ang="0">
                    <a:pos x="T4" y="T5"/>
                  </a:cxn>
                  <a:cxn ang="0">
                    <a:pos x="T6" y="T7"/>
                  </a:cxn>
                  <a:cxn ang="0">
                    <a:pos x="T8" y="T9"/>
                  </a:cxn>
                  <a:cxn ang="0">
                    <a:pos x="T10" y="T11"/>
                  </a:cxn>
                </a:cxnLst>
                <a:rect l="0" t="0" r="r" b="b"/>
                <a:pathLst>
                  <a:path w="49" h="56">
                    <a:moveTo>
                      <a:pt x="12" y="0"/>
                    </a:moveTo>
                    <a:cubicBezTo>
                      <a:pt x="10" y="3"/>
                      <a:pt x="6" y="5"/>
                      <a:pt x="6" y="9"/>
                    </a:cubicBezTo>
                    <a:cubicBezTo>
                      <a:pt x="6" y="13"/>
                      <a:pt x="13" y="14"/>
                      <a:pt x="12" y="18"/>
                    </a:cubicBezTo>
                    <a:cubicBezTo>
                      <a:pt x="10" y="25"/>
                      <a:pt x="0" y="36"/>
                      <a:pt x="0" y="36"/>
                    </a:cubicBezTo>
                    <a:cubicBezTo>
                      <a:pt x="5" y="56"/>
                      <a:pt x="15" y="46"/>
                      <a:pt x="30" y="39"/>
                    </a:cubicBezTo>
                    <a:cubicBezTo>
                      <a:pt x="49" y="11"/>
                      <a:pt x="12" y="22"/>
                      <a:pt x="1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12" name="Freeform 18"/>
              <p:cNvSpPr>
                <a:spLocks/>
              </p:cNvSpPr>
              <p:nvPr/>
            </p:nvSpPr>
            <p:spPr bwMode="auto">
              <a:xfrm>
                <a:off x="1884" y="3006"/>
                <a:ext cx="27" cy="32"/>
              </a:xfrm>
              <a:custGeom>
                <a:avLst/>
                <a:gdLst>
                  <a:gd name="T0" fmla="*/ 18 w 27"/>
                  <a:gd name="T1" fmla="*/ 0 h 32"/>
                  <a:gd name="T2" fmla="*/ 0 w 27"/>
                  <a:gd name="T3" fmla="*/ 24 h 32"/>
                  <a:gd name="T4" fmla="*/ 27 w 27"/>
                  <a:gd name="T5" fmla="*/ 27 h 32"/>
                  <a:gd name="T6" fmla="*/ 18 w 27"/>
                  <a:gd name="T7" fmla="*/ 0 h 32"/>
                </a:gdLst>
                <a:ahLst/>
                <a:cxnLst>
                  <a:cxn ang="0">
                    <a:pos x="T0" y="T1"/>
                  </a:cxn>
                  <a:cxn ang="0">
                    <a:pos x="T2" y="T3"/>
                  </a:cxn>
                  <a:cxn ang="0">
                    <a:pos x="T4" y="T5"/>
                  </a:cxn>
                  <a:cxn ang="0">
                    <a:pos x="T6" y="T7"/>
                  </a:cxn>
                </a:cxnLst>
                <a:rect l="0" t="0" r="r" b="b"/>
                <a:pathLst>
                  <a:path w="27" h="32">
                    <a:moveTo>
                      <a:pt x="18" y="0"/>
                    </a:moveTo>
                    <a:cubicBezTo>
                      <a:pt x="8" y="7"/>
                      <a:pt x="4" y="12"/>
                      <a:pt x="0" y="24"/>
                    </a:cubicBezTo>
                    <a:cubicBezTo>
                      <a:pt x="21" y="31"/>
                      <a:pt x="12" y="32"/>
                      <a:pt x="27" y="27"/>
                    </a:cubicBezTo>
                    <a:cubicBezTo>
                      <a:pt x="25" y="17"/>
                      <a:pt x="22" y="9"/>
                      <a:pt x="18"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13" name="Freeform 19"/>
              <p:cNvSpPr>
                <a:spLocks/>
              </p:cNvSpPr>
              <p:nvPr/>
            </p:nvSpPr>
            <p:spPr bwMode="auto">
              <a:xfrm>
                <a:off x="1886" y="3043"/>
                <a:ext cx="23" cy="17"/>
              </a:xfrm>
              <a:custGeom>
                <a:avLst/>
                <a:gdLst>
                  <a:gd name="T0" fmla="*/ 22 w 23"/>
                  <a:gd name="T1" fmla="*/ 5 h 17"/>
                  <a:gd name="T2" fmla="*/ 16 w 23"/>
                  <a:gd name="T3" fmla="*/ 17 h 17"/>
                  <a:gd name="T4" fmla="*/ 22 w 23"/>
                  <a:gd name="T5" fmla="*/ 5 h 17"/>
                </a:gdLst>
                <a:ahLst/>
                <a:cxnLst>
                  <a:cxn ang="0">
                    <a:pos x="T0" y="T1"/>
                  </a:cxn>
                  <a:cxn ang="0">
                    <a:pos x="T2" y="T3"/>
                  </a:cxn>
                  <a:cxn ang="0">
                    <a:pos x="T4" y="T5"/>
                  </a:cxn>
                </a:cxnLst>
                <a:rect l="0" t="0" r="r" b="b"/>
                <a:pathLst>
                  <a:path w="23" h="17">
                    <a:moveTo>
                      <a:pt x="22" y="5"/>
                    </a:moveTo>
                    <a:cubicBezTo>
                      <a:pt x="7" y="0"/>
                      <a:pt x="0" y="6"/>
                      <a:pt x="16" y="17"/>
                    </a:cubicBezTo>
                    <a:cubicBezTo>
                      <a:pt x="23" y="7"/>
                      <a:pt x="22" y="12"/>
                      <a:pt x="22"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14" name="Freeform 20"/>
              <p:cNvSpPr>
                <a:spLocks/>
              </p:cNvSpPr>
              <p:nvPr/>
            </p:nvSpPr>
            <p:spPr bwMode="auto">
              <a:xfrm>
                <a:off x="1938" y="2991"/>
                <a:ext cx="35" cy="44"/>
              </a:xfrm>
              <a:custGeom>
                <a:avLst/>
                <a:gdLst>
                  <a:gd name="T0" fmla="*/ 0 w 35"/>
                  <a:gd name="T1" fmla="*/ 0 h 44"/>
                  <a:gd name="T2" fmla="*/ 3 w 35"/>
                  <a:gd name="T3" fmla="*/ 9 h 44"/>
                  <a:gd name="T4" fmla="*/ 12 w 35"/>
                  <a:gd name="T5" fmla="*/ 15 h 44"/>
                  <a:gd name="T6" fmla="*/ 27 w 35"/>
                  <a:gd name="T7" fmla="*/ 39 h 44"/>
                  <a:gd name="T8" fmla="*/ 0 w 35"/>
                  <a:gd name="T9" fmla="*/ 0 h 44"/>
                </a:gdLst>
                <a:ahLst/>
                <a:cxnLst>
                  <a:cxn ang="0">
                    <a:pos x="T0" y="T1"/>
                  </a:cxn>
                  <a:cxn ang="0">
                    <a:pos x="T2" y="T3"/>
                  </a:cxn>
                  <a:cxn ang="0">
                    <a:pos x="T4" y="T5"/>
                  </a:cxn>
                  <a:cxn ang="0">
                    <a:pos x="T6" y="T7"/>
                  </a:cxn>
                  <a:cxn ang="0">
                    <a:pos x="T8" y="T9"/>
                  </a:cxn>
                </a:cxnLst>
                <a:rect l="0" t="0" r="r" b="b"/>
                <a:pathLst>
                  <a:path w="35" h="44">
                    <a:moveTo>
                      <a:pt x="0" y="0"/>
                    </a:moveTo>
                    <a:cubicBezTo>
                      <a:pt x="1" y="3"/>
                      <a:pt x="1" y="7"/>
                      <a:pt x="3" y="9"/>
                    </a:cubicBezTo>
                    <a:cubicBezTo>
                      <a:pt x="5" y="12"/>
                      <a:pt x="10" y="12"/>
                      <a:pt x="12" y="15"/>
                    </a:cubicBezTo>
                    <a:cubicBezTo>
                      <a:pt x="30" y="44"/>
                      <a:pt x="7" y="25"/>
                      <a:pt x="27" y="39"/>
                    </a:cubicBezTo>
                    <a:cubicBezTo>
                      <a:pt x="35" y="14"/>
                      <a:pt x="13" y="13"/>
                      <a:pt x="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15" name="Freeform 21"/>
              <p:cNvSpPr>
                <a:spLocks/>
              </p:cNvSpPr>
              <p:nvPr/>
            </p:nvSpPr>
            <p:spPr bwMode="auto">
              <a:xfrm>
                <a:off x="1960" y="3041"/>
                <a:ext cx="20" cy="19"/>
              </a:xfrm>
              <a:custGeom>
                <a:avLst/>
                <a:gdLst>
                  <a:gd name="T0" fmla="*/ 20 w 20"/>
                  <a:gd name="T1" fmla="*/ 1 h 19"/>
                  <a:gd name="T2" fmla="*/ 20 w 20"/>
                  <a:gd name="T3" fmla="*/ 13 h 19"/>
                  <a:gd name="T4" fmla="*/ 20 w 20"/>
                  <a:gd name="T5" fmla="*/ 1 h 19"/>
                </a:gdLst>
                <a:ahLst/>
                <a:cxnLst>
                  <a:cxn ang="0">
                    <a:pos x="T0" y="T1"/>
                  </a:cxn>
                  <a:cxn ang="0">
                    <a:pos x="T2" y="T3"/>
                  </a:cxn>
                  <a:cxn ang="0">
                    <a:pos x="T4" y="T5"/>
                  </a:cxn>
                </a:cxnLst>
                <a:rect l="0" t="0" r="r" b="b"/>
                <a:pathLst>
                  <a:path w="20" h="19">
                    <a:moveTo>
                      <a:pt x="20" y="1"/>
                    </a:moveTo>
                    <a:cubicBezTo>
                      <a:pt x="0" y="6"/>
                      <a:pt x="3" y="19"/>
                      <a:pt x="20" y="13"/>
                    </a:cubicBezTo>
                    <a:cubicBezTo>
                      <a:pt x="17" y="0"/>
                      <a:pt x="13" y="1"/>
                      <a:pt x="20"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16" name="Freeform 22"/>
              <p:cNvSpPr>
                <a:spLocks/>
              </p:cNvSpPr>
              <p:nvPr/>
            </p:nvSpPr>
            <p:spPr bwMode="auto">
              <a:xfrm>
                <a:off x="1967" y="3074"/>
                <a:ext cx="21" cy="40"/>
              </a:xfrm>
              <a:custGeom>
                <a:avLst/>
                <a:gdLst>
                  <a:gd name="T0" fmla="*/ 7 w 21"/>
                  <a:gd name="T1" fmla="*/ 1 h 40"/>
                  <a:gd name="T2" fmla="*/ 16 w 21"/>
                  <a:gd name="T3" fmla="*/ 40 h 40"/>
                  <a:gd name="T4" fmla="*/ 10 w 21"/>
                  <a:gd name="T5" fmla="*/ 4 h 40"/>
                  <a:gd name="T6" fmla="*/ 1 w 21"/>
                  <a:gd name="T7" fmla="*/ 1 h 40"/>
                  <a:gd name="T8" fmla="*/ 7 w 21"/>
                  <a:gd name="T9" fmla="*/ 1 h 40"/>
                </a:gdLst>
                <a:ahLst/>
                <a:cxnLst>
                  <a:cxn ang="0">
                    <a:pos x="T0" y="T1"/>
                  </a:cxn>
                  <a:cxn ang="0">
                    <a:pos x="T2" y="T3"/>
                  </a:cxn>
                  <a:cxn ang="0">
                    <a:pos x="T4" y="T5"/>
                  </a:cxn>
                  <a:cxn ang="0">
                    <a:pos x="T6" y="T7"/>
                  </a:cxn>
                  <a:cxn ang="0">
                    <a:pos x="T8" y="T9"/>
                  </a:cxn>
                </a:cxnLst>
                <a:rect l="0" t="0" r="r" b="b"/>
                <a:pathLst>
                  <a:path w="21" h="40">
                    <a:moveTo>
                      <a:pt x="7" y="1"/>
                    </a:moveTo>
                    <a:cubicBezTo>
                      <a:pt x="2" y="16"/>
                      <a:pt x="8" y="28"/>
                      <a:pt x="16" y="40"/>
                    </a:cubicBezTo>
                    <a:cubicBezTo>
                      <a:pt x="20" y="29"/>
                      <a:pt x="21" y="13"/>
                      <a:pt x="10" y="4"/>
                    </a:cubicBezTo>
                    <a:cubicBezTo>
                      <a:pt x="8" y="2"/>
                      <a:pt x="3" y="3"/>
                      <a:pt x="1" y="1"/>
                    </a:cubicBezTo>
                    <a:cubicBezTo>
                      <a:pt x="0" y="0"/>
                      <a:pt x="5" y="1"/>
                      <a:pt x="7"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17" name="Freeform 23"/>
              <p:cNvSpPr>
                <a:spLocks/>
              </p:cNvSpPr>
              <p:nvPr/>
            </p:nvSpPr>
            <p:spPr bwMode="auto">
              <a:xfrm>
                <a:off x="1986" y="3117"/>
                <a:ext cx="20" cy="21"/>
              </a:xfrm>
              <a:custGeom>
                <a:avLst/>
                <a:gdLst>
                  <a:gd name="T0" fmla="*/ 18 w 20"/>
                  <a:gd name="T1" fmla="*/ 0 h 21"/>
                  <a:gd name="T2" fmla="*/ 9 w 20"/>
                  <a:gd name="T3" fmla="*/ 21 h 21"/>
                  <a:gd name="T4" fmla="*/ 18 w 20"/>
                  <a:gd name="T5" fmla="*/ 0 h 21"/>
                </a:gdLst>
                <a:ahLst/>
                <a:cxnLst>
                  <a:cxn ang="0">
                    <a:pos x="T0" y="T1"/>
                  </a:cxn>
                  <a:cxn ang="0">
                    <a:pos x="T2" y="T3"/>
                  </a:cxn>
                  <a:cxn ang="0">
                    <a:pos x="T4" y="T5"/>
                  </a:cxn>
                </a:cxnLst>
                <a:rect l="0" t="0" r="r" b="b"/>
                <a:pathLst>
                  <a:path w="20" h="21">
                    <a:moveTo>
                      <a:pt x="18" y="0"/>
                    </a:moveTo>
                    <a:cubicBezTo>
                      <a:pt x="2" y="4"/>
                      <a:pt x="0" y="7"/>
                      <a:pt x="9" y="21"/>
                    </a:cubicBezTo>
                    <a:cubicBezTo>
                      <a:pt x="20" y="5"/>
                      <a:pt x="5" y="0"/>
                      <a:pt x="18"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18" name="Freeform 24"/>
              <p:cNvSpPr>
                <a:spLocks/>
              </p:cNvSpPr>
              <p:nvPr/>
            </p:nvSpPr>
            <p:spPr bwMode="auto">
              <a:xfrm>
                <a:off x="2027" y="3118"/>
                <a:ext cx="16" cy="17"/>
              </a:xfrm>
              <a:custGeom>
                <a:avLst/>
                <a:gdLst>
                  <a:gd name="T0" fmla="*/ 16 w 16"/>
                  <a:gd name="T1" fmla="*/ 5 h 17"/>
                  <a:gd name="T2" fmla="*/ 13 w 16"/>
                  <a:gd name="T3" fmla="*/ 17 h 17"/>
                  <a:gd name="T4" fmla="*/ 16 w 16"/>
                  <a:gd name="T5" fmla="*/ 5 h 17"/>
                </a:gdLst>
                <a:ahLst/>
                <a:cxnLst>
                  <a:cxn ang="0">
                    <a:pos x="T0" y="T1"/>
                  </a:cxn>
                  <a:cxn ang="0">
                    <a:pos x="T2" y="T3"/>
                  </a:cxn>
                  <a:cxn ang="0">
                    <a:pos x="T4" y="T5"/>
                  </a:cxn>
                </a:cxnLst>
                <a:rect l="0" t="0" r="r" b="b"/>
                <a:pathLst>
                  <a:path w="16" h="17">
                    <a:moveTo>
                      <a:pt x="16" y="5"/>
                    </a:moveTo>
                    <a:cubicBezTo>
                      <a:pt x="0" y="0"/>
                      <a:pt x="2" y="10"/>
                      <a:pt x="13" y="17"/>
                    </a:cubicBezTo>
                    <a:cubicBezTo>
                      <a:pt x="16" y="7"/>
                      <a:pt x="16" y="11"/>
                      <a:pt x="16"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19" name="Freeform 25"/>
              <p:cNvSpPr>
                <a:spLocks/>
              </p:cNvSpPr>
              <p:nvPr/>
            </p:nvSpPr>
            <p:spPr bwMode="auto">
              <a:xfrm>
                <a:off x="1934" y="3072"/>
                <a:ext cx="16" cy="21"/>
              </a:xfrm>
              <a:custGeom>
                <a:avLst/>
                <a:gdLst>
                  <a:gd name="T0" fmla="*/ 13 w 16"/>
                  <a:gd name="T1" fmla="*/ 0 h 21"/>
                  <a:gd name="T2" fmla="*/ 16 w 16"/>
                  <a:gd name="T3" fmla="*/ 21 h 21"/>
                  <a:gd name="T4" fmla="*/ 13 w 16"/>
                  <a:gd name="T5" fmla="*/ 0 h 21"/>
                </a:gdLst>
                <a:ahLst/>
                <a:cxnLst>
                  <a:cxn ang="0">
                    <a:pos x="T0" y="T1"/>
                  </a:cxn>
                  <a:cxn ang="0">
                    <a:pos x="T2" y="T3"/>
                  </a:cxn>
                  <a:cxn ang="0">
                    <a:pos x="T4" y="T5"/>
                  </a:cxn>
                </a:cxnLst>
                <a:rect l="0" t="0" r="r" b="b"/>
                <a:pathLst>
                  <a:path w="16" h="21">
                    <a:moveTo>
                      <a:pt x="13" y="0"/>
                    </a:moveTo>
                    <a:cubicBezTo>
                      <a:pt x="0" y="9"/>
                      <a:pt x="4" y="13"/>
                      <a:pt x="16" y="21"/>
                    </a:cubicBezTo>
                    <a:cubicBezTo>
                      <a:pt x="12" y="6"/>
                      <a:pt x="13" y="13"/>
                      <a:pt x="1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20" name="Freeform 26"/>
              <p:cNvSpPr>
                <a:spLocks/>
              </p:cNvSpPr>
              <p:nvPr/>
            </p:nvSpPr>
            <p:spPr bwMode="auto">
              <a:xfrm>
                <a:off x="1993" y="3175"/>
                <a:ext cx="48" cy="21"/>
              </a:xfrm>
              <a:custGeom>
                <a:avLst/>
                <a:gdLst>
                  <a:gd name="T0" fmla="*/ 29 w 48"/>
                  <a:gd name="T1" fmla="*/ 5 h 21"/>
                  <a:gd name="T2" fmla="*/ 20 w 48"/>
                  <a:gd name="T3" fmla="*/ 20 h 21"/>
                  <a:gd name="T4" fmla="*/ 44 w 48"/>
                  <a:gd name="T5" fmla="*/ 14 h 21"/>
                  <a:gd name="T6" fmla="*/ 29 w 48"/>
                  <a:gd name="T7" fmla="*/ 5 h 21"/>
                </a:gdLst>
                <a:ahLst/>
                <a:cxnLst>
                  <a:cxn ang="0">
                    <a:pos x="T0" y="T1"/>
                  </a:cxn>
                  <a:cxn ang="0">
                    <a:pos x="T2" y="T3"/>
                  </a:cxn>
                  <a:cxn ang="0">
                    <a:pos x="T4" y="T5"/>
                  </a:cxn>
                  <a:cxn ang="0">
                    <a:pos x="T6" y="T7"/>
                  </a:cxn>
                </a:cxnLst>
                <a:rect l="0" t="0" r="r" b="b"/>
                <a:pathLst>
                  <a:path w="48" h="21">
                    <a:moveTo>
                      <a:pt x="29" y="5"/>
                    </a:moveTo>
                    <a:cubicBezTo>
                      <a:pt x="18" y="7"/>
                      <a:pt x="0" y="13"/>
                      <a:pt x="20" y="20"/>
                    </a:cubicBezTo>
                    <a:cubicBezTo>
                      <a:pt x="28" y="18"/>
                      <a:pt x="40" y="21"/>
                      <a:pt x="44" y="14"/>
                    </a:cubicBezTo>
                    <a:cubicBezTo>
                      <a:pt x="48" y="5"/>
                      <a:pt x="34" y="0"/>
                      <a:pt x="29"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667" name="Freeform 27"/>
            <p:cNvSpPr>
              <a:spLocks/>
            </p:cNvSpPr>
            <p:nvPr/>
          </p:nvSpPr>
          <p:spPr bwMode="auto">
            <a:xfrm>
              <a:off x="1527" y="2426"/>
              <a:ext cx="48" cy="15"/>
            </a:xfrm>
            <a:custGeom>
              <a:avLst/>
              <a:gdLst>
                <a:gd name="T0" fmla="*/ 52 w 97"/>
                <a:gd name="T1" fmla="*/ 15 h 30"/>
                <a:gd name="T2" fmla="*/ 31 w 97"/>
                <a:gd name="T3" fmla="*/ 6 h 30"/>
                <a:gd name="T4" fmla="*/ 13 w 97"/>
                <a:gd name="T5" fmla="*/ 0 h 30"/>
                <a:gd name="T6" fmla="*/ 43 w 97"/>
                <a:gd name="T7" fmla="*/ 30 h 30"/>
                <a:gd name="T8" fmla="*/ 94 w 97"/>
                <a:gd name="T9" fmla="*/ 24 h 30"/>
                <a:gd name="T10" fmla="*/ 85 w 97"/>
                <a:gd name="T11" fmla="*/ 15 h 30"/>
                <a:gd name="T12" fmla="*/ 55 w 97"/>
                <a:gd name="T13" fmla="*/ 12 h 30"/>
                <a:gd name="T14" fmla="*/ 52 w 97"/>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30">
                  <a:moveTo>
                    <a:pt x="52" y="15"/>
                  </a:moveTo>
                  <a:cubicBezTo>
                    <a:pt x="23" y="5"/>
                    <a:pt x="68" y="21"/>
                    <a:pt x="31" y="6"/>
                  </a:cubicBezTo>
                  <a:cubicBezTo>
                    <a:pt x="25" y="4"/>
                    <a:pt x="13" y="0"/>
                    <a:pt x="13" y="0"/>
                  </a:cubicBezTo>
                  <a:cubicBezTo>
                    <a:pt x="0" y="20"/>
                    <a:pt x="29" y="21"/>
                    <a:pt x="43" y="30"/>
                  </a:cubicBezTo>
                  <a:cubicBezTo>
                    <a:pt x="48" y="30"/>
                    <a:pt x="92" y="26"/>
                    <a:pt x="94" y="24"/>
                  </a:cubicBezTo>
                  <a:cubicBezTo>
                    <a:pt x="97" y="21"/>
                    <a:pt x="89" y="16"/>
                    <a:pt x="85" y="15"/>
                  </a:cubicBezTo>
                  <a:cubicBezTo>
                    <a:pt x="75" y="12"/>
                    <a:pt x="65" y="13"/>
                    <a:pt x="55" y="12"/>
                  </a:cubicBezTo>
                  <a:cubicBezTo>
                    <a:pt x="43" y="8"/>
                    <a:pt x="44" y="7"/>
                    <a:pt x="52" y="1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668" name="Group 28"/>
            <p:cNvGrpSpPr>
              <a:grpSpLocks/>
            </p:cNvGrpSpPr>
            <p:nvPr/>
          </p:nvGrpSpPr>
          <p:grpSpPr bwMode="auto">
            <a:xfrm>
              <a:off x="1437" y="2329"/>
              <a:ext cx="171" cy="86"/>
              <a:chOff x="1647" y="3087"/>
              <a:chExt cx="345" cy="175"/>
            </a:xfrm>
            <a:grpFill/>
          </p:grpSpPr>
          <p:sp>
            <p:nvSpPr>
              <p:cNvPr id="1208" name="Freeform 29"/>
              <p:cNvSpPr>
                <a:spLocks/>
              </p:cNvSpPr>
              <p:nvPr/>
            </p:nvSpPr>
            <p:spPr bwMode="auto">
              <a:xfrm>
                <a:off x="1687" y="3138"/>
                <a:ext cx="42" cy="24"/>
              </a:xfrm>
              <a:custGeom>
                <a:avLst/>
                <a:gdLst>
                  <a:gd name="T0" fmla="*/ 23 w 42"/>
                  <a:gd name="T1" fmla="*/ 0 h 24"/>
                  <a:gd name="T2" fmla="*/ 20 w 42"/>
                  <a:gd name="T3" fmla="*/ 24 h 24"/>
                  <a:gd name="T4" fmla="*/ 26 w 42"/>
                  <a:gd name="T5" fmla="*/ 6 h 24"/>
                  <a:gd name="T6" fmla="*/ 23 w 42"/>
                  <a:gd name="T7" fmla="*/ 0 h 24"/>
                </a:gdLst>
                <a:ahLst/>
                <a:cxnLst>
                  <a:cxn ang="0">
                    <a:pos x="T0" y="T1"/>
                  </a:cxn>
                  <a:cxn ang="0">
                    <a:pos x="T2" y="T3"/>
                  </a:cxn>
                  <a:cxn ang="0">
                    <a:pos x="T4" y="T5"/>
                  </a:cxn>
                  <a:cxn ang="0">
                    <a:pos x="T6" y="T7"/>
                  </a:cxn>
                </a:cxnLst>
                <a:rect l="0" t="0" r="r" b="b"/>
                <a:pathLst>
                  <a:path w="42" h="24">
                    <a:moveTo>
                      <a:pt x="23" y="0"/>
                    </a:moveTo>
                    <a:cubicBezTo>
                      <a:pt x="5" y="4"/>
                      <a:pt x="0" y="17"/>
                      <a:pt x="20" y="24"/>
                    </a:cubicBezTo>
                    <a:cubicBezTo>
                      <a:pt x="42" y="19"/>
                      <a:pt x="38" y="18"/>
                      <a:pt x="26" y="6"/>
                    </a:cubicBezTo>
                    <a:cubicBezTo>
                      <a:pt x="24" y="4"/>
                      <a:pt x="24" y="2"/>
                      <a:pt x="2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09" name="Freeform 30"/>
              <p:cNvSpPr>
                <a:spLocks/>
              </p:cNvSpPr>
              <p:nvPr/>
            </p:nvSpPr>
            <p:spPr bwMode="auto">
              <a:xfrm>
                <a:off x="1647" y="3087"/>
                <a:ext cx="345" cy="175"/>
              </a:xfrm>
              <a:custGeom>
                <a:avLst/>
                <a:gdLst>
                  <a:gd name="T0" fmla="*/ 6 w 345"/>
                  <a:gd name="T1" fmla="*/ 45 h 175"/>
                  <a:gd name="T2" fmla="*/ 45 w 345"/>
                  <a:gd name="T3" fmla="*/ 51 h 175"/>
                  <a:gd name="T4" fmla="*/ 66 w 345"/>
                  <a:gd name="T5" fmla="*/ 33 h 175"/>
                  <a:gd name="T6" fmla="*/ 90 w 345"/>
                  <a:gd name="T7" fmla="*/ 24 h 175"/>
                  <a:gd name="T8" fmla="*/ 93 w 345"/>
                  <a:gd name="T9" fmla="*/ 33 h 175"/>
                  <a:gd name="T10" fmla="*/ 111 w 345"/>
                  <a:gd name="T11" fmla="*/ 39 h 175"/>
                  <a:gd name="T12" fmla="*/ 129 w 345"/>
                  <a:gd name="T13" fmla="*/ 33 h 175"/>
                  <a:gd name="T14" fmla="*/ 138 w 345"/>
                  <a:gd name="T15" fmla="*/ 30 h 175"/>
                  <a:gd name="T16" fmla="*/ 159 w 345"/>
                  <a:gd name="T17" fmla="*/ 54 h 175"/>
                  <a:gd name="T18" fmla="*/ 171 w 345"/>
                  <a:gd name="T19" fmla="*/ 81 h 175"/>
                  <a:gd name="T20" fmla="*/ 201 w 345"/>
                  <a:gd name="T21" fmla="*/ 84 h 175"/>
                  <a:gd name="T22" fmla="*/ 210 w 345"/>
                  <a:gd name="T23" fmla="*/ 102 h 175"/>
                  <a:gd name="T24" fmla="*/ 246 w 345"/>
                  <a:gd name="T25" fmla="*/ 117 h 175"/>
                  <a:gd name="T26" fmla="*/ 234 w 345"/>
                  <a:gd name="T27" fmla="*/ 135 h 175"/>
                  <a:gd name="T28" fmla="*/ 216 w 345"/>
                  <a:gd name="T29" fmla="*/ 147 h 175"/>
                  <a:gd name="T30" fmla="*/ 267 w 345"/>
                  <a:gd name="T31" fmla="*/ 159 h 175"/>
                  <a:gd name="T32" fmla="*/ 324 w 345"/>
                  <a:gd name="T33" fmla="*/ 150 h 175"/>
                  <a:gd name="T34" fmla="*/ 345 w 345"/>
                  <a:gd name="T35" fmla="*/ 129 h 175"/>
                  <a:gd name="T36" fmla="*/ 288 w 345"/>
                  <a:gd name="T37" fmla="*/ 102 h 175"/>
                  <a:gd name="T38" fmla="*/ 285 w 345"/>
                  <a:gd name="T39" fmla="*/ 84 h 175"/>
                  <a:gd name="T40" fmla="*/ 246 w 345"/>
                  <a:gd name="T41" fmla="*/ 81 h 175"/>
                  <a:gd name="T42" fmla="*/ 210 w 345"/>
                  <a:gd name="T43" fmla="*/ 45 h 175"/>
                  <a:gd name="T44" fmla="*/ 192 w 345"/>
                  <a:gd name="T45" fmla="*/ 33 h 175"/>
                  <a:gd name="T46" fmla="*/ 78 w 345"/>
                  <a:gd name="T47" fmla="*/ 0 h 175"/>
                  <a:gd name="T48" fmla="*/ 21 w 345"/>
                  <a:gd name="T49" fmla="*/ 9 h 175"/>
                  <a:gd name="T50" fmla="*/ 3 w 345"/>
                  <a:gd name="T51" fmla="*/ 24 h 175"/>
                  <a:gd name="T52" fmla="*/ 6 w 345"/>
                  <a:gd name="T53" fmla="*/ 4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175">
                    <a:moveTo>
                      <a:pt x="6" y="45"/>
                    </a:moveTo>
                    <a:cubicBezTo>
                      <a:pt x="17" y="61"/>
                      <a:pt x="28" y="57"/>
                      <a:pt x="45" y="51"/>
                    </a:cubicBezTo>
                    <a:cubicBezTo>
                      <a:pt x="48" y="34"/>
                      <a:pt x="49" y="21"/>
                      <a:pt x="66" y="33"/>
                    </a:cubicBezTo>
                    <a:cubicBezTo>
                      <a:pt x="79" y="29"/>
                      <a:pt x="76" y="19"/>
                      <a:pt x="90" y="24"/>
                    </a:cubicBezTo>
                    <a:cubicBezTo>
                      <a:pt x="91" y="27"/>
                      <a:pt x="90" y="31"/>
                      <a:pt x="93" y="33"/>
                    </a:cubicBezTo>
                    <a:cubicBezTo>
                      <a:pt x="98" y="37"/>
                      <a:pt x="111" y="39"/>
                      <a:pt x="111" y="39"/>
                    </a:cubicBezTo>
                    <a:cubicBezTo>
                      <a:pt x="117" y="37"/>
                      <a:pt x="123" y="35"/>
                      <a:pt x="129" y="33"/>
                    </a:cubicBezTo>
                    <a:cubicBezTo>
                      <a:pt x="132" y="32"/>
                      <a:pt x="138" y="30"/>
                      <a:pt x="138" y="30"/>
                    </a:cubicBezTo>
                    <a:cubicBezTo>
                      <a:pt x="144" y="40"/>
                      <a:pt x="154" y="43"/>
                      <a:pt x="159" y="54"/>
                    </a:cubicBezTo>
                    <a:cubicBezTo>
                      <a:pt x="163" y="63"/>
                      <a:pt x="162" y="78"/>
                      <a:pt x="171" y="81"/>
                    </a:cubicBezTo>
                    <a:cubicBezTo>
                      <a:pt x="181" y="84"/>
                      <a:pt x="191" y="83"/>
                      <a:pt x="201" y="84"/>
                    </a:cubicBezTo>
                    <a:cubicBezTo>
                      <a:pt x="205" y="90"/>
                      <a:pt x="205" y="98"/>
                      <a:pt x="210" y="102"/>
                    </a:cubicBezTo>
                    <a:cubicBezTo>
                      <a:pt x="220" y="109"/>
                      <a:pt x="235" y="110"/>
                      <a:pt x="246" y="117"/>
                    </a:cubicBezTo>
                    <a:cubicBezTo>
                      <a:pt x="242" y="128"/>
                      <a:pt x="244" y="127"/>
                      <a:pt x="234" y="135"/>
                    </a:cubicBezTo>
                    <a:cubicBezTo>
                      <a:pt x="228" y="139"/>
                      <a:pt x="216" y="147"/>
                      <a:pt x="216" y="147"/>
                    </a:cubicBezTo>
                    <a:cubicBezTo>
                      <a:pt x="198" y="175"/>
                      <a:pt x="260" y="159"/>
                      <a:pt x="267" y="159"/>
                    </a:cubicBezTo>
                    <a:cubicBezTo>
                      <a:pt x="287" y="156"/>
                      <a:pt x="303" y="152"/>
                      <a:pt x="324" y="150"/>
                    </a:cubicBezTo>
                    <a:cubicBezTo>
                      <a:pt x="333" y="141"/>
                      <a:pt x="341" y="141"/>
                      <a:pt x="345" y="129"/>
                    </a:cubicBezTo>
                    <a:cubicBezTo>
                      <a:pt x="332" y="116"/>
                      <a:pt x="306" y="108"/>
                      <a:pt x="288" y="102"/>
                    </a:cubicBezTo>
                    <a:cubicBezTo>
                      <a:pt x="300" y="98"/>
                      <a:pt x="299" y="87"/>
                      <a:pt x="285" y="84"/>
                    </a:cubicBezTo>
                    <a:cubicBezTo>
                      <a:pt x="272" y="82"/>
                      <a:pt x="259" y="82"/>
                      <a:pt x="246" y="81"/>
                    </a:cubicBezTo>
                    <a:cubicBezTo>
                      <a:pt x="237" y="63"/>
                      <a:pt x="226" y="55"/>
                      <a:pt x="210" y="45"/>
                    </a:cubicBezTo>
                    <a:cubicBezTo>
                      <a:pt x="204" y="41"/>
                      <a:pt x="192" y="33"/>
                      <a:pt x="192" y="33"/>
                    </a:cubicBezTo>
                    <a:cubicBezTo>
                      <a:pt x="171" y="1"/>
                      <a:pt x="111" y="6"/>
                      <a:pt x="78" y="0"/>
                    </a:cubicBezTo>
                    <a:cubicBezTo>
                      <a:pt x="60" y="6"/>
                      <a:pt x="21" y="9"/>
                      <a:pt x="21" y="9"/>
                    </a:cubicBezTo>
                    <a:cubicBezTo>
                      <a:pt x="18" y="11"/>
                      <a:pt x="3" y="20"/>
                      <a:pt x="3" y="24"/>
                    </a:cubicBezTo>
                    <a:cubicBezTo>
                      <a:pt x="0" y="53"/>
                      <a:pt x="16" y="35"/>
                      <a:pt x="6" y="4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669" name="Freeform 31"/>
            <p:cNvSpPr>
              <a:spLocks/>
            </p:cNvSpPr>
            <p:nvPr/>
          </p:nvSpPr>
          <p:spPr bwMode="auto">
            <a:xfrm>
              <a:off x="1117" y="1596"/>
              <a:ext cx="6" cy="13"/>
            </a:xfrm>
            <a:custGeom>
              <a:avLst/>
              <a:gdLst>
                <a:gd name="T0" fmla="*/ 8 w 13"/>
                <a:gd name="T1" fmla="*/ 0 h 27"/>
                <a:gd name="T2" fmla="*/ 5 w 13"/>
                <a:gd name="T3" fmla="*/ 27 h 27"/>
                <a:gd name="T4" fmla="*/ 8 w 13"/>
                <a:gd name="T5" fmla="*/ 0 h 27"/>
              </a:gdLst>
              <a:ahLst/>
              <a:cxnLst>
                <a:cxn ang="0">
                  <a:pos x="T0" y="T1"/>
                </a:cxn>
                <a:cxn ang="0">
                  <a:pos x="T2" y="T3"/>
                </a:cxn>
                <a:cxn ang="0">
                  <a:pos x="T4" y="T5"/>
                </a:cxn>
              </a:cxnLst>
              <a:rect l="0" t="0" r="r" b="b"/>
              <a:pathLst>
                <a:path w="13" h="27">
                  <a:moveTo>
                    <a:pt x="8" y="0"/>
                  </a:moveTo>
                  <a:cubicBezTo>
                    <a:pt x="1" y="21"/>
                    <a:pt x="0" y="12"/>
                    <a:pt x="5" y="27"/>
                  </a:cubicBezTo>
                  <a:cubicBezTo>
                    <a:pt x="12" y="6"/>
                    <a:pt x="13" y="15"/>
                    <a:pt x="8"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670" name="Group 32"/>
            <p:cNvGrpSpPr>
              <a:grpSpLocks/>
            </p:cNvGrpSpPr>
            <p:nvPr/>
          </p:nvGrpSpPr>
          <p:grpSpPr bwMode="auto">
            <a:xfrm>
              <a:off x="1063" y="1152"/>
              <a:ext cx="1279" cy="795"/>
              <a:chOff x="888" y="702"/>
              <a:chExt cx="2592" cy="1611"/>
            </a:xfrm>
            <a:grpFill/>
          </p:grpSpPr>
          <p:sp>
            <p:nvSpPr>
              <p:cNvPr id="1161" name="Freeform 33"/>
              <p:cNvSpPr>
                <a:spLocks/>
              </p:cNvSpPr>
              <p:nvPr/>
            </p:nvSpPr>
            <p:spPr bwMode="auto">
              <a:xfrm>
                <a:off x="1860" y="963"/>
                <a:ext cx="267" cy="141"/>
              </a:xfrm>
              <a:custGeom>
                <a:avLst/>
                <a:gdLst>
                  <a:gd name="T0" fmla="*/ 0 w 267"/>
                  <a:gd name="T1" fmla="*/ 93 h 141"/>
                  <a:gd name="T2" fmla="*/ 21 w 267"/>
                  <a:gd name="T3" fmla="*/ 117 h 141"/>
                  <a:gd name="T4" fmla="*/ 15 w 267"/>
                  <a:gd name="T5" fmla="*/ 138 h 141"/>
                  <a:gd name="T6" fmla="*/ 36 w 267"/>
                  <a:gd name="T7" fmla="*/ 141 h 141"/>
                  <a:gd name="T8" fmla="*/ 48 w 267"/>
                  <a:gd name="T9" fmla="*/ 120 h 141"/>
                  <a:gd name="T10" fmla="*/ 93 w 267"/>
                  <a:gd name="T11" fmla="*/ 132 h 141"/>
                  <a:gd name="T12" fmla="*/ 162 w 267"/>
                  <a:gd name="T13" fmla="*/ 69 h 141"/>
                  <a:gd name="T14" fmla="*/ 192 w 267"/>
                  <a:gd name="T15" fmla="*/ 81 h 141"/>
                  <a:gd name="T16" fmla="*/ 246 w 267"/>
                  <a:gd name="T17" fmla="*/ 57 h 141"/>
                  <a:gd name="T18" fmla="*/ 267 w 267"/>
                  <a:gd name="T19" fmla="*/ 57 h 141"/>
                  <a:gd name="T20" fmla="*/ 240 w 267"/>
                  <a:gd name="T21" fmla="*/ 21 h 141"/>
                  <a:gd name="T22" fmla="*/ 189 w 267"/>
                  <a:gd name="T23" fmla="*/ 0 h 141"/>
                  <a:gd name="T24" fmla="*/ 153 w 267"/>
                  <a:gd name="T25" fmla="*/ 6 h 141"/>
                  <a:gd name="T26" fmla="*/ 96 w 267"/>
                  <a:gd name="T27" fmla="*/ 36 h 141"/>
                  <a:gd name="T28" fmla="*/ 0 w 267"/>
                  <a:gd name="T29" fmla="*/ 9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 h="141">
                    <a:moveTo>
                      <a:pt x="0" y="93"/>
                    </a:moveTo>
                    <a:lnTo>
                      <a:pt x="21" y="117"/>
                    </a:lnTo>
                    <a:lnTo>
                      <a:pt x="15" y="138"/>
                    </a:lnTo>
                    <a:lnTo>
                      <a:pt x="36" y="141"/>
                    </a:lnTo>
                    <a:lnTo>
                      <a:pt x="48" y="120"/>
                    </a:lnTo>
                    <a:lnTo>
                      <a:pt x="93" y="132"/>
                    </a:lnTo>
                    <a:lnTo>
                      <a:pt x="162" y="69"/>
                    </a:lnTo>
                    <a:lnTo>
                      <a:pt x="192" y="81"/>
                    </a:lnTo>
                    <a:lnTo>
                      <a:pt x="246" y="57"/>
                    </a:lnTo>
                    <a:lnTo>
                      <a:pt x="267" y="57"/>
                    </a:lnTo>
                    <a:lnTo>
                      <a:pt x="240" y="21"/>
                    </a:lnTo>
                    <a:lnTo>
                      <a:pt x="189" y="0"/>
                    </a:lnTo>
                    <a:lnTo>
                      <a:pt x="153" y="6"/>
                    </a:lnTo>
                    <a:lnTo>
                      <a:pt x="96" y="36"/>
                    </a:lnTo>
                    <a:lnTo>
                      <a:pt x="0" y="93"/>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62" name="Freeform 34"/>
              <p:cNvSpPr>
                <a:spLocks/>
              </p:cNvSpPr>
              <p:nvPr/>
            </p:nvSpPr>
            <p:spPr bwMode="auto">
              <a:xfrm>
                <a:off x="2124" y="834"/>
                <a:ext cx="168" cy="87"/>
              </a:xfrm>
              <a:custGeom>
                <a:avLst/>
                <a:gdLst>
                  <a:gd name="T0" fmla="*/ 6 w 168"/>
                  <a:gd name="T1" fmla="*/ 51 h 87"/>
                  <a:gd name="T2" fmla="*/ 0 w 168"/>
                  <a:gd name="T3" fmla="*/ 84 h 87"/>
                  <a:gd name="T4" fmla="*/ 48 w 168"/>
                  <a:gd name="T5" fmla="*/ 87 h 87"/>
                  <a:gd name="T6" fmla="*/ 114 w 168"/>
                  <a:gd name="T7" fmla="*/ 54 h 87"/>
                  <a:gd name="T8" fmla="*/ 129 w 168"/>
                  <a:gd name="T9" fmla="*/ 72 h 87"/>
                  <a:gd name="T10" fmla="*/ 168 w 168"/>
                  <a:gd name="T11" fmla="*/ 36 h 87"/>
                  <a:gd name="T12" fmla="*/ 168 w 168"/>
                  <a:gd name="T13" fmla="*/ 0 h 87"/>
                  <a:gd name="T14" fmla="*/ 123 w 168"/>
                  <a:gd name="T15" fmla="*/ 30 h 87"/>
                  <a:gd name="T16" fmla="*/ 69 w 168"/>
                  <a:gd name="T17" fmla="*/ 45 h 87"/>
                  <a:gd name="T18" fmla="*/ 6 w 168"/>
                  <a:gd name="T19"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87">
                    <a:moveTo>
                      <a:pt x="6" y="51"/>
                    </a:moveTo>
                    <a:lnTo>
                      <a:pt x="0" y="84"/>
                    </a:lnTo>
                    <a:lnTo>
                      <a:pt x="48" y="87"/>
                    </a:lnTo>
                    <a:lnTo>
                      <a:pt x="114" y="54"/>
                    </a:lnTo>
                    <a:lnTo>
                      <a:pt x="129" y="72"/>
                    </a:lnTo>
                    <a:lnTo>
                      <a:pt x="168" y="36"/>
                    </a:lnTo>
                    <a:lnTo>
                      <a:pt x="168" y="0"/>
                    </a:lnTo>
                    <a:lnTo>
                      <a:pt x="123" y="30"/>
                    </a:lnTo>
                    <a:lnTo>
                      <a:pt x="69" y="45"/>
                    </a:lnTo>
                    <a:lnTo>
                      <a:pt x="6" y="51"/>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63" name="Freeform 35"/>
              <p:cNvSpPr>
                <a:spLocks/>
              </p:cNvSpPr>
              <p:nvPr/>
            </p:nvSpPr>
            <p:spPr bwMode="auto">
              <a:xfrm>
                <a:off x="1932" y="1035"/>
                <a:ext cx="342" cy="186"/>
              </a:xfrm>
              <a:custGeom>
                <a:avLst/>
                <a:gdLst>
                  <a:gd name="T0" fmla="*/ 39 w 342"/>
                  <a:gd name="T1" fmla="*/ 72 h 186"/>
                  <a:gd name="T2" fmla="*/ 111 w 342"/>
                  <a:gd name="T3" fmla="*/ 81 h 186"/>
                  <a:gd name="T4" fmla="*/ 147 w 342"/>
                  <a:gd name="T5" fmla="*/ 114 h 186"/>
                  <a:gd name="T6" fmla="*/ 99 w 342"/>
                  <a:gd name="T7" fmla="*/ 120 h 186"/>
                  <a:gd name="T8" fmla="*/ 81 w 342"/>
                  <a:gd name="T9" fmla="*/ 102 h 186"/>
                  <a:gd name="T10" fmla="*/ 0 w 342"/>
                  <a:gd name="T11" fmla="*/ 105 h 186"/>
                  <a:gd name="T12" fmla="*/ 21 w 342"/>
                  <a:gd name="T13" fmla="*/ 141 h 186"/>
                  <a:gd name="T14" fmla="*/ 36 w 342"/>
                  <a:gd name="T15" fmla="*/ 159 h 186"/>
                  <a:gd name="T16" fmla="*/ 48 w 342"/>
                  <a:gd name="T17" fmla="*/ 186 h 186"/>
                  <a:gd name="T18" fmla="*/ 93 w 342"/>
                  <a:gd name="T19" fmla="*/ 183 h 186"/>
                  <a:gd name="T20" fmla="*/ 117 w 342"/>
                  <a:gd name="T21" fmla="*/ 159 h 186"/>
                  <a:gd name="T22" fmla="*/ 201 w 342"/>
                  <a:gd name="T23" fmla="*/ 159 h 186"/>
                  <a:gd name="T24" fmla="*/ 225 w 342"/>
                  <a:gd name="T25" fmla="*/ 186 h 186"/>
                  <a:gd name="T26" fmla="*/ 291 w 342"/>
                  <a:gd name="T27" fmla="*/ 180 h 186"/>
                  <a:gd name="T28" fmla="*/ 261 w 342"/>
                  <a:gd name="T29" fmla="*/ 135 h 186"/>
                  <a:gd name="T30" fmla="*/ 309 w 342"/>
                  <a:gd name="T31" fmla="*/ 162 h 186"/>
                  <a:gd name="T32" fmla="*/ 342 w 342"/>
                  <a:gd name="T33" fmla="*/ 132 h 186"/>
                  <a:gd name="T34" fmla="*/ 294 w 342"/>
                  <a:gd name="T35" fmla="*/ 111 h 186"/>
                  <a:gd name="T36" fmla="*/ 294 w 342"/>
                  <a:gd name="T37" fmla="*/ 87 h 186"/>
                  <a:gd name="T38" fmla="*/ 324 w 342"/>
                  <a:gd name="T39" fmla="*/ 75 h 186"/>
                  <a:gd name="T40" fmla="*/ 339 w 342"/>
                  <a:gd name="T41" fmla="*/ 21 h 186"/>
                  <a:gd name="T42" fmla="*/ 288 w 342"/>
                  <a:gd name="T43" fmla="*/ 75 h 186"/>
                  <a:gd name="T44" fmla="*/ 276 w 342"/>
                  <a:gd name="T45" fmla="*/ 18 h 186"/>
                  <a:gd name="T46" fmla="*/ 231 w 342"/>
                  <a:gd name="T47" fmla="*/ 36 h 186"/>
                  <a:gd name="T48" fmla="*/ 228 w 342"/>
                  <a:gd name="T49" fmla="*/ 0 h 186"/>
                  <a:gd name="T50" fmla="*/ 198 w 342"/>
                  <a:gd name="T51" fmla="*/ 27 h 186"/>
                  <a:gd name="T52" fmla="*/ 201 w 342"/>
                  <a:gd name="T53" fmla="*/ 48 h 186"/>
                  <a:gd name="T54" fmla="*/ 174 w 342"/>
                  <a:gd name="T55" fmla="*/ 27 h 186"/>
                  <a:gd name="T56" fmla="*/ 192 w 342"/>
                  <a:gd name="T57" fmla="*/ 6 h 186"/>
                  <a:gd name="T58" fmla="*/ 159 w 342"/>
                  <a:gd name="T59" fmla="*/ 12 h 186"/>
                  <a:gd name="T60" fmla="*/ 129 w 342"/>
                  <a:gd name="T61" fmla="*/ 33 h 186"/>
                  <a:gd name="T62" fmla="*/ 99 w 342"/>
                  <a:gd name="T63" fmla="*/ 27 h 186"/>
                  <a:gd name="T64" fmla="*/ 96 w 342"/>
                  <a:gd name="T65" fmla="*/ 57 h 186"/>
                  <a:gd name="T66" fmla="*/ 39 w 342"/>
                  <a:gd name="T67" fmla="*/ 7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186">
                    <a:moveTo>
                      <a:pt x="39" y="72"/>
                    </a:moveTo>
                    <a:lnTo>
                      <a:pt x="111" y="81"/>
                    </a:lnTo>
                    <a:lnTo>
                      <a:pt x="147" y="114"/>
                    </a:lnTo>
                    <a:lnTo>
                      <a:pt x="99" y="120"/>
                    </a:lnTo>
                    <a:lnTo>
                      <a:pt x="81" y="102"/>
                    </a:lnTo>
                    <a:lnTo>
                      <a:pt x="0" y="105"/>
                    </a:lnTo>
                    <a:lnTo>
                      <a:pt x="21" y="141"/>
                    </a:lnTo>
                    <a:lnTo>
                      <a:pt x="36" y="159"/>
                    </a:lnTo>
                    <a:lnTo>
                      <a:pt x="48" y="186"/>
                    </a:lnTo>
                    <a:lnTo>
                      <a:pt x="93" y="183"/>
                    </a:lnTo>
                    <a:lnTo>
                      <a:pt x="117" y="159"/>
                    </a:lnTo>
                    <a:lnTo>
                      <a:pt x="201" y="159"/>
                    </a:lnTo>
                    <a:lnTo>
                      <a:pt x="225" y="186"/>
                    </a:lnTo>
                    <a:lnTo>
                      <a:pt x="291" y="180"/>
                    </a:lnTo>
                    <a:lnTo>
                      <a:pt x="261" y="135"/>
                    </a:lnTo>
                    <a:lnTo>
                      <a:pt x="309" y="162"/>
                    </a:lnTo>
                    <a:lnTo>
                      <a:pt x="342" y="132"/>
                    </a:lnTo>
                    <a:lnTo>
                      <a:pt x="294" y="111"/>
                    </a:lnTo>
                    <a:lnTo>
                      <a:pt x="294" y="87"/>
                    </a:lnTo>
                    <a:lnTo>
                      <a:pt x="324" y="75"/>
                    </a:lnTo>
                    <a:lnTo>
                      <a:pt x="339" y="21"/>
                    </a:lnTo>
                    <a:lnTo>
                      <a:pt x="288" y="75"/>
                    </a:lnTo>
                    <a:lnTo>
                      <a:pt x="276" y="18"/>
                    </a:lnTo>
                    <a:lnTo>
                      <a:pt x="231" y="36"/>
                    </a:lnTo>
                    <a:lnTo>
                      <a:pt x="228" y="0"/>
                    </a:lnTo>
                    <a:lnTo>
                      <a:pt x="198" y="27"/>
                    </a:lnTo>
                    <a:lnTo>
                      <a:pt x="201" y="48"/>
                    </a:lnTo>
                    <a:lnTo>
                      <a:pt x="174" y="27"/>
                    </a:lnTo>
                    <a:lnTo>
                      <a:pt x="192" y="6"/>
                    </a:lnTo>
                    <a:lnTo>
                      <a:pt x="159" y="12"/>
                    </a:lnTo>
                    <a:lnTo>
                      <a:pt x="129" y="33"/>
                    </a:lnTo>
                    <a:lnTo>
                      <a:pt x="99" y="27"/>
                    </a:lnTo>
                    <a:lnTo>
                      <a:pt x="96" y="57"/>
                    </a:lnTo>
                    <a:lnTo>
                      <a:pt x="39" y="72"/>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64" name="Freeform 36"/>
              <p:cNvSpPr>
                <a:spLocks/>
              </p:cNvSpPr>
              <p:nvPr/>
            </p:nvSpPr>
            <p:spPr bwMode="auto">
              <a:xfrm>
                <a:off x="2175" y="894"/>
                <a:ext cx="246" cy="117"/>
              </a:xfrm>
              <a:custGeom>
                <a:avLst/>
                <a:gdLst>
                  <a:gd name="T0" fmla="*/ 0 w 246"/>
                  <a:gd name="T1" fmla="*/ 60 h 117"/>
                  <a:gd name="T2" fmla="*/ 39 w 246"/>
                  <a:gd name="T3" fmla="*/ 72 h 117"/>
                  <a:gd name="T4" fmla="*/ 84 w 246"/>
                  <a:gd name="T5" fmla="*/ 78 h 117"/>
                  <a:gd name="T6" fmla="*/ 57 w 246"/>
                  <a:gd name="T7" fmla="*/ 93 h 117"/>
                  <a:gd name="T8" fmla="*/ 21 w 246"/>
                  <a:gd name="T9" fmla="*/ 90 h 117"/>
                  <a:gd name="T10" fmla="*/ 9 w 246"/>
                  <a:gd name="T11" fmla="*/ 105 h 117"/>
                  <a:gd name="T12" fmla="*/ 51 w 246"/>
                  <a:gd name="T13" fmla="*/ 117 h 117"/>
                  <a:gd name="T14" fmla="*/ 129 w 246"/>
                  <a:gd name="T15" fmla="*/ 87 h 117"/>
                  <a:gd name="T16" fmla="*/ 189 w 246"/>
                  <a:gd name="T17" fmla="*/ 90 h 117"/>
                  <a:gd name="T18" fmla="*/ 216 w 246"/>
                  <a:gd name="T19" fmla="*/ 75 h 117"/>
                  <a:gd name="T20" fmla="*/ 198 w 246"/>
                  <a:gd name="T21" fmla="*/ 57 h 117"/>
                  <a:gd name="T22" fmla="*/ 246 w 246"/>
                  <a:gd name="T23" fmla="*/ 12 h 117"/>
                  <a:gd name="T24" fmla="*/ 195 w 246"/>
                  <a:gd name="T25" fmla="*/ 15 h 117"/>
                  <a:gd name="T26" fmla="*/ 177 w 246"/>
                  <a:gd name="T27" fmla="*/ 33 h 117"/>
                  <a:gd name="T28" fmla="*/ 189 w 246"/>
                  <a:gd name="T29" fmla="*/ 48 h 117"/>
                  <a:gd name="T30" fmla="*/ 147 w 246"/>
                  <a:gd name="T31" fmla="*/ 60 h 117"/>
                  <a:gd name="T32" fmla="*/ 147 w 246"/>
                  <a:gd name="T33" fmla="*/ 24 h 117"/>
                  <a:gd name="T34" fmla="*/ 126 w 246"/>
                  <a:gd name="T35" fmla="*/ 0 h 117"/>
                  <a:gd name="T36" fmla="*/ 111 w 246"/>
                  <a:gd name="T37" fmla="*/ 33 h 117"/>
                  <a:gd name="T38" fmla="*/ 69 w 246"/>
                  <a:gd name="T39" fmla="*/ 30 h 117"/>
                  <a:gd name="T40" fmla="*/ 69 w 246"/>
                  <a:gd name="T41" fmla="*/ 48 h 117"/>
                  <a:gd name="T42" fmla="*/ 0 w 246"/>
                  <a:gd name="T43" fmla="*/ 6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 h="117">
                    <a:moveTo>
                      <a:pt x="0" y="60"/>
                    </a:moveTo>
                    <a:lnTo>
                      <a:pt x="39" y="72"/>
                    </a:lnTo>
                    <a:lnTo>
                      <a:pt x="84" y="78"/>
                    </a:lnTo>
                    <a:lnTo>
                      <a:pt x="57" y="93"/>
                    </a:lnTo>
                    <a:lnTo>
                      <a:pt x="21" y="90"/>
                    </a:lnTo>
                    <a:lnTo>
                      <a:pt x="9" y="105"/>
                    </a:lnTo>
                    <a:lnTo>
                      <a:pt x="51" y="117"/>
                    </a:lnTo>
                    <a:lnTo>
                      <a:pt x="129" y="87"/>
                    </a:lnTo>
                    <a:lnTo>
                      <a:pt x="189" y="90"/>
                    </a:lnTo>
                    <a:lnTo>
                      <a:pt x="216" y="75"/>
                    </a:lnTo>
                    <a:lnTo>
                      <a:pt x="198" y="57"/>
                    </a:lnTo>
                    <a:lnTo>
                      <a:pt x="246" y="12"/>
                    </a:lnTo>
                    <a:lnTo>
                      <a:pt x="195" y="15"/>
                    </a:lnTo>
                    <a:lnTo>
                      <a:pt x="177" y="33"/>
                    </a:lnTo>
                    <a:lnTo>
                      <a:pt x="189" y="48"/>
                    </a:lnTo>
                    <a:lnTo>
                      <a:pt x="147" y="60"/>
                    </a:lnTo>
                    <a:lnTo>
                      <a:pt x="147" y="24"/>
                    </a:lnTo>
                    <a:lnTo>
                      <a:pt x="126" y="0"/>
                    </a:lnTo>
                    <a:lnTo>
                      <a:pt x="111" y="33"/>
                    </a:lnTo>
                    <a:lnTo>
                      <a:pt x="69" y="30"/>
                    </a:lnTo>
                    <a:lnTo>
                      <a:pt x="69" y="48"/>
                    </a:lnTo>
                    <a:lnTo>
                      <a:pt x="0" y="6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65" name="Freeform 37"/>
              <p:cNvSpPr>
                <a:spLocks/>
              </p:cNvSpPr>
              <p:nvPr/>
            </p:nvSpPr>
            <p:spPr bwMode="auto">
              <a:xfrm>
                <a:off x="2352" y="858"/>
                <a:ext cx="57" cy="33"/>
              </a:xfrm>
              <a:custGeom>
                <a:avLst/>
                <a:gdLst>
                  <a:gd name="T0" fmla="*/ 0 w 57"/>
                  <a:gd name="T1" fmla="*/ 27 h 33"/>
                  <a:gd name="T2" fmla="*/ 30 w 57"/>
                  <a:gd name="T3" fmla="*/ 0 h 33"/>
                  <a:gd name="T4" fmla="*/ 57 w 57"/>
                  <a:gd name="T5" fmla="*/ 33 h 33"/>
                  <a:gd name="T6" fmla="*/ 0 w 57"/>
                  <a:gd name="T7" fmla="*/ 27 h 33"/>
                </a:gdLst>
                <a:ahLst/>
                <a:cxnLst>
                  <a:cxn ang="0">
                    <a:pos x="T0" y="T1"/>
                  </a:cxn>
                  <a:cxn ang="0">
                    <a:pos x="T2" y="T3"/>
                  </a:cxn>
                  <a:cxn ang="0">
                    <a:pos x="T4" y="T5"/>
                  </a:cxn>
                  <a:cxn ang="0">
                    <a:pos x="T6" y="T7"/>
                  </a:cxn>
                </a:cxnLst>
                <a:rect l="0" t="0" r="r" b="b"/>
                <a:pathLst>
                  <a:path w="57" h="33">
                    <a:moveTo>
                      <a:pt x="0" y="27"/>
                    </a:moveTo>
                    <a:lnTo>
                      <a:pt x="30" y="0"/>
                    </a:lnTo>
                    <a:lnTo>
                      <a:pt x="57" y="33"/>
                    </a:lnTo>
                    <a:lnTo>
                      <a:pt x="0" y="27"/>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66" name="Freeform 38"/>
              <p:cNvSpPr>
                <a:spLocks/>
              </p:cNvSpPr>
              <p:nvPr/>
            </p:nvSpPr>
            <p:spPr bwMode="auto">
              <a:xfrm>
                <a:off x="2343" y="813"/>
                <a:ext cx="45" cy="30"/>
              </a:xfrm>
              <a:custGeom>
                <a:avLst/>
                <a:gdLst>
                  <a:gd name="T0" fmla="*/ 9 w 45"/>
                  <a:gd name="T1" fmla="*/ 0 h 30"/>
                  <a:gd name="T2" fmla="*/ 0 w 45"/>
                  <a:gd name="T3" fmla="*/ 27 h 30"/>
                  <a:gd name="T4" fmla="*/ 27 w 45"/>
                  <a:gd name="T5" fmla="*/ 30 h 30"/>
                  <a:gd name="T6" fmla="*/ 45 w 45"/>
                  <a:gd name="T7" fmla="*/ 6 h 30"/>
                  <a:gd name="T8" fmla="*/ 9 w 45"/>
                  <a:gd name="T9" fmla="*/ 0 h 30"/>
                </a:gdLst>
                <a:ahLst/>
                <a:cxnLst>
                  <a:cxn ang="0">
                    <a:pos x="T0" y="T1"/>
                  </a:cxn>
                  <a:cxn ang="0">
                    <a:pos x="T2" y="T3"/>
                  </a:cxn>
                  <a:cxn ang="0">
                    <a:pos x="T4" y="T5"/>
                  </a:cxn>
                  <a:cxn ang="0">
                    <a:pos x="T6" y="T7"/>
                  </a:cxn>
                  <a:cxn ang="0">
                    <a:pos x="T8" y="T9"/>
                  </a:cxn>
                </a:cxnLst>
                <a:rect l="0" t="0" r="r" b="b"/>
                <a:pathLst>
                  <a:path w="45" h="30">
                    <a:moveTo>
                      <a:pt x="9" y="0"/>
                    </a:moveTo>
                    <a:lnTo>
                      <a:pt x="0" y="27"/>
                    </a:lnTo>
                    <a:lnTo>
                      <a:pt x="27" y="30"/>
                    </a:lnTo>
                    <a:lnTo>
                      <a:pt x="45" y="6"/>
                    </a:lnTo>
                    <a:lnTo>
                      <a:pt x="9"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67" name="Freeform 39"/>
              <p:cNvSpPr>
                <a:spLocks/>
              </p:cNvSpPr>
              <p:nvPr/>
            </p:nvSpPr>
            <p:spPr bwMode="auto">
              <a:xfrm>
                <a:off x="2397" y="828"/>
                <a:ext cx="75" cy="57"/>
              </a:xfrm>
              <a:custGeom>
                <a:avLst/>
                <a:gdLst>
                  <a:gd name="T0" fmla="*/ 0 w 75"/>
                  <a:gd name="T1" fmla="*/ 0 h 57"/>
                  <a:gd name="T2" fmla="*/ 12 w 75"/>
                  <a:gd name="T3" fmla="*/ 45 h 57"/>
                  <a:gd name="T4" fmla="*/ 30 w 75"/>
                  <a:gd name="T5" fmla="*/ 39 h 57"/>
                  <a:gd name="T6" fmla="*/ 60 w 75"/>
                  <a:gd name="T7" fmla="*/ 57 h 57"/>
                  <a:gd name="T8" fmla="*/ 75 w 75"/>
                  <a:gd name="T9" fmla="*/ 6 h 57"/>
                  <a:gd name="T10" fmla="*/ 36 w 75"/>
                  <a:gd name="T11" fmla="*/ 21 h 57"/>
                  <a:gd name="T12" fmla="*/ 0 w 75"/>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75" h="57">
                    <a:moveTo>
                      <a:pt x="0" y="0"/>
                    </a:moveTo>
                    <a:lnTo>
                      <a:pt x="12" y="45"/>
                    </a:lnTo>
                    <a:lnTo>
                      <a:pt x="30" y="39"/>
                    </a:lnTo>
                    <a:lnTo>
                      <a:pt x="60" y="57"/>
                    </a:lnTo>
                    <a:lnTo>
                      <a:pt x="75" y="6"/>
                    </a:lnTo>
                    <a:lnTo>
                      <a:pt x="36" y="21"/>
                    </a:lnTo>
                    <a:lnTo>
                      <a:pt x="0"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68" name="Freeform 40"/>
              <p:cNvSpPr>
                <a:spLocks/>
              </p:cNvSpPr>
              <p:nvPr/>
            </p:nvSpPr>
            <p:spPr bwMode="auto">
              <a:xfrm>
                <a:off x="2541" y="801"/>
                <a:ext cx="96" cy="117"/>
              </a:xfrm>
              <a:custGeom>
                <a:avLst/>
                <a:gdLst>
                  <a:gd name="T0" fmla="*/ 30 w 96"/>
                  <a:gd name="T1" fmla="*/ 33 h 117"/>
                  <a:gd name="T2" fmla="*/ 0 w 96"/>
                  <a:gd name="T3" fmla="*/ 78 h 117"/>
                  <a:gd name="T4" fmla="*/ 57 w 96"/>
                  <a:gd name="T5" fmla="*/ 57 h 117"/>
                  <a:gd name="T6" fmla="*/ 75 w 96"/>
                  <a:gd name="T7" fmla="*/ 117 h 117"/>
                  <a:gd name="T8" fmla="*/ 96 w 96"/>
                  <a:gd name="T9" fmla="*/ 96 h 117"/>
                  <a:gd name="T10" fmla="*/ 81 w 96"/>
                  <a:gd name="T11" fmla="*/ 12 h 117"/>
                  <a:gd name="T12" fmla="*/ 60 w 96"/>
                  <a:gd name="T13" fmla="*/ 24 h 117"/>
                  <a:gd name="T14" fmla="*/ 51 w 96"/>
                  <a:gd name="T15" fmla="*/ 0 h 117"/>
                  <a:gd name="T16" fmla="*/ 30 w 96"/>
                  <a:gd name="T17" fmla="*/ 9 h 117"/>
                  <a:gd name="T18" fmla="*/ 48 w 96"/>
                  <a:gd name="T19" fmla="*/ 33 h 117"/>
                  <a:gd name="T20" fmla="*/ 30 w 96"/>
                  <a:gd name="T21" fmla="*/ 3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17">
                    <a:moveTo>
                      <a:pt x="30" y="33"/>
                    </a:moveTo>
                    <a:lnTo>
                      <a:pt x="0" y="78"/>
                    </a:lnTo>
                    <a:cubicBezTo>
                      <a:pt x="62" y="69"/>
                      <a:pt x="45" y="81"/>
                      <a:pt x="57" y="57"/>
                    </a:cubicBezTo>
                    <a:lnTo>
                      <a:pt x="75" y="117"/>
                    </a:lnTo>
                    <a:lnTo>
                      <a:pt x="96" y="96"/>
                    </a:lnTo>
                    <a:lnTo>
                      <a:pt x="81" y="12"/>
                    </a:lnTo>
                    <a:lnTo>
                      <a:pt x="60" y="24"/>
                    </a:lnTo>
                    <a:lnTo>
                      <a:pt x="51" y="0"/>
                    </a:lnTo>
                    <a:lnTo>
                      <a:pt x="30" y="9"/>
                    </a:lnTo>
                    <a:lnTo>
                      <a:pt x="48" y="33"/>
                    </a:lnTo>
                    <a:lnTo>
                      <a:pt x="30" y="33"/>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69" name="Freeform 41"/>
              <p:cNvSpPr>
                <a:spLocks/>
              </p:cNvSpPr>
              <p:nvPr/>
            </p:nvSpPr>
            <p:spPr bwMode="auto">
              <a:xfrm>
                <a:off x="2691" y="816"/>
                <a:ext cx="66" cy="63"/>
              </a:xfrm>
              <a:custGeom>
                <a:avLst/>
                <a:gdLst>
                  <a:gd name="T0" fmla="*/ 12 w 66"/>
                  <a:gd name="T1" fmla="*/ 0 h 63"/>
                  <a:gd name="T2" fmla="*/ 0 w 66"/>
                  <a:gd name="T3" fmla="*/ 21 h 63"/>
                  <a:gd name="T4" fmla="*/ 12 w 66"/>
                  <a:gd name="T5" fmla="*/ 39 h 63"/>
                  <a:gd name="T6" fmla="*/ 3 w 66"/>
                  <a:gd name="T7" fmla="*/ 60 h 63"/>
                  <a:gd name="T8" fmla="*/ 42 w 66"/>
                  <a:gd name="T9" fmla="*/ 63 h 63"/>
                  <a:gd name="T10" fmla="*/ 66 w 66"/>
                  <a:gd name="T11" fmla="*/ 12 h 63"/>
                  <a:gd name="T12" fmla="*/ 27 w 66"/>
                  <a:gd name="T13" fmla="*/ 15 h 63"/>
                  <a:gd name="T14" fmla="*/ 12 w 66"/>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3">
                    <a:moveTo>
                      <a:pt x="12" y="0"/>
                    </a:moveTo>
                    <a:lnTo>
                      <a:pt x="0" y="21"/>
                    </a:lnTo>
                    <a:lnTo>
                      <a:pt x="12" y="39"/>
                    </a:lnTo>
                    <a:lnTo>
                      <a:pt x="3" y="60"/>
                    </a:lnTo>
                    <a:lnTo>
                      <a:pt x="42" y="63"/>
                    </a:lnTo>
                    <a:lnTo>
                      <a:pt x="66" y="12"/>
                    </a:lnTo>
                    <a:lnTo>
                      <a:pt x="27" y="15"/>
                    </a:lnTo>
                    <a:lnTo>
                      <a:pt x="12"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0" name="Freeform 42"/>
              <p:cNvSpPr>
                <a:spLocks/>
              </p:cNvSpPr>
              <p:nvPr/>
            </p:nvSpPr>
            <p:spPr bwMode="auto">
              <a:xfrm>
                <a:off x="2793" y="732"/>
                <a:ext cx="141" cy="165"/>
              </a:xfrm>
              <a:custGeom>
                <a:avLst/>
                <a:gdLst>
                  <a:gd name="T0" fmla="*/ 0 w 141"/>
                  <a:gd name="T1" fmla="*/ 87 h 165"/>
                  <a:gd name="T2" fmla="*/ 27 w 141"/>
                  <a:gd name="T3" fmla="*/ 111 h 165"/>
                  <a:gd name="T4" fmla="*/ 6 w 141"/>
                  <a:gd name="T5" fmla="*/ 114 h 165"/>
                  <a:gd name="T6" fmla="*/ 6 w 141"/>
                  <a:gd name="T7" fmla="*/ 162 h 165"/>
                  <a:gd name="T8" fmla="*/ 39 w 141"/>
                  <a:gd name="T9" fmla="*/ 165 h 165"/>
                  <a:gd name="T10" fmla="*/ 108 w 141"/>
                  <a:gd name="T11" fmla="*/ 120 h 165"/>
                  <a:gd name="T12" fmla="*/ 141 w 141"/>
                  <a:gd name="T13" fmla="*/ 135 h 165"/>
                  <a:gd name="T14" fmla="*/ 120 w 141"/>
                  <a:gd name="T15" fmla="*/ 60 h 165"/>
                  <a:gd name="T16" fmla="*/ 132 w 141"/>
                  <a:gd name="T17" fmla="*/ 42 h 165"/>
                  <a:gd name="T18" fmla="*/ 108 w 141"/>
                  <a:gd name="T19" fmla="*/ 27 h 165"/>
                  <a:gd name="T20" fmla="*/ 84 w 141"/>
                  <a:gd name="T21" fmla="*/ 0 h 165"/>
                  <a:gd name="T22" fmla="*/ 60 w 141"/>
                  <a:gd name="T23" fmla="*/ 33 h 165"/>
                  <a:gd name="T24" fmla="*/ 30 w 141"/>
                  <a:gd name="T25" fmla="*/ 54 h 165"/>
                  <a:gd name="T26" fmla="*/ 0 w 141"/>
                  <a:gd name="T27"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65">
                    <a:moveTo>
                      <a:pt x="0" y="87"/>
                    </a:moveTo>
                    <a:lnTo>
                      <a:pt x="27" y="111"/>
                    </a:lnTo>
                    <a:lnTo>
                      <a:pt x="6" y="114"/>
                    </a:lnTo>
                    <a:lnTo>
                      <a:pt x="6" y="162"/>
                    </a:lnTo>
                    <a:lnTo>
                      <a:pt x="39" y="165"/>
                    </a:lnTo>
                    <a:lnTo>
                      <a:pt x="108" y="120"/>
                    </a:lnTo>
                    <a:lnTo>
                      <a:pt x="141" y="135"/>
                    </a:lnTo>
                    <a:lnTo>
                      <a:pt x="120" y="60"/>
                    </a:lnTo>
                    <a:lnTo>
                      <a:pt x="132" y="42"/>
                    </a:lnTo>
                    <a:lnTo>
                      <a:pt x="108" y="27"/>
                    </a:lnTo>
                    <a:lnTo>
                      <a:pt x="84" y="0"/>
                    </a:lnTo>
                    <a:lnTo>
                      <a:pt x="60" y="33"/>
                    </a:lnTo>
                    <a:lnTo>
                      <a:pt x="30" y="54"/>
                    </a:lnTo>
                    <a:lnTo>
                      <a:pt x="0" y="87"/>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1" name="Freeform 43"/>
              <p:cNvSpPr>
                <a:spLocks/>
              </p:cNvSpPr>
              <p:nvPr/>
            </p:nvSpPr>
            <p:spPr bwMode="auto">
              <a:xfrm>
                <a:off x="2769" y="702"/>
                <a:ext cx="711" cy="282"/>
              </a:xfrm>
              <a:custGeom>
                <a:avLst/>
                <a:gdLst>
                  <a:gd name="T0" fmla="*/ 594 w 711"/>
                  <a:gd name="T1" fmla="*/ 3 h 282"/>
                  <a:gd name="T2" fmla="*/ 600 w 711"/>
                  <a:gd name="T3" fmla="*/ 36 h 282"/>
                  <a:gd name="T4" fmla="*/ 672 w 711"/>
                  <a:gd name="T5" fmla="*/ 0 h 282"/>
                  <a:gd name="T6" fmla="*/ 690 w 711"/>
                  <a:gd name="T7" fmla="*/ 27 h 282"/>
                  <a:gd name="T8" fmla="*/ 711 w 711"/>
                  <a:gd name="T9" fmla="*/ 30 h 282"/>
                  <a:gd name="T10" fmla="*/ 687 w 711"/>
                  <a:gd name="T11" fmla="*/ 57 h 282"/>
                  <a:gd name="T12" fmla="*/ 648 w 711"/>
                  <a:gd name="T13" fmla="*/ 51 h 282"/>
                  <a:gd name="T14" fmla="*/ 612 w 711"/>
                  <a:gd name="T15" fmla="*/ 42 h 282"/>
                  <a:gd name="T16" fmla="*/ 570 w 711"/>
                  <a:gd name="T17" fmla="*/ 51 h 282"/>
                  <a:gd name="T18" fmla="*/ 633 w 711"/>
                  <a:gd name="T19" fmla="*/ 69 h 282"/>
                  <a:gd name="T20" fmla="*/ 558 w 711"/>
                  <a:gd name="T21" fmla="*/ 93 h 282"/>
                  <a:gd name="T22" fmla="*/ 513 w 711"/>
                  <a:gd name="T23" fmla="*/ 66 h 282"/>
                  <a:gd name="T24" fmla="*/ 504 w 711"/>
                  <a:gd name="T25" fmla="*/ 99 h 282"/>
                  <a:gd name="T26" fmla="*/ 474 w 711"/>
                  <a:gd name="T27" fmla="*/ 87 h 282"/>
                  <a:gd name="T28" fmla="*/ 486 w 711"/>
                  <a:gd name="T29" fmla="*/ 123 h 282"/>
                  <a:gd name="T30" fmla="*/ 375 w 711"/>
                  <a:gd name="T31" fmla="*/ 120 h 282"/>
                  <a:gd name="T32" fmla="*/ 318 w 711"/>
                  <a:gd name="T33" fmla="*/ 135 h 282"/>
                  <a:gd name="T34" fmla="*/ 318 w 711"/>
                  <a:gd name="T35" fmla="*/ 186 h 282"/>
                  <a:gd name="T36" fmla="*/ 261 w 711"/>
                  <a:gd name="T37" fmla="*/ 177 h 282"/>
                  <a:gd name="T38" fmla="*/ 312 w 711"/>
                  <a:gd name="T39" fmla="*/ 207 h 282"/>
                  <a:gd name="T40" fmla="*/ 186 w 711"/>
                  <a:gd name="T41" fmla="*/ 234 h 282"/>
                  <a:gd name="T42" fmla="*/ 222 w 711"/>
                  <a:gd name="T43" fmla="*/ 246 h 282"/>
                  <a:gd name="T44" fmla="*/ 219 w 711"/>
                  <a:gd name="T45" fmla="*/ 276 h 282"/>
                  <a:gd name="T46" fmla="*/ 171 w 711"/>
                  <a:gd name="T47" fmla="*/ 282 h 282"/>
                  <a:gd name="T48" fmla="*/ 126 w 711"/>
                  <a:gd name="T49" fmla="*/ 276 h 282"/>
                  <a:gd name="T50" fmla="*/ 135 w 711"/>
                  <a:gd name="T51" fmla="*/ 243 h 282"/>
                  <a:gd name="T52" fmla="*/ 63 w 711"/>
                  <a:gd name="T53" fmla="*/ 267 h 282"/>
                  <a:gd name="T54" fmla="*/ 36 w 711"/>
                  <a:gd name="T55" fmla="*/ 255 h 282"/>
                  <a:gd name="T56" fmla="*/ 0 w 711"/>
                  <a:gd name="T57" fmla="*/ 258 h 282"/>
                  <a:gd name="T58" fmla="*/ 6 w 711"/>
                  <a:gd name="T59" fmla="*/ 228 h 282"/>
                  <a:gd name="T60" fmla="*/ 36 w 711"/>
                  <a:gd name="T61" fmla="*/ 225 h 282"/>
                  <a:gd name="T62" fmla="*/ 48 w 711"/>
                  <a:gd name="T63" fmla="*/ 204 h 282"/>
                  <a:gd name="T64" fmla="*/ 81 w 711"/>
                  <a:gd name="T65" fmla="*/ 228 h 282"/>
                  <a:gd name="T66" fmla="*/ 120 w 711"/>
                  <a:gd name="T67" fmla="*/ 210 h 282"/>
                  <a:gd name="T68" fmla="*/ 90 w 711"/>
                  <a:gd name="T69" fmla="*/ 201 h 282"/>
                  <a:gd name="T70" fmla="*/ 126 w 711"/>
                  <a:gd name="T71" fmla="*/ 171 h 282"/>
                  <a:gd name="T72" fmla="*/ 150 w 711"/>
                  <a:gd name="T73" fmla="*/ 180 h 282"/>
                  <a:gd name="T74" fmla="*/ 165 w 711"/>
                  <a:gd name="T75" fmla="*/ 192 h 282"/>
                  <a:gd name="T76" fmla="*/ 210 w 711"/>
                  <a:gd name="T77" fmla="*/ 159 h 282"/>
                  <a:gd name="T78" fmla="*/ 183 w 711"/>
                  <a:gd name="T79" fmla="*/ 141 h 282"/>
                  <a:gd name="T80" fmla="*/ 171 w 711"/>
                  <a:gd name="T81" fmla="*/ 99 h 282"/>
                  <a:gd name="T82" fmla="*/ 195 w 711"/>
                  <a:gd name="T83" fmla="*/ 81 h 282"/>
                  <a:gd name="T84" fmla="*/ 216 w 711"/>
                  <a:gd name="T85" fmla="*/ 120 h 282"/>
                  <a:gd name="T86" fmla="*/ 240 w 711"/>
                  <a:gd name="T87" fmla="*/ 90 h 282"/>
                  <a:gd name="T88" fmla="*/ 279 w 711"/>
                  <a:gd name="T89" fmla="*/ 72 h 282"/>
                  <a:gd name="T90" fmla="*/ 321 w 711"/>
                  <a:gd name="T91" fmla="*/ 69 h 282"/>
                  <a:gd name="T92" fmla="*/ 309 w 711"/>
                  <a:gd name="T93" fmla="*/ 39 h 282"/>
                  <a:gd name="T94" fmla="*/ 279 w 711"/>
                  <a:gd name="T95" fmla="*/ 60 h 282"/>
                  <a:gd name="T96" fmla="*/ 264 w 711"/>
                  <a:gd name="T97" fmla="*/ 39 h 282"/>
                  <a:gd name="T98" fmla="*/ 231 w 711"/>
                  <a:gd name="T99" fmla="*/ 60 h 282"/>
                  <a:gd name="T100" fmla="*/ 177 w 711"/>
                  <a:gd name="T101" fmla="*/ 42 h 282"/>
                  <a:gd name="T102" fmla="*/ 231 w 711"/>
                  <a:gd name="T103" fmla="*/ 21 h 282"/>
                  <a:gd name="T104" fmla="*/ 183 w 711"/>
                  <a:gd name="T105" fmla="*/ 6 h 282"/>
                  <a:gd name="T106" fmla="*/ 594 w 711"/>
                  <a:gd name="T107" fmla="*/ 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1" h="282">
                    <a:moveTo>
                      <a:pt x="594" y="3"/>
                    </a:moveTo>
                    <a:lnTo>
                      <a:pt x="600" y="36"/>
                    </a:lnTo>
                    <a:lnTo>
                      <a:pt x="672" y="0"/>
                    </a:lnTo>
                    <a:lnTo>
                      <a:pt x="690" y="27"/>
                    </a:lnTo>
                    <a:lnTo>
                      <a:pt x="711" y="30"/>
                    </a:lnTo>
                    <a:lnTo>
                      <a:pt x="687" y="57"/>
                    </a:lnTo>
                    <a:lnTo>
                      <a:pt x="648" y="51"/>
                    </a:lnTo>
                    <a:lnTo>
                      <a:pt x="612" y="42"/>
                    </a:lnTo>
                    <a:lnTo>
                      <a:pt x="570" y="51"/>
                    </a:lnTo>
                    <a:lnTo>
                      <a:pt x="633" y="69"/>
                    </a:lnTo>
                    <a:lnTo>
                      <a:pt x="558" y="93"/>
                    </a:lnTo>
                    <a:lnTo>
                      <a:pt x="513" y="66"/>
                    </a:lnTo>
                    <a:lnTo>
                      <a:pt x="504" y="99"/>
                    </a:lnTo>
                    <a:lnTo>
                      <a:pt x="474" y="87"/>
                    </a:lnTo>
                    <a:lnTo>
                      <a:pt x="486" y="123"/>
                    </a:lnTo>
                    <a:lnTo>
                      <a:pt x="375" y="120"/>
                    </a:lnTo>
                    <a:lnTo>
                      <a:pt x="318" y="135"/>
                    </a:lnTo>
                    <a:lnTo>
                      <a:pt x="318" y="186"/>
                    </a:lnTo>
                    <a:lnTo>
                      <a:pt x="261" y="177"/>
                    </a:lnTo>
                    <a:lnTo>
                      <a:pt x="312" y="207"/>
                    </a:lnTo>
                    <a:lnTo>
                      <a:pt x="186" y="234"/>
                    </a:lnTo>
                    <a:lnTo>
                      <a:pt x="222" y="246"/>
                    </a:lnTo>
                    <a:lnTo>
                      <a:pt x="219" y="276"/>
                    </a:lnTo>
                    <a:lnTo>
                      <a:pt x="171" y="282"/>
                    </a:lnTo>
                    <a:lnTo>
                      <a:pt x="126" y="276"/>
                    </a:lnTo>
                    <a:lnTo>
                      <a:pt x="135" y="243"/>
                    </a:lnTo>
                    <a:lnTo>
                      <a:pt x="63" y="267"/>
                    </a:lnTo>
                    <a:lnTo>
                      <a:pt x="36" y="255"/>
                    </a:lnTo>
                    <a:lnTo>
                      <a:pt x="0" y="258"/>
                    </a:lnTo>
                    <a:lnTo>
                      <a:pt x="6" y="228"/>
                    </a:lnTo>
                    <a:lnTo>
                      <a:pt x="36" y="225"/>
                    </a:lnTo>
                    <a:lnTo>
                      <a:pt x="48" y="204"/>
                    </a:lnTo>
                    <a:lnTo>
                      <a:pt x="81" y="228"/>
                    </a:lnTo>
                    <a:lnTo>
                      <a:pt x="120" y="210"/>
                    </a:lnTo>
                    <a:lnTo>
                      <a:pt x="90" y="201"/>
                    </a:lnTo>
                    <a:lnTo>
                      <a:pt x="126" y="171"/>
                    </a:lnTo>
                    <a:lnTo>
                      <a:pt x="150" y="180"/>
                    </a:lnTo>
                    <a:lnTo>
                      <a:pt x="165" y="192"/>
                    </a:lnTo>
                    <a:lnTo>
                      <a:pt x="210" y="159"/>
                    </a:lnTo>
                    <a:lnTo>
                      <a:pt x="183" y="141"/>
                    </a:lnTo>
                    <a:lnTo>
                      <a:pt x="171" y="99"/>
                    </a:lnTo>
                    <a:lnTo>
                      <a:pt x="195" y="81"/>
                    </a:lnTo>
                    <a:lnTo>
                      <a:pt x="216" y="120"/>
                    </a:lnTo>
                    <a:lnTo>
                      <a:pt x="240" y="90"/>
                    </a:lnTo>
                    <a:lnTo>
                      <a:pt x="279" y="72"/>
                    </a:lnTo>
                    <a:lnTo>
                      <a:pt x="321" y="69"/>
                    </a:lnTo>
                    <a:lnTo>
                      <a:pt x="309" y="39"/>
                    </a:lnTo>
                    <a:lnTo>
                      <a:pt x="279" y="60"/>
                    </a:lnTo>
                    <a:lnTo>
                      <a:pt x="264" y="39"/>
                    </a:lnTo>
                    <a:lnTo>
                      <a:pt x="231" y="60"/>
                    </a:lnTo>
                    <a:lnTo>
                      <a:pt x="177" y="42"/>
                    </a:lnTo>
                    <a:lnTo>
                      <a:pt x="231" y="21"/>
                    </a:lnTo>
                    <a:lnTo>
                      <a:pt x="183" y="6"/>
                    </a:lnTo>
                    <a:lnTo>
                      <a:pt x="594" y="3"/>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2" name="Freeform 44"/>
              <p:cNvSpPr>
                <a:spLocks/>
              </p:cNvSpPr>
              <p:nvPr/>
            </p:nvSpPr>
            <p:spPr bwMode="auto">
              <a:xfrm>
                <a:off x="2646" y="909"/>
                <a:ext cx="279" cy="144"/>
              </a:xfrm>
              <a:custGeom>
                <a:avLst/>
                <a:gdLst>
                  <a:gd name="T0" fmla="*/ 42 w 279"/>
                  <a:gd name="T1" fmla="*/ 0 h 144"/>
                  <a:gd name="T2" fmla="*/ 57 w 279"/>
                  <a:gd name="T3" fmla="*/ 48 h 144"/>
                  <a:gd name="T4" fmla="*/ 90 w 279"/>
                  <a:gd name="T5" fmla="*/ 27 h 144"/>
                  <a:gd name="T6" fmla="*/ 78 w 279"/>
                  <a:gd name="T7" fmla="*/ 57 h 144"/>
                  <a:gd name="T8" fmla="*/ 90 w 279"/>
                  <a:gd name="T9" fmla="*/ 72 h 144"/>
                  <a:gd name="T10" fmla="*/ 51 w 279"/>
                  <a:gd name="T11" fmla="*/ 69 h 144"/>
                  <a:gd name="T12" fmla="*/ 87 w 279"/>
                  <a:gd name="T13" fmla="*/ 84 h 144"/>
                  <a:gd name="T14" fmla="*/ 159 w 279"/>
                  <a:gd name="T15" fmla="*/ 93 h 144"/>
                  <a:gd name="T16" fmla="*/ 225 w 279"/>
                  <a:gd name="T17" fmla="*/ 84 h 144"/>
                  <a:gd name="T18" fmla="*/ 279 w 279"/>
                  <a:gd name="T19" fmla="*/ 111 h 144"/>
                  <a:gd name="T20" fmla="*/ 222 w 279"/>
                  <a:gd name="T21" fmla="*/ 111 h 144"/>
                  <a:gd name="T22" fmla="*/ 210 w 279"/>
                  <a:gd name="T23" fmla="*/ 144 h 144"/>
                  <a:gd name="T24" fmla="*/ 177 w 279"/>
                  <a:gd name="T25" fmla="*/ 108 h 144"/>
                  <a:gd name="T26" fmla="*/ 126 w 279"/>
                  <a:gd name="T27" fmla="*/ 129 h 144"/>
                  <a:gd name="T28" fmla="*/ 60 w 279"/>
                  <a:gd name="T29" fmla="*/ 123 h 144"/>
                  <a:gd name="T30" fmla="*/ 0 w 279"/>
                  <a:gd name="T31" fmla="*/ 105 h 144"/>
                  <a:gd name="T32" fmla="*/ 30 w 279"/>
                  <a:gd name="T33" fmla="*/ 51 h 144"/>
                  <a:gd name="T34" fmla="*/ 9 w 279"/>
                  <a:gd name="T35" fmla="*/ 36 h 144"/>
                  <a:gd name="T36" fmla="*/ 9 w 279"/>
                  <a:gd name="T37" fmla="*/ 6 h 144"/>
                  <a:gd name="T38" fmla="*/ 42 w 279"/>
                  <a:gd name="T3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9" h="144">
                    <a:moveTo>
                      <a:pt x="42" y="0"/>
                    </a:moveTo>
                    <a:lnTo>
                      <a:pt x="57" y="48"/>
                    </a:lnTo>
                    <a:lnTo>
                      <a:pt x="90" y="27"/>
                    </a:lnTo>
                    <a:lnTo>
                      <a:pt x="78" y="57"/>
                    </a:lnTo>
                    <a:lnTo>
                      <a:pt x="90" y="72"/>
                    </a:lnTo>
                    <a:lnTo>
                      <a:pt x="51" y="69"/>
                    </a:lnTo>
                    <a:lnTo>
                      <a:pt x="87" y="84"/>
                    </a:lnTo>
                    <a:lnTo>
                      <a:pt x="159" y="93"/>
                    </a:lnTo>
                    <a:lnTo>
                      <a:pt x="225" y="84"/>
                    </a:lnTo>
                    <a:lnTo>
                      <a:pt x="279" y="111"/>
                    </a:lnTo>
                    <a:lnTo>
                      <a:pt x="222" y="111"/>
                    </a:lnTo>
                    <a:lnTo>
                      <a:pt x="210" y="144"/>
                    </a:lnTo>
                    <a:lnTo>
                      <a:pt x="177" y="108"/>
                    </a:lnTo>
                    <a:lnTo>
                      <a:pt x="126" y="129"/>
                    </a:lnTo>
                    <a:lnTo>
                      <a:pt x="60" y="123"/>
                    </a:lnTo>
                    <a:lnTo>
                      <a:pt x="0" y="105"/>
                    </a:lnTo>
                    <a:lnTo>
                      <a:pt x="30" y="51"/>
                    </a:lnTo>
                    <a:lnTo>
                      <a:pt x="9" y="36"/>
                    </a:lnTo>
                    <a:lnTo>
                      <a:pt x="9" y="6"/>
                    </a:lnTo>
                    <a:lnTo>
                      <a:pt x="42"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3" name="Freeform 45"/>
              <p:cNvSpPr>
                <a:spLocks/>
              </p:cNvSpPr>
              <p:nvPr/>
            </p:nvSpPr>
            <p:spPr bwMode="auto">
              <a:xfrm>
                <a:off x="2484" y="927"/>
                <a:ext cx="99" cy="81"/>
              </a:xfrm>
              <a:custGeom>
                <a:avLst/>
                <a:gdLst>
                  <a:gd name="T0" fmla="*/ 48 w 99"/>
                  <a:gd name="T1" fmla="*/ 0 h 81"/>
                  <a:gd name="T2" fmla="*/ 99 w 99"/>
                  <a:gd name="T3" fmla="*/ 18 h 81"/>
                  <a:gd name="T4" fmla="*/ 78 w 99"/>
                  <a:gd name="T5" fmla="*/ 57 h 81"/>
                  <a:gd name="T6" fmla="*/ 51 w 99"/>
                  <a:gd name="T7" fmla="*/ 63 h 81"/>
                  <a:gd name="T8" fmla="*/ 42 w 99"/>
                  <a:gd name="T9" fmla="*/ 81 h 81"/>
                  <a:gd name="T10" fmla="*/ 3 w 99"/>
                  <a:gd name="T11" fmla="*/ 63 h 81"/>
                  <a:gd name="T12" fmla="*/ 0 w 99"/>
                  <a:gd name="T13" fmla="*/ 45 h 81"/>
                  <a:gd name="T14" fmla="*/ 33 w 99"/>
                  <a:gd name="T15" fmla="*/ 27 h 81"/>
                  <a:gd name="T16" fmla="*/ 21 w 99"/>
                  <a:gd name="T17" fmla="*/ 9 h 81"/>
                  <a:gd name="T18" fmla="*/ 48 w 99"/>
                  <a:gd name="T1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81">
                    <a:moveTo>
                      <a:pt x="48" y="0"/>
                    </a:moveTo>
                    <a:lnTo>
                      <a:pt x="99" y="18"/>
                    </a:lnTo>
                    <a:lnTo>
                      <a:pt x="78" y="57"/>
                    </a:lnTo>
                    <a:lnTo>
                      <a:pt x="51" y="63"/>
                    </a:lnTo>
                    <a:lnTo>
                      <a:pt x="42" y="81"/>
                    </a:lnTo>
                    <a:lnTo>
                      <a:pt x="3" y="63"/>
                    </a:lnTo>
                    <a:lnTo>
                      <a:pt x="0" y="45"/>
                    </a:lnTo>
                    <a:lnTo>
                      <a:pt x="33" y="27"/>
                    </a:lnTo>
                    <a:lnTo>
                      <a:pt x="21" y="9"/>
                    </a:lnTo>
                    <a:lnTo>
                      <a:pt x="48"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4" name="Freeform 46"/>
              <p:cNvSpPr>
                <a:spLocks/>
              </p:cNvSpPr>
              <p:nvPr/>
            </p:nvSpPr>
            <p:spPr bwMode="auto">
              <a:xfrm>
                <a:off x="2574" y="975"/>
                <a:ext cx="54" cy="42"/>
              </a:xfrm>
              <a:custGeom>
                <a:avLst/>
                <a:gdLst>
                  <a:gd name="T0" fmla="*/ 3 w 54"/>
                  <a:gd name="T1" fmla="*/ 0 h 42"/>
                  <a:gd name="T2" fmla="*/ 21 w 54"/>
                  <a:gd name="T3" fmla="*/ 12 h 42"/>
                  <a:gd name="T4" fmla="*/ 0 w 54"/>
                  <a:gd name="T5" fmla="*/ 30 h 42"/>
                  <a:gd name="T6" fmla="*/ 42 w 54"/>
                  <a:gd name="T7" fmla="*/ 42 h 42"/>
                  <a:gd name="T8" fmla="*/ 54 w 54"/>
                  <a:gd name="T9" fmla="*/ 6 h 42"/>
                  <a:gd name="T10" fmla="*/ 3 w 54"/>
                  <a:gd name="T11" fmla="*/ 0 h 42"/>
                </a:gdLst>
                <a:ahLst/>
                <a:cxnLst>
                  <a:cxn ang="0">
                    <a:pos x="T0" y="T1"/>
                  </a:cxn>
                  <a:cxn ang="0">
                    <a:pos x="T2" y="T3"/>
                  </a:cxn>
                  <a:cxn ang="0">
                    <a:pos x="T4" y="T5"/>
                  </a:cxn>
                  <a:cxn ang="0">
                    <a:pos x="T6" y="T7"/>
                  </a:cxn>
                  <a:cxn ang="0">
                    <a:pos x="T8" y="T9"/>
                  </a:cxn>
                  <a:cxn ang="0">
                    <a:pos x="T10" y="T11"/>
                  </a:cxn>
                </a:cxnLst>
                <a:rect l="0" t="0" r="r" b="b"/>
                <a:pathLst>
                  <a:path w="54" h="42">
                    <a:moveTo>
                      <a:pt x="3" y="0"/>
                    </a:moveTo>
                    <a:lnTo>
                      <a:pt x="21" y="12"/>
                    </a:lnTo>
                    <a:lnTo>
                      <a:pt x="0" y="30"/>
                    </a:lnTo>
                    <a:lnTo>
                      <a:pt x="42" y="42"/>
                    </a:lnTo>
                    <a:lnTo>
                      <a:pt x="54" y="6"/>
                    </a:lnTo>
                    <a:lnTo>
                      <a:pt x="3"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5" name="Freeform 47"/>
              <p:cNvSpPr>
                <a:spLocks/>
              </p:cNvSpPr>
              <p:nvPr/>
            </p:nvSpPr>
            <p:spPr bwMode="auto">
              <a:xfrm>
                <a:off x="2325" y="1023"/>
                <a:ext cx="168" cy="123"/>
              </a:xfrm>
              <a:custGeom>
                <a:avLst/>
                <a:gdLst>
                  <a:gd name="T0" fmla="*/ 36 w 168"/>
                  <a:gd name="T1" fmla="*/ 123 h 123"/>
                  <a:gd name="T2" fmla="*/ 84 w 168"/>
                  <a:gd name="T3" fmla="*/ 90 h 123"/>
                  <a:gd name="T4" fmla="*/ 120 w 168"/>
                  <a:gd name="T5" fmla="*/ 96 h 123"/>
                  <a:gd name="T6" fmla="*/ 156 w 168"/>
                  <a:gd name="T7" fmla="*/ 57 h 123"/>
                  <a:gd name="T8" fmla="*/ 135 w 168"/>
                  <a:gd name="T9" fmla="*/ 48 h 123"/>
                  <a:gd name="T10" fmla="*/ 168 w 168"/>
                  <a:gd name="T11" fmla="*/ 24 h 123"/>
                  <a:gd name="T12" fmla="*/ 135 w 168"/>
                  <a:gd name="T13" fmla="*/ 12 h 123"/>
                  <a:gd name="T14" fmla="*/ 120 w 168"/>
                  <a:gd name="T15" fmla="*/ 0 h 123"/>
                  <a:gd name="T16" fmla="*/ 81 w 168"/>
                  <a:gd name="T17" fmla="*/ 6 h 123"/>
                  <a:gd name="T18" fmla="*/ 69 w 168"/>
                  <a:gd name="T19" fmla="*/ 24 h 123"/>
                  <a:gd name="T20" fmla="*/ 60 w 168"/>
                  <a:gd name="T21" fmla="*/ 57 h 123"/>
                  <a:gd name="T22" fmla="*/ 51 w 168"/>
                  <a:gd name="T23" fmla="*/ 24 h 123"/>
                  <a:gd name="T24" fmla="*/ 24 w 168"/>
                  <a:gd name="T25" fmla="*/ 36 h 123"/>
                  <a:gd name="T26" fmla="*/ 0 w 168"/>
                  <a:gd name="T27" fmla="*/ 75 h 123"/>
                  <a:gd name="T28" fmla="*/ 33 w 168"/>
                  <a:gd name="T29" fmla="*/ 72 h 123"/>
                  <a:gd name="T30" fmla="*/ 36 w 168"/>
                  <a:gd name="T31"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123">
                    <a:moveTo>
                      <a:pt x="36" y="123"/>
                    </a:moveTo>
                    <a:lnTo>
                      <a:pt x="84" y="90"/>
                    </a:lnTo>
                    <a:lnTo>
                      <a:pt x="120" y="96"/>
                    </a:lnTo>
                    <a:lnTo>
                      <a:pt x="156" y="57"/>
                    </a:lnTo>
                    <a:lnTo>
                      <a:pt x="135" y="48"/>
                    </a:lnTo>
                    <a:lnTo>
                      <a:pt x="168" y="24"/>
                    </a:lnTo>
                    <a:lnTo>
                      <a:pt x="135" y="12"/>
                    </a:lnTo>
                    <a:lnTo>
                      <a:pt x="120" y="0"/>
                    </a:lnTo>
                    <a:lnTo>
                      <a:pt x="81" y="6"/>
                    </a:lnTo>
                    <a:lnTo>
                      <a:pt x="69" y="24"/>
                    </a:lnTo>
                    <a:lnTo>
                      <a:pt x="60" y="57"/>
                    </a:lnTo>
                    <a:lnTo>
                      <a:pt x="51" y="24"/>
                    </a:lnTo>
                    <a:lnTo>
                      <a:pt x="24" y="36"/>
                    </a:lnTo>
                    <a:lnTo>
                      <a:pt x="0" y="75"/>
                    </a:lnTo>
                    <a:lnTo>
                      <a:pt x="33" y="72"/>
                    </a:lnTo>
                    <a:lnTo>
                      <a:pt x="36" y="123"/>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6" name="Freeform 48"/>
              <p:cNvSpPr>
                <a:spLocks/>
              </p:cNvSpPr>
              <p:nvPr/>
            </p:nvSpPr>
            <p:spPr bwMode="auto">
              <a:xfrm>
                <a:off x="2472" y="1026"/>
                <a:ext cx="168" cy="105"/>
              </a:xfrm>
              <a:custGeom>
                <a:avLst/>
                <a:gdLst>
                  <a:gd name="T0" fmla="*/ 57 w 168"/>
                  <a:gd name="T1" fmla="*/ 36 h 105"/>
                  <a:gd name="T2" fmla="*/ 87 w 168"/>
                  <a:gd name="T3" fmla="*/ 3 h 105"/>
                  <a:gd name="T4" fmla="*/ 108 w 168"/>
                  <a:gd name="T5" fmla="*/ 21 h 105"/>
                  <a:gd name="T6" fmla="*/ 126 w 168"/>
                  <a:gd name="T7" fmla="*/ 0 h 105"/>
                  <a:gd name="T8" fmla="*/ 144 w 168"/>
                  <a:gd name="T9" fmla="*/ 21 h 105"/>
                  <a:gd name="T10" fmla="*/ 168 w 168"/>
                  <a:gd name="T11" fmla="*/ 30 h 105"/>
                  <a:gd name="T12" fmla="*/ 123 w 168"/>
                  <a:gd name="T13" fmla="*/ 69 h 105"/>
                  <a:gd name="T14" fmla="*/ 72 w 168"/>
                  <a:gd name="T15" fmla="*/ 75 h 105"/>
                  <a:gd name="T16" fmla="*/ 48 w 168"/>
                  <a:gd name="T17" fmla="*/ 66 h 105"/>
                  <a:gd name="T18" fmla="*/ 39 w 168"/>
                  <a:gd name="T19" fmla="*/ 105 h 105"/>
                  <a:gd name="T20" fmla="*/ 0 w 168"/>
                  <a:gd name="T21" fmla="*/ 90 h 105"/>
                  <a:gd name="T22" fmla="*/ 36 w 168"/>
                  <a:gd name="T23" fmla="*/ 51 h 105"/>
                  <a:gd name="T24" fmla="*/ 57 w 168"/>
                  <a:gd name="T25"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105">
                    <a:moveTo>
                      <a:pt x="57" y="36"/>
                    </a:moveTo>
                    <a:lnTo>
                      <a:pt x="87" y="3"/>
                    </a:lnTo>
                    <a:lnTo>
                      <a:pt x="108" y="21"/>
                    </a:lnTo>
                    <a:lnTo>
                      <a:pt x="126" y="0"/>
                    </a:lnTo>
                    <a:lnTo>
                      <a:pt x="144" y="21"/>
                    </a:lnTo>
                    <a:lnTo>
                      <a:pt x="168" y="30"/>
                    </a:lnTo>
                    <a:lnTo>
                      <a:pt x="123" y="69"/>
                    </a:lnTo>
                    <a:lnTo>
                      <a:pt x="72" y="75"/>
                    </a:lnTo>
                    <a:lnTo>
                      <a:pt x="48" y="66"/>
                    </a:lnTo>
                    <a:lnTo>
                      <a:pt x="39" y="105"/>
                    </a:lnTo>
                    <a:lnTo>
                      <a:pt x="0" y="90"/>
                    </a:lnTo>
                    <a:lnTo>
                      <a:pt x="36" y="51"/>
                    </a:lnTo>
                    <a:lnTo>
                      <a:pt x="57" y="36"/>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7" name="Freeform 49"/>
              <p:cNvSpPr>
                <a:spLocks/>
              </p:cNvSpPr>
              <p:nvPr/>
            </p:nvSpPr>
            <p:spPr bwMode="auto">
              <a:xfrm>
                <a:off x="2583" y="1047"/>
                <a:ext cx="504" cy="510"/>
              </a:xfrm>
              <a:custGeom>
                <a:avLst/>
                <a:gdLst>
                  <a:gd name="T0" fmla="*/ 120 w 504"/>
                  <a:gd name="T1" fmla="*/ 0 h 510"/>
                  <a:gd name="T2" fmla="*/ 63 w 504"/>
                  <a:gd name="T3" fmla="*/ 9 h 510"/>
                  <a:gd name="T4" fmla="*/ 33 w 504"/>
                  <a:gd name="T5" fmla="*/ 117 h 510"/>
                  <a:gd name="T6" fmla="*/ 0 w 504"/>
                  <a:gd name="T7" fmla="*/ 132 h 510"/>
                  <a:gd name="T8" fmla="*/ 39 w 504"/>
                  <a:gd name="T9" fmla="*/ 144 h 510"/>
                  <a:gd name="T10" fmla="*/ 93 w 504"/>
                  <a:gd name="T11" fmla="*/ 120 h 510"/>
                  <a:gd name="T12" fmla="*/ 153 w 504"/>
                  <a:gd name="T13" fmla="*/ 159 h 510"/>
                  <a:gd name="T14" fmla="*/ 204 w 504"/>
                  <a:gd name="T15" fmla="*/ 153 h 510"/>
                  <a:gd name="T16" fmla="*/ 216 w 504"/>
                  <a:gd name="T17" fmla="*/ 126 h 510"/>
                  <a:gd name="T18" fmla="*/ 252 w 504"/>
                  <a:gd name="T19" fmla="*/ 168 h 510"/>
                  <a:gd name="T20" fmla="*/ 249 w 504"/>
                  <a:gd name="T21" fmla="*/ 204 h 510"/>
                  <a:gd name="T22" fmla="*/ 144 w 504"/>
                  <a:gd name="T23" fmla="*/ 312 h 510"/>
                  <a:gd name="T24" fmla="*/ 90 w 504"/>
                  <a:gd name="T25" fmla="*/ 360 h 510"/>
                  <a:gd name="T26" fmla="*/ 12 w 504"/>
                  <a:gd name="T27" fmla="*/ 384 h 510"/>
                  <a:gd name="T28" fmla="*/ 69 w 504"/>
                  <a:gd name="T29" fmla="*/ 396 h 510"/>
                  <a:gd name="T30" fmla="*/ 114 w 504"/>
                  <a:gd name="T31" fmla="*/ 375 h 510"/>
                  <a:gd name="T32" fmla="*/ 183 w 504"/>
                  <a:gd name="T33" fmla="*/ 441 h 510"/>
                  <a:gd name="T34" fmla="*/ 258 w 504"/>
                  <a:gd name="T35" fmla="*/ 510 h 510"/>
                  <a:gd name="T36" fmla="*/ 291 w 504"/>
                  <a:gd name="T37" fmla="*/ 489 h 510"/>
                  <a:gd name="T38" fmla="*/ 348 w 504"/>
                  <a:gd name="T39" fmla="*/ 411 h 510"/>
                  <a:gd name="T40" fmla="*/ 300 w 504"/>
                  <a:gd name="T41" fmla="*/ 339 h 510"/>
                  <a:gd name="T42" fmla="*/ 336 w 504"/>
                  <a:gd name="T43" fmla="*/ 300 h 510"/>
                  <a:gd name="T44" fmla="*/ 366 w 504"/>
                  <a:gd name="T45" fmla="*/ 396 h 510"/>
                  <a:gd name="T46" fmla="*/ 408 w 504"/>
                  <a:gd name="T47" fmla="*/ 369 h 510"/>
                  <a:gd name="T48" fmla="*/ 459 w 504"/>
                  <a:gd name="T49" fmla="*/ 321 h 510"/>
                  <a:gd name="T50" fmla="*/ 474 w 504"/>
                  <a:gd name="T51" fmla="*/ 300 h 510"/>
                  <a:gd name="T52" fmla="*/ 423 w 504"/>
                  <a:gd name="T53" fmla="*/ 270 h 510"/>
                  <a:gd name="T54" fmla="*/ 354 w 504"/>
                  <a:gd name="T55" fmla="*/ 237 h 510"/>
                  <a:gd name="T56" fmla="*/ 423 w 504"/>
                  <a:gd name="T57" fmla="*/ 213 h 510"/>
                  <a:gd name="T58" fmla="*/ 438 w 504"/>
                  <a:gd name="T59" fmla="*/ 177 h 510"/>
                  <a:gd name="T60" fmla="*/ 321 w 504"/>
                  <a:gd name="T61" fmla="*/ 150 h 510"/>
                  <a:gd name="T62" fmla="*/ 318 w 504"/>
                  <a:gd name="T63" fmla="*/ 108 h 510"/>
                  <a:gd name="T64" fmla="*/ 309 w 504"/>
                  <a:gd name="T65" fmla="*/ 96 h 510"/>
                  <a:gd name="T66" fmla="*/ 225 w 504"/>
                  <a:gd name="T67" fmla="*/ 84 h 510"/>
                  <a:gd name="T68" fmla="*/ 177 w 504"/>
                  <a:gd name="T69" fmla="*/ 87 h 510"/>
                  <a:gd name="T70" fmla="*/ 192 w 504"/>
                  <a:gd name="T71" fmla="*/ 9 h 510"/>
                  <a:gd name="T72" fmla="*/ 147 w 504"/>
                  <a:gd name="T73" fmla="*/ 39 h 510"/>
                  <a:gd name="T74" fmla="*/ 138 w 504"/>
                  <a:gd name="T75" fmla="*/ 54 h 510"/>
                  <a:gd name="T76" fmla="*/ 87 w 504"/>
                  <a:gd name="T77" fmla="*/ 99 h 510"/>
                  <a:gd name="T78" fmla="*/ 156 w 504"/>
                  <a:gd name="T79" fmla="*/ 3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4" h="510">
                    <a:moveTo>
                      <a:pt x="156" y="3"/>
                    </a:moveTo>
                    <a:lnTo>
                      <a:pt x="120" y="0"/>
                    </a:lnTo>
                    <a:lnTo>
                      <a:pt x="84" y="9"/>
                    </a:lnTo>
                    <a:lnTo>
                      <a:pt x="63" y="9"/>
                    </a:lnTo>
                    <a:lnTo>
                      <a:pt x="6" y="75"/>
                    </a:lnTo>
                    <a:lnTo>
                      <a:pt x="33" y="117"/>
                    </a:lnTo>
                    <a:lnTo>
                      <a:pt x="0" y="105"/>
                    </a:lnTo>
                    <a:lnTo>
                      <a:pt x="0" y="132"/>
                    </a:lnTo>
                    <a:lnTo>
                      <a:pt x="27" y="159"/>
                    </a:lnTo>
                    <a:lnTo>
                      <a:pt x="39" y="144"/>
                    </a:lnTo>
                    <a:lnTo>
                      <a:pt x="105" y="171"/>
                    </a:lnTo>
                    <a:lnTo>
                      <a:pt x="93" y="120"/>
                    </a:lnTo>
                    <a:lnTo>
                      <a:pt x="141" y="186"/>
                    </a:lnTo>
                    <a:lnTo>
                      <a:pt x="153" y="159"/>
                    </a:lnTo>
                    <a:lnTo>
                      <a:pt x="183" y="177"/>
                    </a:lnTo>
                    <a:lnTo>
                      <a:pt x="204" y="153"/>
                    </a:lnTo>
                    <a:lnTo>
                      <a:pt x="183" y="123"/>
                    </a:lnTo>
                    <a:lnTo>
                      <a:pt x="216" y="126"/>
                    </a:lnTo>
                    <a:lnTo>
                      <a:pt x="219" y="174"/>
                    </a:lnTo>
                    <a:lnTo>
                      <a:pt x="252" y="168"/>
                    </a:lnTo>
                    <a:lnTo>
                      <a:pt x="279" y="189"/>
                    </a:lnTo>
                    <a:lnTo>
                      <a:pt x="249" y="204"/>
                    </a:lnTo>
                    <a:lnTo>
                      <a:pt x="192" y="291"/>
                    </a:lnTo>
                    <a:lnTo>
                      <a:pt x="144" y="312"/>
                    </a:lnTo>
                    <a:lnTo>
                      <a:pt x="147" y="348"/>
                    </a:lnTo>
                    <a:lnTo>
                      <a:pt x="90" y="360"/>
                    </a:lnTo>
                    <a:lnTo>
                      <a:pt x="72" y="324"/>
                    </a:lnTo>
                    <a:lnTo>
                      <a:pt x="12" y="384"/>
                    </a:lnTo>
                    <a:lnTo>
                      <a:pt x="54" y="414"/>
                    </a:lnTo>
                    <a:lnTo>
                      <a:pt x="69" y="396"/>
                    </a:lnTo>
                    <a:lnTo>
                      <a:pt x="102" y="408"/>
                    </a:lnTo>
                    <a:lnTo>
                      <a:pt x="114" y="375"/>
                    </a:lnTo>
                    <a:lnTo>
                      <a:pt x="123" y="414"/>
                    </a:lnTo>
                    <a:lnTo>
                      <a:pt x="183" y="441"/>
                    </a:lnTo>
                    <a:lnTo>
                      <a:pt x="156" y="453"/>
                    </a:lnTo>
                    <a:lnTo>
                      <a:pt x="258" y="510"/>
                    </a:lnTo>
                    <a:lnTo>
                      <a:pt x="231" y="426"/>
                    </a:lnTo>
                    <a:lnTo>
                      <a:pt x="291" y="489"/>
                    </a:lnTo>
                    <a:lnTo>
                      <a:pt x="324" y="453"/>
                    </a:lnTo>
                    <a:lnTo>
                      <a:pt x="348" y="411"/>
                    </a:lnTo>
                    <a:lnTo>
                      <a:pt x="294" y="387"/>
                    </a:lnTo>
                    <a:lnTo>
                      <a:pt x="300" y="339"/>
                    </a:lnTo>
                    <a:lnTo>
                      <a:pt x="327" y="372"/>
                    </a:lnTo>
                    <a:lnTo>
                      <a:pt x="336" y="300"/>
                    </a:lnTo>
                    <a:lnTo>
                      <a:pt x="372" y="360"/>
                    </a:lnTo>
                    <a:lnTo>
                      <a:pt x="366" y="396"/>
                    </a:lnTo>
                    <a:lnTo>
                      <a:pt x="399" y="390"/>
                    </a:lnTo>
                    <a:lnTo>
                      <a:pt x="408" y="369"/>
                    </a:lnTo>
                    <a:lnTo>
                      <a:pt x="477" y="357"/>
                    </a:lnTo>
                    <a:lnTo>
                      <a:pt x="459" y="321"/>
                    </a:lnTo>
                    <a:lnTo>
                      <a:pt x="504" y="321"/>
                    </a:lnTo>
                    <a:lnTo>
                      <a:pt x="474" y="300"/>
                    </a:lnTo>
                    <a:lnTo>
                      <a:pt x="411" y="303"/>
                    </a:lnTo>
                    <a:lnTo>
                      <a:pt x="423" y="270"/>
                    </a:lnTo>
                    <a:lnTo>
                      <a:pt x="393" y="273"/>
                    </a:lnTo>
                    <a:lnTo>
                      <a:pt x="354" y="237"/>
                    </a:lnTo>
                    <a:lnTo>
                      <a:pt x="372" y="213"/>
                    </a:lnTo>
                    <a:lnTo>
                      <a:pt x="423" y="213"/>
                    </a:lnTo>
                    <a:lnTo>
                      <a:pt x="378" y="189"/>
                    </a:lnTo>
                    <a:lnTo>
                      <a:pt x="438" y="177"/>
                    </a:lnTo>
                    <a:lnTo>
                      <a:pt x="369" y="144"/>
                    </a:lnTo>
                    <a:lnTo>
                      <a:pt x="321" y="150"/>
                    </a:lnTo>
                    <a:lnTo>
                      <a:pt x="357" y="120"/>
                    </a:lnTo>
                    <a:lnTo>
                      <a:pt x="318" y="108"/>
                    </a:lnTo>
                    <a:lnTo>
                      <a:pt x="291" y="123"/>
                    </a:lnTo>
                    <a:lnTo>
                      <a:pt x="309" y="96"/>
                    </a:lnTo>
                    <a:lnTo>
                      <a:pt x="285" y="63"/>
                    </a:lnTo>
                    <a:lnTo>
                      <a:pt x="225" y="84"/>
                    </a:lnTo>
                    <a:lnTo>
                      <a:pt x="216" y="60"/>
                    </a:lnTo>
                    <a:lnTo>
                      <a:pt x="177" y="87"/>
                    </a:lnTo>
                    <a:lnTo>
                      <a:pt x="234" y="12"/>
                    </a:lnTo>
                    <a:lnTo>
                      <a:pt x="192" y="9"/>
                    </a:lnTo>
                    <a:lnTo>
                      <a:pt x="177" y="21"/>
                    </a:lnTo>
                    <a:lnTo>
                      <a:pt x="147" y="39"/>
                    </a:lnTo>
                    <a:lnTo>
                      <a:pt x="174" y="48"/>
                    </a:lnTo>
                    <a:lnTo>
                      <a:pt x="138" y="54"/>
                    </a:lnTo>
                    <a:lnTo>
                      <a:pt x="114" y="84"/>
                    </a:lnTo>
                    <a:lnTo>
                      <a:pt x="87" y="99"/>
                    </a:lnTo>
                    <a:lnTo>
                      <a:pt x="90" y="63"/>
                    </a:lnTo>
                    <a:lnTo>
                      <a:pt x="156" y="3"/>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8" name="Freeform 50"/>
              <p:cNvSpPr>
                <a:spLocks/>
              </p:cNvSpPr>
              <p:nvPr/>
            </p:nvSpPr>
            <p:spPr bwMode="auto">
              <a:xfrm>
                <a:off x="2823" y="1062"/>
                <a:ext cx="87" cy="36"/>
              </a:xfrm>
              <a:custGeom>
                <a:avLst/>
                <a:gdLst>
                  <a:gd name="T0" fmla="*/ 15 w 87"/>
                  <a:gd name="T1" fmla="*/ 0 h 36"/>
                  <a:gd name="T2" fmla="*/ 0 w 87"/>
                  <a:gd name="T3" fmla="*/ 30 h 36"/>
                  <a:gd name="T4" fmla="*/ 75 w 87"/>
                  <a:gd name="T5" fmla="*/ 36 h 36"/>
                  <a:gd name="T6" fmla="*/ 87 w 87"/>
                  <a:gd name="T7" fmla="*/ 0 h 36"/>
                  <a:gd name="T8" fmla="*/ 15 w 87"/>
                  <a:gd name="T9" fmla="*/ 0 h 36"/>
                </a:gdLst>
                <a:ahLst/>
                <a:cxnLst>
                  <a:cxn ang="0">
                    <a:pos x="T0" y="T1"/>
                  </a:cxn>
                  <a:cxn ang="0">
                    <a:pos x="T2" y="T3"/>
                  </a:cxn>
                  <a:cxn ang="0">
                    <a:pos x="T4" y="T5"/>
                  </a:cxn>
                  <a:cxn ang="0">
                    <a:pos x="T6" y="T7"/>
                  </a:cxn>
                  <a:cxn ang="0">
                    <a:pos x="T8" y="T9"/>
                  </a:cxn>
                </a:cxnLst>
                <a:rect l="0" t="0" r="r" b="b"/>
                <a:pathLst>
                  <a:path w="87" h="36">
                    <a:moveTo>
                      <a:pt x="15" y="0"/>
                    </a:moveTo>
                    <a:lnTo>
                      <a:pt x="0" y="30"/>
                    </a:lnTo>
                    <a:lnTo>
                      <a:pt x="75" y="36"/>
                    </a:lnTo>
                    <a:lnTo>
                      <a:pt x="87" y="0"/>
                    </a:lnTo>
                    <a:lnTo>
                      <a:pt x="15"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79" name="Freeform 51"/>
              <p:cNvSpPr>
                <a:spLocks/>
              </p:cNvSpPr>
              <p:nvPr/>
            </p:nvSpPr>
            <p:spPr bwMode="auto">
              <a:xfrm>
                <a:off x="2382" y="1362"/>
                <a:ext cx="162" cy="126"/>
              </a:xfrm>
              <a:custGeom>
                <a:avLst/>
                <a:gdLst>
                  <a:gd name="T0" fmla="*/ 102 w 162"/>
                  <a:gd name="T1" fmla="*/ 0 h 126"/>
                  <a:gd name="T2" fmla="*/ 60 w 162"/>
                  <a:gd name="T3" fmla="*/ 51 h 126"/>
                  <a:gd name="T4" fmla="*/ 33 w 162"/>
                  <a:gd name="T5" fmla="*/ 75 h 126"/>
                  <a:gd name="T6" fmla="*/ 0 w 162"/>
                  <a:gd name="T7" fmla="*/ 84 h 126"/>
                  <a:gd name="T8" fmla="*/ 21 w 162"/>
                  <a:gd name="T9" fmla="*/ 99 h 126"/>
                  <a:gd name="T10" fmla="*/ 36 w 162"/>
                  <a:gd name="T11" fmla="*/ 120 h 126"/>
                  <a:gd name="T12" fmla="*/ 60 w 162"/>
                  <a:gd name="T13" fmla="*/ 108 h 126"/>
                  <a:gd name="T14" fmla="*/ 93 w 162"/>
                  <a:gd name="T15" fmla="*/ 69 h 126"/>
                  <a:gd name="T16" fmla="*/ 126 w 162"/>
                  <a:gd name="T17" fmla="*/ 75 h 126"/>
                  <a:gd name="T18" fmla="*/ 105 w 162"/>
                  <a:gd name="T19" fmla="*/ 111 h 126"/>
                  <a:gd name="T20" fmla="*/ 147 w 162"/>
                  <a:gd name="T21" fmla="*/ 126 h 126"/>
                  <a:gd name="T22" fmla="*/ 162 w 162"/>
                  <a:gd name="T23" fmla="*/ 102 h 126"/>
                  <a:gd name="T24" fmla="*/ 141 w 162"/>
                  <a:gd name="T25" fmla="*/ 87 h 126"/>
                  <a:gd name="T26" fmla="*/ 126 w 162"/>
                  <a:gd name="T27" fmla="*/ 18 h 126"/>
                  <a:gd name="T28" fmla="*/ 105 w 162"/>
                  <a:gd name="T29" fmla="*/ 33 h 126"/>
                  <a:gd name="T30" fmla="*/ 102 w 162"/>
                  <a:gd name="T3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126">
                    <a:moveTo>
                      <a:pt x="102" y="0"/>
                    </a:moveTo>
                    <a:lnTo>
                      <a:pt x="60" y="51"/>
                    </a:lnTo>
                    <a:lnTo>
                      <a:pt x="33" y="75"/>
                    </a:lnTo>
                    <a:lnTo>
                      <a:pt x="0" y="84"/>
                    </a:lnTo>
                    <a:lnTo>
                      <a:pt x="21" y="99"/>
                    </a:lnTo>
                    <a:lnTo>
                      <a:pt x="36" y="120"/>
                    </a:lnTo>
                    <a:lnTo>
                      <a:pt x="60" y="108"/>
                    </a:lnTo>
                    <a:lnTo>
                      <a:pt x="93" y="69"/>
                    </a:lnTo>
                    <a:lnTo>
                      <a:pt x="126" y="75"/>
                    </a:lnTo>
                    <a:lnTo>
                      <a:pt x="105" y="111"/>
                    </a:lnTo>
                    <a:lnTo>
                      <a:pt x="147" y="126"/>
                    </a:lnTo>
                    <a:lnTo>
                      <a:pt x="162" y="102"/>
                    </a:lnTo>
                    <a:lnTo>
                      <a:pt x="141" y="87"/>
                    </a:lnTo>
                    <a:lnTo>
                      <a:pt x="126" y="18"/>
                    </a:lnTo>
                    <a:lnTo>
                      <a:pt x="105" y="33"/>
                    </a:lnTo>
                    <a:lnTo>
                      <a:pt x="102"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0" name="Freeform 52"/>
              <p:cNvSpPr>
                <a:spLocks/>
              </p:cNvSpPr>
              <p:nvPr/>
            </p:nvSpPr>
            <p:spPr bwMode="auto">
              <a:xfrm>
                <a:off x="2724" y="1269"/>
                <a:ext cx="33" cy="54"/>
              </a:xfrm>
              <a:custGeom>
                <a:avLst/>
                <a:gdLst>
                  <a:gd name="T0" fmla="*/ 21 w 33"/>
                  <a:gd name="T1" fmla="*/ 0 h 54"/>
                  <a:gd name="T2" fmla="*/ 0 w 33"/>
                  <a:gd name="T3" fmla="*/ 33 h 54"/>
                  <a:gd name="T4" fmla="*/ 15 w 33"/>
                  <a:gd name="T5" fmla="*/ 54 h 54"/>
                  <a:gd name="T6" fmla="*/ 33 w 33"/>
                  <a:gd name="T7" fmla="*/ 21 h 54"/>
                  <a:gd name="T8" fmla="*/ 21 w 33"/>
                  <a:gd name="T9" fmla="*/ 0 h 54"/>
                </a:gdLst>
                <a:ahLst/>
                <a:cxnLst>
                  <a:cxn ang="0">
                    <a:pos x="T0" y="T1"/>
                  </a:cxn>
                  <a:cxn ang="0">
                    <a:pos x="T2" y="T3"/>
                  </a:cxn>
                  <a:cxn ang="0">
                    <a:pos x="T4" y="T5"/>
                  </a:cxn>
                  <a:cxn ang="0">
                    <a:pos x="T6" y="T7"/>
                  </a:cxn>
                  <a:cxn ang="0">
                    <a:pos x="T8" y="T9"/>
                  </a:cxn>
                </a:cxnLst>
                <a:rect l="0" t="0" r="r" b="b"/>
                <a:pathLst>
                  <a:path w="33" h="54">
                    <a:moveTo>
                      <a:pt x="21" y="0"/>
                    </a:moveTo>
                    <a:lnTo>
                      <a:pt x="0" y="33"/>
                    </a:lnTo>
                    <a:lnTo>
                      <a:pt x="15" y="54"/>
                    </a:lnTo>
                    <a:lnTo>
                      <a:pt x="33" y="21"/>
                    </a:lnTo>
                    <a:lnTo>
                      <a:pt x="21"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1" name="Freeform 53"/>
              <p:cNvSpPr>
                <a:spLocks/>
              </p:cNvSpPr>
              <p:nvPr/>
            </p:nvSpPr>
            <p:spPr bwMode="auto">
              <a:xfrm>
                <a:off x="2733" y="1584"/>
                <a:ext cx="69" cy="30"/>
              </a:xfrm>
              <a:custGeom>
                <a:avLst/>
                <a:gdLst>
                  <a:gd name="T0" fmla="*/ 0 w 69"/>
                  <a:gd name="T1" fmla="*/ 15 h 30"/>
                  <a:gd name="T2" fmla="*/ 66 w 69"/>
                  <a:gd name="T3" fmla="*/ 0 h 30"/>
                  <a:gd name="T4" fmla="*/ 69 w 69"/>
                  <a:gd name="T5" fmla="*/ 18 h 30"/>
                  <a:gd name="T6" fmla="*/ 36 w 69"/>
                  <a:gd name="T7" fmla="*/ 30 h 30"/>
                  <a:gd name="T8" fmla="*/ 0 w 69"/>
                  <a:gd name="T9" fmla="*/ 15 h 30"/>
                </a:gdLst>
                <a:ahLst/>
                <a:cxnLst>
                  <a:cxn ang="0">
                    <a:pos x="T0" y="T1"/>
                  </a:cxn>
                  <a:cxn ang="0">
                    <a:pos x="T2" y="T3"/>
                  </a:cxn>
                  <a:cxn ang="0">
                    <a:pos x="T4" y="T5"/>
                  </a:cxn>
                  <a:cxn ang="0">
                    <a:pos x="T6" y="T7"/>
                  </a:cxn>
                  <a:cxn ang="0">
                    <a:pos x="T8" y="T9"/>
                  </a:cxn>
                </a:cxnLst>
                <a:rect l="0" t="0" r="r" b="b"/>
                <a:pathLst>
                  <a:path w="69" h="30">
                    <a:moveTo>
                      <a:pt x="0" y="15"/>
                    </a:moveTo>
                    <a:lnTo>
                      <a:pt x="66" y="0"/>
                    </a:lnTo>
                    <a:lnTo>
                      <a:pt x="69" y="18"/>
                    </a:lnTo>
                    <a:lnTo>
                      <a:pt x="36" y="30"/>
                    </a:lnTo>
                    <a:lnTo>
                      <a:pt x="0" y="15"/>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2" name="Freeform 54"/>
              <p:cNvSpPr>
                <a:spLocks/>
              </p:cNvSpPr>
              <p:nvPr/>
            </p:nvSpPr>
            <p:spPr bwMode="auto">
              <a:xfrm>
                <a:off x="2850" y="1563"/>
                <a:ext cx="30" cy="21"/>
              </a:xfrm>
              <a:custGeom>
                <a:avLst/>
                <a:gdLst>
                  <a:gd name="T0" fmla="*/ 0 w 30"/>
                  <a:gd name="T1" fmla="*/ 0 h 21"/>
                  <a:gd name="T2" fmla="*/ 18 w 30"/>
                  <a:gd name="T3" fmla="*/ 21 h 21"/>
                  <a:gd name="T4" fmla="*/ 30 w 30"/>
                  <a:gd name="T5" fmla="*/ 6 h 21"/>
                  <a:gd name="T6" fmla="*/ 0 w 30"/>
                  <a:gd name="T7" fmla="*/ 0 h 21"/>
                </a:gdLst>
                <a:ahLst/>
                <a:cxnLst>
                  <a:cxn ang="0">
                    <a:pos x="T0" y="T1"/>
                  </a:cxn>
                  <a:cxn ang="0">
                    <a:pos x="T2" y="T3"/>
                  </a:cxn>
                  <a:cxn ang="0">
                    <a:pos x="T4" y="T5"/>
                  </a:cxn>
                  <a:cxn ang="0">
                    <a:pos x="T6" y="T7"/>
                  </a:cxn>
                </a:cxnLst>
                <a:rect l="0" t="0" r="r" b="b"/>
                <a:pathLst>
                  <a:path w="30" h="21">
                    <a:moveTo>
                      <a:pt x="0" y="0"/>
                    </a:moveTo>
                    <a:lnTo>
                      <a:pt x="18" y="21"/>
                    </a:lnTo>
                    <a:lnTo>
                      <a:pt x="30" y="6"/>
                    </a:lnTo>
                    <a:lnTo>
                      <a:pt x="0"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3" name="Freeform 55"/>
              <p:cNvSpPr>
                <a:spLocks/>
              </p:cNvSpPr>
              <p:nvPr/>
            </p:nvSpPr>
            <p:spPr bwMode="auto">
              <a:xfrm>
                <a:off x="2424" y="1488"/>
                <a:ext cx="75" cy="27"/>
              </a:xfrm>
              <a:custGeom>
                <a:avLst/>
                <a:gdLst>
                  <a:gd name="T0" fmla="*/ 0 w 75"/>
                  <a:gd name="T1" fmla="*/ 21 h 27"/>
                  <a:gd name="T2" fmla="*/ 42 w 75"/>
                  <a:gd name="T3" fmla="*/ 0 h 27"/>
                  <a:gd name="T4" fmla="*/ 75 w 75"/>
                  <a:gd name="T5" fmla="*/ 15 h 27"/>
                  <a:gd name="T6" fmla="*/ 45 w 75"/>
                  <a:gd name="T7" fmla="*/ 27 h 27"/>
                  <a:gd name="T8" fmla="*/ 0 w 75"/>
                  <a:gd name="T9" fmla="*/ 21 h 27"/>
                </a:gdLst>
                <a:ahLst/>
                <a:cxnLst>
                  <a:cxn ang="0">
                    <a:pos x="T0" y="T1"/>
                  </a:cxn>
                  <a:cxn ang="0">
                    <a:pos x="T2" y="T3"/>
                  </a:cxn>
                  <a:cxn ang="0">
                    <a:pos x="T4" y="T5"/>
                  </a:cxn>
                  <a:cxn ang="0">
                    <a:pos x="T6" y="T7"/>
                  </a:cxn>
                  <a:cxn ang="0">
                    <a:pos x="T8" y="T9"/>
                  </a:cxn>
                </a:cxnLst>
                <a:rect l="0" t="0" r="r" b="b"/>
                <a:pathLst>
                  <a:path w="75" h="27">
                    <a:moveTo>
                      <a:pt x="0" y="21"/>
                    </a:moveTo>
                    <a:lnTo>
                      <a:pt x="42" y="0"/>
                    </a:lnTo>
                    <a:lnTo>
                      <a:pt x="75" y="15"/>
                    </a:lnTo>
                    <a:lnTo>
                      <a:pt x="45" y="27"/>
                    </a:lnTo>
                    <a:lnTo>
                      <a:pt x="0" y="21"/>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4" name="Freeform 56"/>
              <p:cNvSpPr>
                <a:spLocks/>
              </p:cNvSpPr>
              <p:nvPr/>
            </p:nvSpPr>
            <p:spPr bwMode="auto">
              <a:xfrm>
                <a:off x="2475" y="1521"/>
                <a:ext cx="36" cy="57"/>
              </a:xfrm>
              <a:custGeom>
                <a:avLst/>
                <a:gdLst>
                  <a:gd name="T0" fmla="*/ 36 w 36"/>
                  <a:gd name="T1" fmla="*/ 0 h 57"/>
                  <a:gd name="T2" fmla="*/ 3 w 36"/>
                  <a:gd name="T3" fmla="*/ 15 h 57"/>
                  <a:gd name="T4" fmla="*/ 0 w 36"/>
                  <a:gd name="T5" fmla="*/ 57 h 57"/>
                  <a:gd name="T6" fmla="*/ 36 w 36"/>
                  <a:gd name="T7" fmla="*/ 0 h 57"/>
                </a:gdLst>
                <a:ahLst/>
                <a:cxnLst>
                  <a:cxn ang="0">
                    <a:pos x="T0" y="T1"/>
                  </a:cxn>
                  <a:cxn ang="0">
                    <a:pos x="T2" y="T3"/>
                  </a:cxn>
                  <a:cxn ang="0">
                    <a:pos x="T4" y="T5"/>
                  </a:cxn>
                  <a:cxn ang="0">
                    <a:pos x="T6" y="T7"/>
                  </a:cxn>
                </a:cxnLst>
                <a:rect l="0" t="0" r="r" b="b"/>
                <a:pathLst>
                  <a:path w="36" h="57">
                    <a:moveTo>
                      <a:pt x="36" y="0"/>
                    </a:moveTo>
                    <a:lnTo>
                      <a:pt x="3" y="15"/>
                    </a:lnTo>
                    <a:lnTo>
                      <a:pt x="0" y="57"/>
                    </a:lnTo>
                    <a:lnTo>
                      <a:pt x="36"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5" name="Freeform 57"/>
              <p:cNvSpPr>
                <a:spLocks/>
              </p:cNvSpPr>
              <p:nvPr/>
            </p:nvSpPr>
            <p:spPr bwMode="auto">
              <a:xfrm>
                <a:off x="2565" y="1470"/>
                <a:ext cx="33" cy="30"/>
              </a:xfrm>
              <a:custGeom>
                <a:avLst/>
                <a:gdLst>
                  <a:gd name="T0" fmla="*/ 3 w 33"/>
                  <a:gd name="T1" fmla="*/ 0 h 30"/>
                  <a:gd name="T2" fmla="*/ 0 w 33"/>
                  <a:gd name="T3" fmla="*/ 18 h 30"/>
                  <a:gd name="T4" fmla="*/ 21 w 33"/>
                  <a:gd name="T5" fmla="*/ 30 h 30"/>
                  <a:gd name="T6" fmla="*/ 33 w 33"/>
                  <a:gd name="T7" fmla="*/ 9 h 30"/>
                  <a:gd name="T8" fmla="*/ 3 w 33"/>
                  <a:gd name="T9" fmla="*/ 0 h 30"/>
                </a:gdLst>
                <a:ahLst/>
                <a:cxnLst>
                  <a:cxn ang="0">
                    <a:pos x="T0" y="T1"/>
                  </a:cxn>
                  <a:cxn ang="0">
                    <a:pos x="T2" y="T3"/>
                  </a:cxn>
                  <a:cxn ang="0">
                    <a:pos x="T4" y="T5"/>
                  </a:cxn>
                  <a:cxn ang="0">
                    <a:pos x="T6" y="T7"/>
                  </a:cxn>
                  <a:cxn ang="0">
                    <a:pos x="T8" y="T9"/>
                  </a:cxn>
                </a:cxnLst>
                <a:rect l="0" t="0" r="r" b="b"/>
                <a:pathLst>
                  <a:path w="33" h="30">
                    <a:moveTo>
                      <a:pt x="3" y="0"/>
                    </a:moveTo>
                    <a:lnTo>
                      <a:pt x="0" y="18"/>
                    </a:lnTo>
                    <a:lnTo>
                      <a:pt x="21" y="30"/>
                    </a:lnTo>
                    <a:lnTo>
                      <a:pt x="33" y="9"/>
                    </a:lnTo>
                    <a:lnTo>
                      <a:pt x="3"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6" name="Freeform 58"/>
              <p:cNvSpPr>
                <a:spLocks/>
              </p:cNvSpPr>
              <p:nvPr/>
            </p:nvSpPr>
            <p:spPr bwMode="auto">
              <a:xfrm>
                <a:off x="2607" y="1473"/>
                <a:ext cx="24" cy="27"/>
              </a:xfrm>
              <a:custGeom>
                <a:avLst/>
                <a:gdLst>
                  <a:gd name="T0" fmla="*/ 0 w 24"/>
                  <a:gd name="T1" fmla="*/ 0 h 27"/>
                  <a:gd name="T2" fmla="*/ 3 w 24"/>
                  <a:gd name="T3" fmla="*/ 27 h 27"/>
                  <a:gd name="T4" fmla="*/ 24 w 24"/>
                  <a:gd name="T5" fmla="*/ 3 h 27"/>
                  <a:gd name="T6" fmla="*/ 0 w 24"/>
                  <a:gd name="T7" fmla="*/ 0 h 27"/>
                </a:gdLst>
                <a:ahLst/>
                <a:cxnLst>
                  <a:cxn ang="0">
                    <a:pos x="T0" y="T1"/>
                  </a:cxn>
                  <a:cxn ang="0">
                    <a:pos x="T2" y="T3"/>
                  </a:cxn>
                  <a:cxn ang="0">
                    <a:pos x="T4" y="T5"/>
                  </a:cxn>
                  <a:cxn ang="0">
                    <a:pos x="T6" y="T7"/>
                  </a:cxn>
                </a:cxnLst>
                <a:rect l="0" t="0" r="r" b="b"/>
                <a:pathLst>
                  <a:path w="24" h="27">
                    <a:moveTo>
                      <a:pt x="0" y="0"/>
                    </a:moveTo>
                    <a:lnTo>
                      <a:pt x="3" y="27"/>
                    </a:lnTo>
                    <a:lnTo>
                      <a:pt x="24" y="3"/>
                    </a:lnTo>
                    <a:lnTo>
                      <a:pt x="0"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7" name="Freeform 59"/>
              <p:cNvSpPr>
                <a:spLocks/>
              </p:cNvSpPr>
              <p:nvPr/>
            </p:nvSpPr>
            <p:spPr bwMode="auto">
              <a:xfrm>
                <a:off x="2634" y="1491"/>
                <a:ext cx="42" cy="27"/>
              </a:xfrm>
              <a:custGeom>
                <a:avLst/>
                <a:gdLst>
                  <a:gd name="T0" fmla="*/ 0 w 42"/>
                  <a:gd name="T1" fmla="*/ 15 h 27"/>
                  <a:gd name="T2" fmla="*/ 21 w 42"/>
                  <a:gd name="T3" fmla="*/ 27 h 27"/>
                  <a:gd name="T4" fmla="*/ 42 w 42"/>
                  <a:gd name="T5" fmla="*/ 12 h 27"/>
                  <a:gd name="T6" fmla="*/ 24 w 42"/>
                  <a:gd name="T7" fmla="*/ 0 h 27"/>
                  <a:gd name="T8" fmla="*/ 0 w 42"/>
                  <a:gd name="T9" fmla="*/ 15 h 27"/>
                </a:gdLst>
                <a:ahLst/>
                <a:cxnLst>
                  <a:cxn ang="0">
                    <a:pos x="T0" y="T1"/>
                  </a:cxn>
                  <a:cxn ang="0">
                    <a:pos x="T2" y="T3"/>
                  </a:cxn>
                  <a:cxn ang="0">
                    <a:pos x="T4" y="T5"/>
                  </a:cxn>
                  <a:cxn ang="0">
                    <a:pos x="T6" y="T7"/>
                  </a:cxn>
                  <a:cxn ang="0">
                    <a:pos x="T8" y="T9"/>
                  </a:cxn>
                </a:cxnLst>
                <a:rect l="0" t="0" r="r" b="b"/>
                <a:pathLst>
                  <a:path w="42" h="27">
                    <a:moveTo>
                      <a:pt x="0" y="15"/>
                    </a:moveTo>
                    <a:lnTo>
                      <a:pt x="21" y="27"/>
                    </a:lnTo>
                    <a:lnTo>
                      <a:pt x="42" y="12"/>
                    </a:lnTo>
                    <a:lnTo>
                      <a:pt x="24" y="0"/>
                    </a:lnTo>
                    <a:lnTo>
                      <a:pt x="0" y="15"/>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8" name="Freeform 60"/>
              <p:cNvSpPr>
                <a:spLocks/>
              </p:cNvSpPr>
              <p:nvPr/>
            </p:nvSpPr>
            <p:spPr bwMode="auto">
              <a:xfrm>
                <a:off x="2331" y="1734"/>
                <a:ext cx="36" cy="48"/>
              </a:xfrm>
              <a:custGeom>
                <a:avLst/>
                <a:gdLst>
                  <a:gd name="T0" fmla="*/ 36 w 36"/>
                  <a:gd name="T1" fmla="*/ 0 h 48"/>
                  <a:gd name="T2" fmla="*/ 0 w 36"/>
                  <a:gd name="T3" fmla="*/ 21 h 48"/>
                  <a:gd name="T4" fmla="*/ 0 w 36"/>
                  <a:gd name="T5" fmla="*/ 48 h 48"/>
                  <a:gd name="T6" fmla="*/ 36 w 36"/>
                  <a:gd name="T7" fmla="*/ 0 h 48"/>
                </a:gdLst>
                <a:ahLst/>
                <a:cxnLst>
                  <a:cxn ang="0">
                    <a:pos x="T0" y="T1"/>
                  </a:cxn>
                  <a:cxn ang="0">
                    <a:pos x="T2" y="T3"/>
                  </a:cxn>
                  <a:cxn ang="0">
                    <a:pos x="T4" y="T5"/>
                  </a:cxn>
                  <a:cxn ang="0">
                    <a:pos x="T6" y="T7"/>
                  </a:cxn>
                </a:cxnLst>
                <a:rect l="0" t="0" r="r" b="b"/>
                <a:pathLst>
                  <a:path w="36" h="48">
                    <a:moveTo>
                      <a:pt x="36" y="0"/>
                    </a:moveTo>
                    <a:lnTo>
                      <a:pt x="0" y="21"/>
                    </a:lnTo>
                    <a:lnTo>
                      <a:pt x="0" y="48"/>
                    </a:lnTo>
                    <a:lnTo>
                      <a:pt x="36"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89" name="Freeform 61"/>
              <p:cNvSpPr>
                <a:spLocks/>
              </p:cNvSpPr>
              <p:nvPr/>
            </p:nvSpPr>
            <p:spPr bwMode="auto">
              <a:xfrm>
                <a:off x="2232" y="1860"/>
                <a:ext cx="18" cy="39"/>
              </a:xfrm>
              <a:custGeom>
                <a:avLst/>
                <a:gdLst>
                  <a:gd name="T0" fmla="*/ 12 w 18"/>
                  <a:gd name="T1" fmla="*/ 0 h 39"/>
                  <a:gd name="T2" fmla="*/ 0 w 18"/>
                  <a:gd name="T3" fmla="*/ 30 h 39"/>
                  <a:gd name="T4" fmla="*/ 18 w 18"/>
                  <a:gd name="T5" fmla="*/ 39 h 39"/>
                  <a:gd name="T6" fmla="*/ 12 w 18"/>
                  <a:gd name="T7" fmla="*/ 0 h 39"/>
                </a:gdLst>
                <a:ahLst/>
                <a:cxnLst>
                  <a:cxn ang="0">
                    <a:pos x="T0" y="T1"/>
                  </a:cxn>
                  <a:cxn ang="0">
                    <a:pos x="T2" y="T3"/>
                  </a:cxn>
                  <a:cxn ang="0">
                    <a:pos x="T4" y="T5"/>
                  </a:cxn>
                  <a:cxn ang="0">
                    <a:pos x="T6" y="T7"/>
                  </a:cxn>
                </a:cxnLst>
                <a:rect l="0" t="0" r="r" b="b"/>
                <a:pathLst>
                  <a:path w="18" h="39">
                    <a:moveTo>
                      <a:pt x="12" y="0"/>
                    </a:moveTo>
                    <a:lnTo>
                      <a:pt x="0" y="30"/>
                    </a:lnTo>
                    <a:lnTo>
                      <a:pt x="18" y="39"/>
                    </a:lnTo>
                    <a:lnTo>
                      <a:pt x="12"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90" name="Freeform 62"/>
              <p:cNvSpPr>
                <a:spLocks/>
              </p:cNvSpPr>
              <p:nvPr/>
            </p:nvSpPr>
            <p:spPr bwMode="auto">
              <a:xfrm>
                <a:off x="2274" y="1812"/>
                <a:ext cx="21" cy="27"/>
              </a:xfrm>
              <a:custGeom>
                <a:avLst/>
                <a:gdLst>
                  <a:gd name="T0" fmla="*/ 3 w 21"/>
                  <a:gd name="T1" fmla="*/ 0 h 27"/>
                  <a:gd name="T2" fmla="*/ 0 w 21"/>
                  <a:gd name="T3" fmla="*/ 27 h 27"/>
                  <a:gd name="T4" fmla="*/ 21 w 21"/>
                  <a:gd name="T5" fmla="*/ 15 h 27"/>
                  <a:gd name="T6" fmla="*/ 3 w 21"/>
                  <a:gd name="T7" fmla="*/ 0 h 27"/>
                </a:gdLst>
                <a:ahLst/>
                <a:cxnLst>
                  <a:cxn ang="0">
                    <a:pos x="T0" y="T1"/>
                  </a:cxn>
                  <a:cxn ang="0">
                    <a:pos x="T2" y="T3"/>
                  </a:cxn>
                  <a:cxn ang="0">
                    <a:pos x="T4" y="T5"/>
                  </a:cxn>
                  <a:cxn ang="0">
                    <a:pos x="T6" y="T7"/>
                  </a:cxn>
                </a:cxnLst>
                <a:rect l="0" t="0" r="r" b="b"/>
                <a:pathLst>
                  <a:path w="21" h="27">
                    <a:moveTo>
                      <a:pt x="3" y="0"/>
                    </a:moveTo>
                    <a:lnTo>
                      <a:pt x="0" y="27"/>
                    </a:lnTo>
                    <a:lnTo>
                      <a:pt x="21" y="15"/>
                    </a:lnTo>
                    <a:lnTo>
                      <a:pt x="3"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91" name="Oval 63"/>
              <p:cNvSpPr>
                <a:spLocks noChangeArrowheads="1"/>
              </p:cNvSpPr>
              <p:nvPr/>
            </p:nvSpPr>
            <p:spPr bwMode="auto">
              <a:xfrm>
                <a:off x="2271" y="1860"/>
                <a:ext cx="25" cy="25"/>
              </a:xfrm>
              <a:prstGeom prst="ellipse">
                <a:avLst/>
              </a:prstGeom>
              <a:solidFill>
                <a:srgbClr val="0072C6"/>
              </a:solidFill>
              <a:ln w="3175">
                <a:solidFill>
                  <a:schemeClr val="accent3"/>
                </a:solidFill>
                <a:round/>
                <a:headEnd/>
                <a:tailEnd/>
              </a:ln>
              <a:effectLst/>
              <a:extLst/>
            </p:spPr>
            <p:txBody>
              <a:bodyPr wrap="none" lIns="0" tIns="0" rIns="0" bIns="0" anchor="ctr"/>
              <a:lstStyle/>
              <a:p>
                <a:pPr>
                  <a:spcBef>
                    <a:spcPct val="50000"/>
                  </a:spcBef>
                  <a:defRPr/>
                </a:pPr>
                <a:endParaRPr lang="de-DE" altLang="de-DE" dirty="0"/>
              </a:p>
            </p:txBody>
          </p:sp>
          <p:sp>
            <p:nvSpPr>
              <p:cNvPr id="1192" name="Oval 64"/>
              <p:cNvSpPr>
                <a:spLocks noChangeArrowheads="1"/>
              </p:cNvSpPr>
              <p:nvPr/>
            </p:nvSpPr>
            <p:spPr bwMode="auto">
              <a:xfrm>
                <a:off x="2147" y="1511"/>
                <a:ext cx="25" cy="25"/>
              </a:xfrm>
              <a:prstGeom prst="ellipse">
                <a:avLst/>
              </a:prstGeom>
              <a:grpFill/>
              <a:ln w="3175">
                <a:solidFill>
                  <a:schemeClr val="accent3"/>
                </a:solidFill>
                <a:round/>
                <a:headEnd/>
                <a:tailEnd/>
              </a:ln>
              <a:effectLst/>
              <a:extLst/>
            </p:spPr>
            <p:txBody>
              <a:bodyPr wrap="none" lIns="0" tIns="0" rIns="0" bIns="0" anchor="ctr"/>
              <a:lstStyle/>
              <a:p>
                <a:pPr>
                  <a:spcBef>
                    <a:spcPct val="50000"/>
                  </a:spcBef>
                  <a:defRPr/>
                </a:pPr>
                <a:endParaRPr lang="de-DE" altLang="de-DE" dirty="0"/>
              </a:p>
            </p:txBody>
          </p:sp>
          <p:sp>
            <p:nvSpPr>
              <p:cNvPr id="1193" name="Freeform 65"/>
              <p:cNvSpPr>
                <a:spLocks/>
              </p:cNvSpPr>
              <p:nvPr/>
            </p:nvSpPr>
            <p:spPr bwMode="auto">
              <a:xfrm>
                <a:off x="2426" y="975"/>
                <a:ext cx="22" cy="24"/>
              </a:xfrm>
              <a:custGeom>
                <a:avLst/>
                <a:gdLst>
                  <a:gd name="T0" fmla="*/ 22 w 22"/>
                  <a:gd name="T1" fmla="*/ 0 h 24"/>
                  <a:gd name="T2" fmla="*/ 4 w 22"/>
                  <a:gd name="T3" fmla="*/ 24 h 24"/>
                  <a:gd name="T4" fmla="*/ 22 w 22"/>
                  <a:gd name="T5" fmla="*/ 0 h 24"/>
                </a:gdLst>
                <a:ahLst/>
                <a:cxnLst>
                  <a:cxn ang="0">
                    <a:pos x="T0" y="T1"/>
                  </a:cxn>
                  <a:cxn ang="0">
                    <a:pos x="T2" y="T3"/>
                  </a:cxn>
                  <a:cxn ang="0">
                    <a:pos x="T4" y="T5"/>
                  </a:cxn>
                </a:cxnLst>
                <a:rect l="0" t="0" r="r" b="b"/>
                <a:pathLst>
                  <a:path w="22" h="24">
                    <a:moveTo>
                      <a:pt x="22" y="0"/>
                    </a:moveTo>
                    <a:cubicBezTo>
                      <a:pt x="4" y="5"/>
                      <a:pt x="0" y="4"/>
                      <a:pt x="4" y="24"/>
                    </a:cubicBezTo>
                    <a:cubicBezTo>
                      <a:pt x="21" y="20"/>
                      <a:pt x="17" y="15"/>
                      <a:pt x="2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94" name="Freeform 66"/>
              <p:cNvSpPr>
                <a:spLocks/>
              </p:cNvSpPr>
              <p:nvPr/>
            </p:nvSpPr>
            <p:spPr bwMode="auto">
              <a:xfrm>
                <a:off x="2454" y="900"/>
                <a:ext cx="30" cy="30"/>
              </a:xfrm>
              <a:custGeom>
                <a:avLst/>
                <a:gdLst>
                  <a:gd name="T0" fmla="*/ 30 w 30"/>
                  <a:gd name="T1" fmla="*/ 0 h 30"/>
                  <a:gd name="T2" fmla="*/ 24 w 30"/>
                  <a:gd name="T3" fmla="*/ 30 h 30"/>
                  <a:gd name="T4" fmla="*/ 30 w 30"/>
                  <a:gd name="T5" fmla="*/ 0 h 30"/>
                </a:gdLst>
                <a:ahLst/>
                <a:cxnLst>
                  <a:cxn ang="0">
                    <a:pos x="T0" y="T1"/>
                  </a:cxn>
                  <a:cxn ang="0">
                    <a:pos x="T2" y="T3"/>
                  </a:cxn>
                  <a:cxn ang="0">
                    <a:pos x="T4" y="T5"/>
                  </a:cxn>
                </a:cxnLst>
                <a:rect l="0" t="0" r="r" b="b"/>
                <a:pathLst>
                  <a:path w="30" h="30">
                    <a:moveTo>
                      <a:pt x="30" y="0"/>
                    </a:moveTo>
                    <a:cubicBezTo>
                      <a:pt x="14" y="5"/>
                      <a:pt x="0" y="22"/>
                      <a:pt x="24" y="30"/>
                    </a:cubicBezTo>
                    <a:cubicBezTo>
                      <a:pt x="27" y="20"/>
                      <a:pt x="30" y="11"/>
                      <a:pt x="3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95" name="Freeform 67"/>
              <p:cNvSpPr>
                <a:spLocks/>
              </p:cNvSpPr>
              <p:nvPr/>
            </p:nvSpPr>
            <p:spPr bwMode="auto">
              <a:xfrm>
                <a:off x="2148" y="931"/>
                <a:ext cx="33" cy="34"/>
              </a:xfrm>
              <a:custGeom>
                <a:avLst/>
                <a:gdLst>
                  <a:gd name="T0" fmla="*/ 33 w 33"/>
                  <a:gd name="T1" fmla="*/ 5 h 34"/>
                  <a:gd name="T2" fmla="*/ 0 w 33"/>
                  <a:gd name="T3" fmla="*/ 14 h 34"/>
                  <a:gd name="T4" fmla="*/ 33 w 33"/>
                  <a:gd name="T5" fmla="*/ 5 h 34"/>
                </a:gdLst>
                <a:ahLst/>
                <a:cxnLst>
                  <a:cxn ang="0">
                    <a:pos x="T0" y="T1"/>
                  </a:cxn>
                  <a:cxn ang="0">
                    <a:pos x="T2" y="T3"/>
                  </a:cxn>
                  <a:cxn ang="0">
                    <a:pos x="T4" y="T5"/>
                  </a:cxn>
                </a:cxnLst>
                <a:rect l="0" t="0" r="r" b="b"/>
                <a:pathLst>
                  <a:path w="33" h="34">
                    <a:moveTo>
                      <a:pt x="33" y="5"/>
                    </a:moveTo>
                    <a:cubicBezTo>
                      <a:pt x="18" y="0"/>
                      <a:pt x="9" y="1"/>
                      <a:pt x="0" y="14"/>
                    </a:cubicBezTo>
                    <a:cubicBezTo>
                      <a:pt x="7" y="34"/>
                      <a:pt x="21" y="11"/>
                      <a:pt x="33" y="5"/>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96" name="Freeform 68"/>
              <p:cNvSpPr>
                <a:spLocks/>
              </p:cNvSpPr>
              <p:nvPr/>
            </p:nvSpPr>
            <p:spPr bwMode="auto">
              <a:xfrm>
                <a:off x="2464" y="930"/>
                <a:ext cx="30" cy="39"/>
              </a:xfrm>
              <a:custGeom>
                <a:avLst/>
                <a:gdLst>
                  <a:gd name="T0" fmla="*/ 26 w 30"/>
                  <a:gd name="T1" fmla="*/ 0 h 39"/>
                  <a:gd name="T2" fmla="*/ 23 w 30"/>
                  <a:gd name="T3" fmla="*/ 9 h 39"/>
                  <a:gd name="T4" fmla="*/ 5 w 30"/>
                  <a:gd name="T5" fmla="*/ 15 h 39"/>
                  <a:gd name="T6" fmla="*/ 14 w 30"/>
                  <a:gd name="T7" fmla="*/ 39 h 39"/>
                  <a:gd name="T8" fmla="*/ 26 w 30"/>
                  <a:gd name="T9" fmla="*/ 0 h 39"/>
                </a:gdLst>
                <a:ahLst/>
                <a:cxnLst>
                  <a:cxn ang="0">
                    <a:pos x="T0" y="T1"/>
                  </a:cxn>
                  <a:cxn ang="0">
                    <a:pos x="T2" y="T3"/>
                  </a:cxn>
                  <a:cxn ang="0">
                    <a:pos x="T4" y="T5"/>
                  </a:cxn>
                  <a:cxn ang="0">
                    <a:pos x="T6" y="T7"/>
                  </a:cxn>
                  <a:cxn ang="0">
                    <a:pos x="T8" y="T9"/>
                  </a:cxn>
                </a:cxnLst>
                <a:rect l="0" t="0" r="r" b="b"/>
                <a:pathLst>
                  <a:path w="30" h="39">
                    <a:moveTo>
                      <a:pt x="26" y="0"/>
                    </a:moveTo>
                    <a:cubicBezTo>
                      <a:pt x="25" y="3"/>
                      <a:pt x="26" y="7"/>
                      <a:pt x="23" y="9"/>
                    </a:cubicBezTo>
                    <a:cubicBezTo>
                      <a:pt x="18" y="13"/>
                      <a:pt x="5" y="15"/>
                      <a:pt x="5" y="15"/>
                    </a:cubicBezTo>
                    <a:cubicBezTo>
                      <a:pt x="2" y="29"/>
                      <a:pt x="0" y="34"/>
                      <a:pt x="14" y="39"/>
                    </a:cubicBezTo>
                    <a:cubicBezTo>
                      <a:pt x="27" y="26"/>
                      <a:pt x="30" y="17"/>
                      <a:pt x="26"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97" name="Freeform 69"/>
              <p:cNvSpPr>
                <a:spLocks/>
              </p:cNvSpPr>
              <p:nvPr/>
            </p:nvSpPr>
            <p:spPr bwMode="auto">
              <a:xfrm>
                <a:off x="2569" y="894"/>
                <a:ext cx="21" cy="16"/>
              </a:xfrm>
              <a:custGeom>
                <a:avLst/>
                <a:gdLst>
                  <a:gd name="T0" fmla="*/ 14 w 21"/>
                  <a:gd name="T1" fmla="*/ 3 h 16"/>
                  <a:gd name="T2" fmla="*/ 17 w 21"/>
                  <a:gd name="T3" fmla="*/ 12 h 16"/>
                  <a:gd name="T4" fmla="*/ 20 w 21"/>
                  <a:gd name="T5" fmla="*/ 3 h 16"/>
                  <a:gd name="T6" fmla="*/ 11 w 21"/>
                  <a:gd name="T7" fmla="*/ 0 h 16"/>
                  <a:gd name="T8" fmla="*/ 14 w 21"/>
                  <a:gd name="T9" fmla="*/ 3 h 16"/>
                </a:gdLst>
                <a:ahLst/>
                <a:cxnLst>
                  <a:cxn ang="0">
                    <a:pos x="T0" y="T1"/>
                  </a:cxn>
                  <a:cxn ang="0">
                    <a:pos x="T2" y="T3"/>
                  </a:cxn>
                  <a:cxn ang="0">
                    <a:pos x="T4" y="T5"/>
                  </a:cxn>
                  <a:cxn ang="0">
                    <a:pos x="T6" y="T7"/>
                  </a:cxn>
                  <a:cxn ang="0">
                    <a:pos x="T8" y="T9"/>
                  </a:cxn>
                </a:cxnLst>
                <a:rect l="0" t="0" r="r" b="b"/>
                <a:pathLst>
                  <a:path w="21" h="16">
                    <a:moveTo>
                      <a:pt x="14" y="3"/>
                    </a:moveTo>
                    <a:cubicBezTo>
                      <a:pt x="0" y="8"/>
                      <a:pt x="4" y="16"/>
                      <a:pt x="17" y="12"/>
                    </a:cubicBezTo>
                    <a:cubicBezTo>
                      <a:pt x="18" y="9"/>
                      <a:pt x="21" y="6"/>
                      <a:pt x="20" y="3"/>
                    </a:cubicBezTo>
                    <a:cubicBezTo>
                      <a:pt x="19" y="0"/>
                      <a:pt x="14" y="0"/>
                      <a:pt x="11" y="0"/>
                    </a:cubicBezTo>
                    <a:cubicBezTo>
                      <a:pt x="10" y="0"/>
                      <a:pt x="13" y="2"/>
                      <a:pt x="14"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98" name="Freeform 70"/>
              <p:cNvSpPr>
                <a:spLocks/>
              </p:cNvSpPr>
              <p:nvPr/>
            </p:nvSpPr>
            <p:spPr bwMode="auto">
              <a:xfrm>
                <a:off x="2357" y="1206"/>
                <a:ext cx="23" cy="17"/>
              </a:xfrm>
              <a:custGeom>
                <a:avLst/>
                <a:gdLst>
                  <a:gd name="T0" fmla="*/ 13 w 23"/>
                  <a:gd name="T1" fmla="*/ 0 h 17"/>
                  <a:gd name="T2" fmla="*/ 16 w 23"/>
                  <a:gd name="T3" fmla="*/ 12 h 17"/>
                  <a:gd name="T4" fmla="*/ 22 w 23"/>
                  <a:gd name="T5" fmla="*/ 3 h 17"/>
                  <a:gd name="T6" fmla="*/ 13 w 23"/>
                  <a:gd name="T7" fmla="*/ 0 h 17"/>
                </a:gdLst>
                <a:ahLst/>
                <a:cxnLst>
                  <a:cxn ang="0">
                    <a:pos x="T0" y="T1"/>
                  </a:cxn>
                  <a:cxn ang="0">
                    <a:pos x="T2" y="T3"/>
                  </a:cxn>
                  <a:cxn ang="0">
                    <a:pos x="T4" y="T5"/>
                  </a:cxn>
                  <a:cxn ang="0">
                    <a:pos x="T6" y="T7"/>
                  </a:cxn>
                </a:cxnLst>
                <a:rect l="0" t="0" r="r" b="b"/>
                <a:pathLst>
                  <a:path w="23" h="17">
                    <a:moveTo>
                      <a:pt x="13" y="0"/>
                    </a:moveTo>
                    <a:cubicBezTo>
                      <a:pt x="0" y="4"/>
                      <a:pt x="1" y="17"/>
                      <a:pt x="16" y="12"/>
                    </a:cubicBezTo>
                    <a:cubicBezTo>
                      <a:pt x="18" y="9"/>
                      <a:pt x="23" y="6"/>
                      <a:pt x="22" y="3"/>
                    </a:cubicBezTo>
                    <a:cubicBezTo>
                      <a:pt x="21" y="0"/>
                      <a:pt x="13" y="0"/>
                      <a:pt x="1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99" name="Freeform 71"/>
              <p:cNvSpPr>
                <a:spLocks/>
              </p:cNvSpPr>
              <p:nvPr/>
            </p:nvSpPr>
            <p:spPr bwMode="auto">
              <a:xfrm>
                <a:off x="2829" y="1600"/>
                <a:ext cx="24" cy="17"/>
              </a:xfrm>
              <a:custGeom>
                <a:avLst/>
                <a:gdLst>
                  <a:gd name="T0" fmla="*/ 15 w 24"/>
                  <a:gd name="T1" fmla="*/ 2 h 17"/>
                  <a:gd name="T2" fmla="*/ 18 w 24"/>
                  <a:gd name="T3" fmla="*/ 17 h 17"/>
                  <a:gd name="T4" fmla="*/ 15 w 24"/>
                  <a:gd name="T5" fmla="*/ 2 h 17"/>
                </a:gdLst>
                <a:ahLst/>
                <a:cxnLst>
                  <a:cxn ang="0">
                    <a:pos x="T0" y="T1"/>
                  </a:cxn>
                  <a:cxn ang="0">
                    <a:pos x="T2" y="T3"/>
                  </a:cxn>
                  <a:cxn ang="0">
                    <a:pos x="T4" y="T5"/>
                  </a:cxn>
                </a:cxnLst>
                <a:rect l="0" t="0" r="r" b="b"/>
                <a:pathLst>
                  <a:path w="24" h="17">
                    <a:moveTo>
                      <a:pt x="15" y="2"/>
                    </a:moveTo>
                    <a:cubicBezTo>
                      <a:pt x="0" y="7"/>
                      <a:pt x="7" y="13"/>
                      <a:pt x="18" y="17"/>
                    </a:cubicBezTo>
                    <a:cubicBezTo>
                      <a:pt x="24" y="0"/>
                      <a:pt x="7" y="2"/>
                      <a:pt x="15"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00" name="Freeform 72"/>
              <p:cNvSpPr>
                <a:spLocks/>
              </p:cNvSpPr>
              <p:nvPr/>
            </p:nvSpPr>
            <p:spPr bwMode="auto">
              <a:xfrm>
                <a:off x="888" y="1754"/>
                <a:ext cx="36" cy="47"/>
              </a:xfrm>
              <a:custGeom>
                <a:avLst/>
                <a:gdLst>
                  <a:gd name="T0" fmla="*/ 24 w 36"/>
                  <a:gd name="T1" fmla="*/ 1 h 47"/>
                  <a:gd name="T2" fmla="*/ 6 w 36"/>
                  <a:gd name="T3" fmla="*/ 4 h 47"/>
                  <a:gd name="T4" fmla="*/ 0 w 36"/>
                  <a:gd name="T5" fmla="*/ 22 h 47"/>
                  <a:gd name="T6" fmla="*/ 12 w 36"/>
                  <a:gd name="T7" fmla="*/ 43 h 47"/>
                  <a:gd name="T8" fmla="*/ 21 w 36"/>
                  <a:gd name="T9" fmla="*/ 25 h 47"/>
                  <a:gd name="T10" fmla="*/ 30 w 36"/>
                  <a:gd name="T11" fmla="*/ 19 h 47"/>
                  <a:gd name="T12" fmla="*/ 24 w 36"/>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36" h="47">
                    <a:moveTo>
                      <a:pt x="24" y="1"/>
                    </a:moveTo>
                    <a:cubicBezTo>
                      <a:pt x="18" y="2"/>
                      <a:pt x="11" y="0"/>
                      <a:pt x="6" y="4"/>
                    </a:cubicBezTo>
                    <a:cubicBezTo>
                      <a:pt x="1" y="8"/>
                      <a:pt x="0" y="22"/>
                      <a:pt x="0" y="22"/>
                    </a:cubicBezTo>
                    <a:cubicBezTo>
                      <a:pt x="1" y="30"/>
                      <a:pt x="5" y="47"/>
                      <a:pt x="12" y="43"/>
                    </a:cubicBezTo>
                    <a:cubicBezTo>
                      <a:pt x="18" y="40"/>
                      <a:pt x="16" y="30"/>
                      <a:pt x="21" y="25"/>
                    </a:cubicBezTo>
                    <a:cubicBezTo>
                      <a:pt x="24" y="22"/>
                      <a:pt x="27" y="21"/>
                      <a:pt x="30" y="19"/>
                    </a:cubicBezTo>
                    <a:cubicBezTo>
                      <a:pt x="33" y="10"/>
                      <a:pt x="36" y="1"/>
                      <a:pt x="24" y="1"/>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01" name="Freeform 73"/>
              <p:cNvSpPr>
                <a:spLocks/>
              </p:cNvSpPr>
              <p:nvPr/>
            </p:nvSpPr>
            <p:spPr bwMode="auto">
              <a:xfrm>
                <a:off x="911" y="1842"/>
                <a:ext cx="78" cy="111"/>
              </a:xfrm>
              <a:custGeom>
                <a:avLst/>
                <a:gdLst>
                  <a:gd name="T0" fmla="*/ 16 w 78"/>
                  <a:gd name="T1" fmla="*/ 6 h 111"/>
                  <a:gd name="T2" fmla="*/ 4 w 78"/>
                  <a:gd name="T3" fmla="*/ 30 h 111"/>
                  <a:gd name="T4" fmla="*/ 16 w 78"/>
                  <a:gd name="T5" fmla="*/ 42 h 111"/>
                  <a:gd name="T6" fmla="*/ 37 w 78"/>
                  <a:gd name="T7" fmla="*/ 60 h 111"/>
                  <a:gd name="T8" fmla="*/ 43 w 78"/>
                  <a:gd name="T9" fmla="*/ 69 h 111"/>
                  <a:gd name="T10" fmla="*/ 25 w 78"/>
                  <a:gd name="T11" fmla="*/ 75 h 111"/>
                  <a:gd name="T12" fmla="*/ 34 w 78"/>
                  <a:gd name="T13" fmla="*/ 84 h 111"/>
                  <a:gd name="T14" fmla="*/ 46 w 78"/>
                  <a:gd name="T15" fmla="*/ 87 h 111"/>
                  <a:gd name="T16" fmla="*/ 70 w 78"/>
                  <a:gd name="T17" fmla="*/ 111 h 111"/>
                  <a:gd name="T18" fmla="*/ 49 w 78"/>
                  <a:gd name="T19" fmla="*/ 18 h 111"/>
                  <a:gd name="T20" fmla="*/ 22 w 78"/>
                  <a:gd name="T21" fmla="*/ 0 h 111"/>
                  <a:gd name="T22" fmla="*/ 16 w 78"/>
                  <a:gd name="T23" fmla="*/ 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11">
                    <a:moveTo>
                      <a:pt x="16" y="6"/>
                    </a:moveTo>
                    <a:cubicBezTo>
                      <a:pt x="11" y="22"/>
                      <a:pt x="24" y="25"/>
                      <a:pt x="4" y="30"/>
                    </a:cubicBezTo>
                    <a:cubicBezTo>
                      <a:pt x="12" y="54"/>
                      <a:pt x="0" y="26"/>
                      <a:pt x="16" y="42"/>
                    </a:cubicBezTo>
                    <a:cubicBezTo>
                      <a:pt x="25" y="51"/>
                      <a:pt x="17" y="53"/>
                      <a:pt x="37" y="60"/>
                    </a:cubicBezTo>
                    <a:cubicBezTo>
                      <a:pt x="39" y="63"/>
                      <a:pt x="45" y="66"/>
                      <a:pt x="43" y="69"/>
                    </a:cubicBezTo>
                    <a:cubicBezTo>
                      <a:pt x="39" y="74"/>
                      <a:pt x="25" y="75"/>
                      <a:pt x="25" y="75"/>
                    </a:cubicBezTo>
                    <a:cubicBezTo>
                      <a:pt x="28" y="78"/>
                      <a:pt x="30" y="82"/>
                      <a:pt x="34" y="84"/>
                    </a:cubicBezTo>
                    <a:cubicBezTo>
                      <a:pt x="38" y="86"/>
                      <a:pt x="43" y="85"/>
                      <a:pt x="46" y="87"/>
                    </a:cubicBezTo>
                    <a:cubicBezTo>
                      <a:pt x="54" y="93"/>
                      <a:pt x="60" y="105"/>
                      <a:pt x="70" y="111"/>
                    </a:cubicBezTo>
                    <a:cubicBezTo>
                      <a:pt x="69" y="90"/>
                      <a:pt x="78" y="28"/>
                      <a:pt x="49" y="18"/>
                    </a:cubicBezTo>
                    <a:cubicBezTo>
                      <a:pt x="41" y="7"/>
                      <a:pt x="34" y="6"/>
                      <a:pt x="22" y="0"/>
                    </a:cubicBezTo>
                    <a:cubicBezTo>
                      <a:pt x="12" y="7"/>
                      <a:pt x="9" y="6"/>
                      <a:pt x="16" y="6"/>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02" name="Freeform 74"/>
              <p:cNvSpPr>
                <a:spLocks/>
              </p:cNvSpPr>
              <p:nvPr/>
            </p:nvSpPr>
            <p:spPr bwMode="auto">
              <a:xfrm>
                <a:off x="912" y="1705"/>
                <a:ext cx="49" cy="42"/>
              </a:xfrm>
              <a:custGeom>
                <a:avLst/>
                <a:gdLst>
                  <a:gd name="T0" fmla="*/ 39 w 49"/>
                  <a:gd name="T1" fmla="*/ 8 h 42"/>
                  <a:gd name="T2" fmla="*/ 12 w 49"/>
                  <a:gd name="T3" fmla="*/ 5 h 42"/>
                  <a:gd name="T4" fmla="*/ 0 w 49"/>
                  <a:gd name="T5" fmla="*/ 32 h 42"/>
                  <a:gd name="T6" fmla="*/ 18 w 49"/>
                  <a:gd name="T7" fmla="*/ 41 h 42"/>
                  <a:gd name="T8" fmla="*/ 36 w 49"/>
                  <a:gd name="T9" fmla="*/ 29 h 42"/>
                  <a:gd name="T10" fmla="*/ 45 w 49"/>
                  <a:gd name="T11" fmla="*/ 23 h 42"/>
                  <a:gd name="T12" fmla="*/ 48 w 49"/>
                  <a:gd name="T13" fmla="*/ 14 h 42"/>
                  <a:gd name="T14" fmla="*/ 39 w 49"/>
                  <a:gd name="T15" fmla="*/ 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2">
                    <a:moveTo>
                      <a:pt x="39" y="8"/>
                    </a:moveTo>
                    <a:cubicBezTo>
                      <a:pt x="18" y="1"/>
                      <a:pt x="27" y="0"/>
                      <a:pt x="12" y="5"/>
                    </a:cubicBezTo>
                    <a:cubicBezTo>
                      <a:pt x="9" y="15"/>
                      <a:pt x="3" y="22"/>
                      <a:pt x="0" y="32"/>
                    </a:cubicBezTo>
                    <a:cubicBezTo>
                      <a:pt x="2" y="33"/>
                      <a:pt x="14" y="42"/>
                      <a:pt x="18" y="41"/>
                    </a:cubicBezTo>
                    <a:cubicBezTo>
                      <a:pt x="25" y="39"/>
                      <a:pt x="30" y="33"/>
                      <a:pt x="36" y="29"/>
                    </a:cubicBezTo>
                    <a:cubicBezTo>
                      <a:pt x="39" y="27"/>
                      <a:pt x="45" y="23"/>
                      <a:pt x="45" y="23"/>
                    </a:cubicBezTo>
                    <a:cubicBezTo>
                      <a:pt x="46" y="20"/>
                      <a:pt x="49" y="17"/>
                      <a:pt x="48" y="14"/>
                    </a:cubicBezTo>
                    <a:cubicBezTo>
                      <a:pt x="47" y="11"/>
                      <a:pt x="39" y="8"/>
                      <a:pt x="39" y="8"/>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03" name="Freeform 75"/>
              <p:cNvSpPr>
                <a:spLocks/>
              </p:cNvSpPr>
              <p:nvPr/>
            </p:nvSpPr>
            <p:spPr bwMode="auto">
              <a:xfrm>
                <a:off x="966" y="1089"/>
                <a:ext cx="1977" cy="1224"/>
              </a:xfrm>
              <a:custGeom>
                <a:avLst/>
                <a:gdLst>
                  <a:gd name="T0" fmla="*/ 879 w 1977"/>
                  <a:gd name="T1" fmla="*/ 966 h 1224"/>
                  <a:gd name="T2" fmla="*/ 1095 w 1977"/>
                  <a:gd name="T3" fmla="*/ 1083 h 1224"/>
                  <a:gd name="T4" fmla="*/ 1068 w 1977"/>
                  <a:gd name="T5" fmla="*/ 1170 h 1224"/>
                  <a:gd name="T6" fmla="*/ 1266 w 1977"/>
                  <a:gd name="T7" fmla="*/ 1167 h 1224"/>
                  <a:gd name="T8" fmla="*/ 1446 w 1977"/>
                  <a:gd name="T9" fmla="*/ 1086 h 1224"/>
                  <a:gd name="T10" fmla="*/ 1524 w 1977"/>
                  <a:gd name="T11" fmla="*/ 1140 h 1224"/>
                  <a:gd name="T12" fmla="*/ 1602 w 1977"/>
                  <a:gd name="T13" fmla="*/ 1143 h 1224"/>
                  <a:gd name="T14" fmla="*/ 1554 w 1977"/>
                  <a:gd name="T15" fmla="*/ 1209 h 1224"/>
                  <a:gd name="T16" fmla="*/ 1716 w 1977"/>
                  <a:gd name="T17" fmla="*/ 1137 h 1224"/>
                  <a:gd name="T18" fmla="*/ 1620 w 1977"/>
                  <a:gd name="T19" fmla="*/ 1059 h 1224"/>
                  <a:gd name="T20" fmla="*/ 1659 w 1977"/>
                  <a:gd name="T21" fmla="*/ 984 h 1224"/>
                  <a:gd name="T22" fmla="*/ 1536 w 1977"/>
                  <a:gd name="T23" fmla="*/ 972 h 1224"/>
                  <a:gd name="T24" fmla="*/ 1830 w 1977"/>
                  <a:gd name="T25" fmla="*/ 936 h 1224"/>
                  <a:gd name="T26" fmla="*/ 1968 w 1977"/>
                  <a:gd name="T27" fmla="*/ 837 h 1224"/>
                  <a:gd name="T28" fmla="*/ 1860 w 1977"/>
                  <a:gd name="T29" fmla="*/ 792 h 1224"/>
                  <a:gd name="T30" fmla="*/ 1872 w 1977"/>
                  <a:gd name="T31" fmla="*/ 684 h 1224"/>
                  <a:gd name="T32" fmla="*/ 1866 w 1977"/>
                  <a:gd name="T33" fmla="*/ 549 h 1224"/>
                  <a:gd name="T34" fmla="*/ 1776 w 1977"/>
                  <a:gd name="T35" fmla="*/ 597 h 1224"/>
                  <a:gd name="T36" fmla="*/ 1719 w 1977"/>
                  <a:gd name="T37" fmla="*/ 483 h 1224"/>
                  <a:gd name="T38" fmla="*/ 1569 w 1977"/>
                  <a:gd name="T39" fmla="*/ 477 h 1224"/>
                  <a:gd name="T40" fmla="*/ 1461 w 1977"/>
                  <a:gd name="T41" fmla="*/ 672 h 1224"/>
                  <a:gd name="T42" fmla="*/ 1353 w 1977"/>
                  <a:gd name="T43" fmla="*/ 783 h 1224"/>
                  <a:gd name="T44" fmla="*/ 1296 w 1977"/>
                  <a:gd name="T45" fmla="*/ 864 h 1224"/>
                  <a:gd name="T46" fmla="*/ 1269 w 1977"/>
                  <a:gd name="T47" fmla="*/ 750 h 1224"/>
                  <a:gd name="T48" fmla="*/ 1197 w 1977"/>
                  <a:gd name="T49" fmla="*/ 660 h 1224"/>
                  <a:gd name="T50" fmla="*/ 1080 w 1977"/>
                  <a:gd name="T51" fmla="*/ 603 h 1224"/>
                  <a:gd name="T52" fmla="*/ 1167 w 1977"/>
                  <a:gd name="T53" fmla="*/ 408 h 1224"/>
                  <a:gd name="T54" fmla="*/ 1221 w 1977"/>
                  <a:gd name="T55" fmla="*/ 366 h 1224"/>
                  <a:gd name="T56" fmla="*/ 1212 w 1977"/>
                  <a:gd name="T57" fmla="*/ 318 h 1224"/>
                  <a:gd name="T58" fmla="*/ 1338 w 1977"/>
                  <a:gd name="T59" fmla="*/ 354 h 1224"/>
                  <a:gd name="T60" fmla="*/ 1437 w 1977"/>
                  <a:gd name="T61" fmla="*/ 303 h 1224"/>
                  <a:gd name="T62" fmla="*/ 1446 w 1977"/>
                  <a:gd name="T63" fmla="*/ 276 h 1224"/>
                  <a:gd name="T64" fmla="*/ 1572 w 1977"/>
                  <a:gd name="T65" fmla="*/ 234 h 1224"/>
                  <a:gd name="T66" fmla="*/ 1716 w 1977"/>
                  <a:gd name="T67" fmla="*/ 171 h 1224"/>
                  <a:gd name="T68" fmla="*/ 1602 w 1977"/>
                  <a:gd name="T69" fmla="*/ 171 h 1224"/>
                  <a:gd name="T70" fmla="*/ 1530 w 1977"/>
                  <a:gd name="T71" fmla="*/ 135 h 1224"/>
                  <a:gd name="T72" fmla="*/ 1527 w 1977"/>
                  <a:gd name="T73" fmla="*/ 99 h 1224"/>
                  <a:gd name="T74" fmla="*/ 1467 w 1977"/>
                  <a:gd name="T75" fmla="*/ 66 h 1224"/>
                  <a:gd name="T76" fmla="*/ 1446 w 1977"/>
                  <a:gd name="T77" fmla="*/ 123 h 1224"/>
                  <a:gd name="T78" fmla="*/ 1416 w 1977"/>
                  <a:gd name="T79" fmla="*/ 180 h 1224"/>
                  <a:gd name="T80" fmla="*/ 1266 w 1977"/>
                  <a:gd name="T81" fmla="*/ 264 h 1224"/>
                  <a:gd name="T82" fmla="*/ 1341 w 1977"/>
                  <a:gd name="T83" fmla="*/ 171 h 1224"/>
                  <a:gd name="T84" fmla="*/ 1359 w 1977"/>
                  <a:gd name="T85" fmla="*/ 108 h 1224"/>
                  <a:gd name="T86" fmla="*/ 1299 w 1977"/>
                  <a:gd name="T87" fmla="*/ 153 h 1224"/>
                  <a:gd name="T88" fmla="*/ 1188 w 1977"/>
                  <a:gd name="T89" fmla="*/ 180 h 1224"/>
                  <a:gd name="T90" fmla="*/ 1065 w 1977"/>
                  <a:gd name="T91" fmla="*/ 144 h 1224"/>
                  <a:gd name="T92" fmla="*/ 1005 w 1977"/>
                  <a:gd name="T93" fmla="*/ 228 h 1224"/>
                  <a:gd name="T94" fmla="*/ 927 w 1977"/>
                  <a:gd name="T95" fmla="*/ 153 h 1224"/>
                  <a:gd name="T96" fmla="*/ 933 w 1977"/>
                  <a:gd name="T97" fmla="*/ 90 h 1224"/>
                  <a:gd name="T98" fmla="*/ 810 w 1977"/>
                  <a:gd name="T99" fmla="*/ 60 h 1224"/>
                  <a:gd name="T100" fmla="*/ 783 w 1977"/>
                  <a:gd name="T101" fmla="*/ 0 h 1224"/>
                  <a:gd name="T102" fmla="*/ 669 w 1977"/>
                  <a:gd name="T103" fmla="*/ 33 h 1224"/>
                  <a:gd name="T104" fmla="*/ 567 w 1977"/>
                  <a:gd name="T105" fmla="*/ 36 h 1224"/>
                  <a:gd name="T106" fmla="*/ 72 w 1977"/>
                  <a:gd name="T107" fmla="*/ 402 h 1224"/>
                  <a:gd name="T108" fmla="*/ 129 w 1977"/>
                  <a:gd name="T109" fmla="*/ 546 h 1224"/>
                  <a:gd name="T110" fmla="*/ 63 w 1977"/>
                  <a:gd name="T111" fmla="*/ 648 h 1224"/>
                  <a:gd name="T112" fmla="*/ 45 w 1977"/>
                  <a:gd name="T113" fmla="*/ 702 h 1224"/>
                  <a:gd name="T114" fmla="*/ 3 w 1977"/>
                  <a:gd name="T115" fmla="*/ 750 h 1224"/>
                  <a:gd name="T116" fmla="*/ 45 w 1977"/>
                  <a:gd name="T117" fmla="*/ 792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77" h="1224">
                    <a:moveTo>
                      <a:pt x="54" y="834"/>
                    </a:moveTo>
                    <a:lnTo>
                      <a:pt x="813" y="921"/>
                    </a:lnTo>
                    <a:lnTo>
                      <a:pt x="843" y="948"/>
                    </a:lnTo>
                    <a:lnTo>
                      <a:pt x="879" y="966"/>
                    </a:lnTo>
                    <a:lnTo>
                      <a:pt x="933" y="960"/>
                    </a:lnTo>
                    <a:lnTo>
                      <a:pt x="954" y="975"/>
                    </a:lnTo>
                    <a:lnTo>
                      <a:pt x="1023" y="993"/>
                    </a:lnTo>
                    <a:lnTo>
                      <a:pt x="1095" y="1083"/>
                    </a:lnTo>
                    <a:lnTo>
                      <a:pt x="1122" y="1107"/>
                    </a:lnTo>
                    <a:lnTo>
                      <a:pt x="1104" y="1128"/>
                    </a:lnTo>
                    <a:lnTo>
                      <a:pt x="1083" y="1152"/>
                    </a:lnTo>
                    <a:lnTo>
                      <a:pt x="1068" y="1170"/>
                    </a:lnTo>
                    <a:lnTo>
                      <a:pt x="1047" y="1188"/>
                    </a:lnTo>
                    <a:lnTo>
                      <a:pt x="1029" y="1224"/>
                    </a:lnTo>
                    <a:lnTo>
                      <a:pt x="1125" y="1215"/>
                    </a:lnTo>
                    <a:lnTo>
                      <a:pt x="1266" y="1167"/>
                    </a:lnTo>
                    <a:lnTo>
                      <a:pt x="1314" y="1155"/>
                    </a:lnTo>
                    <a:lnTo>
                      <a:pt x="1362" y="1161"/>
                    </a:lnTo>
                    <a:lnTo>
                      <a:pt x="1410" y="1134"/>
                    </a:lnTo>
                    <a:lnTo>
                      <a:pt x="1446" y="1086"/>
                    </a:lnTo>
                    <a:lnTo>
                      <a:pt x="1476" y="1056"/>
                    </a:lnTo>
                    <a:lnTo>
                      <a:pt x="1515" y="1062"/>
                    </a:lnTo>
                    <a:lnTo>
                      <a:pt x="1512" y="1116"/>
                    </a:lnTo>
                    <a:lnTo>
                      <a:pt x="1524" y="1140"/>
                    </a:lnTo>
                    <a:lnTo>
                      <a:pt x="1548" y="1128"/>
                    </a:lnTo>
                    <a:lnTo>
                      <a:pt x="1608" y="1107"/>
                    </a:lnTo>
                    <a:lnTo>
                      <a:pt x="1623" y="1128"/>
                    </a:lnTo>
                    <a:lnTo>
                      <a:pt x="1602" y="1143"/>
                    </a:lnTo>
                    <a:lnTo>
                      <a:pt x="1578" y="1134"/>
                    </a:lnTo>
                    <a:lnTo>
                      <a:pt x="1548" y="1155"/>
                    </a:lnTo>
                    <a:lnTo>
                      <a:pt x="1536" y="1188"/>
                    </a:lnTo>
                    <a:lnTo>
                      <a:pt x="1554" y="1209"/>
                    </a:lnTo>
                    <a:lnTo>
                      <a:pt x="1590" y="1176"/>
                    </a:lnTo>
                    <a:lnTo>
                      <a:pt x="1623" y="1161"/>
                    </a:lnTo>
                    <a:lnTo>
                      <a:pt x="1680" y="1164"/>
                    </a:lnTo>
                    <a:lnTo>
                      <a:pt x="1716" y="1137"/>
                    </a:lnTo>
                    <a:lnTo>
                      <a:pt x="1698" y="1116"/>
                    </a:lnTo>
                    <a:lnTo>
                      <a:pt x="1677" y="1119"/>
                    </a:lnTo>
                    <a:lnTo>
                      <a:pt x="1626" y="1095"/>
                    </a:lnTo>
                    <a:lnTo>
                      <a:pt x="1620" y="1059"/>
                    </a:lnTo>
                    <a:lnTo>
                      <a:pt x="1626" y="1029"/>
                    </a:lnTo>
                    <a:lnTo>
                      <a:pt x="1599" y="1017"/>
                    </a:lnTo>
                    <a:lnTo>
                      <a:pt x="1650" y="1020"/>
                    </a:lnTo>
                    <a:lnTo>
                      <a:pt x="1659" y="984"/>
                    </a:lnTo>
                    <a:lnTo>
                      <a:pt x="1617" y="978"/>
                    </a:lnTo>
                    <a:lnTo>
                      <a:pt x="1524" y="1008"/>
                    </a:lnTo>
                    <a:lnTo>
                      <a:pt x="1473" y="1044"/>
                    </a:lnTo>
                    <a:lnTo>
                      <a:pt x="1536" y="972"/>
                    </a:lnTo>
                    <a:lnTo>
                      <a:pt x="1620" y="936"/>
                    </a:lnTo>
                    <a:lnTo>
                      <a:pt x="1731" y="924"/>
                    </a:lnTo>
                    <a:lnTo>
                      <a:pt x="1779" y="945"/>
                    </a:lnTo>
                    <a:lnTo>
                      <a:pt x="1830" y="936"/>
                    </a:lnTo>
                    <a:lnTo>
                      <a:pt x="1869" y="903"/>
                    </a:lnTo>
                    <a:lnTo>
                      <a:pt x="1884" y="879"/>
                    </a:lnTo>
                    <a:lnTo>
                      <a:pt x="1953" y="876"/>
                    </a:lnTo>
                    <a:lnTo>
                      <a:pt x="1968" y="837"/>
                    </a:lnTo>
                    <a:lnTo>
                      <a:pt x="1977" y="804"/>
                    </a:lnTo>
                    <a:lnTo>
                      <a:pt x="1941" y="783"/>
                    </a:lnTo>
                    <a:lnTo>
                      <a:pt x="1866" y="816"/>
                    </a:lnTo>
                    <a:lnTo>
                      <a:pt x="1860" y="792"/>
                    </a:lnTo>
                    <a:lnTo>
                      <a:pt x="1950" y="759"/>
                    </a:lnTo>
                    <a:lnTo>
                      <a:pt x="1878" y="744"/>
                    </a:lnTo>
                    <a:lnTo>
                      <a:pt x="1887" y="717"/>
                    </a:lnTo>
                    <a:lnTo>
                      <a:pt x="1872" y="684"/>
                    </a:lnTo>
                    <a:lnTo>
                      <a:pt x="1893" y="642"/>
                    </a:lnTo>
                    <a:lnTo>
                      <a:pt x="1893" y="606"/>
                    </a:lnTo>
                    <a:lnTo>
                      <a:pt x="1881" y="573"/>
                    </a:lnTo>
                    <a:lnTo>
                      <a:pt x="1866" y="549"/>
                    </a:lnTo>
                    <a:lnTo>
                      <a:pt x="1833" y="573"/>
                    </a:lnTo>
                    <a:lnTo>
                      <a:pt x="1836" y="597"/>
                    </a:lnTo>
                    <a:lnTo>
                      <a:pt x="1815" y="579"/>
                    </a:lnTo>
                    <a:lnTo>
                      <a:pt x="1776" y="597"/>
                    </a:lnTo>
                    <a:lnTo>
                      <a:pt x="1755" y="573"/>
                    </a:lnTo>
                    <a:lnTo>
                      <a:pt x="1716" y="549"/>
                    </a:lnTo>
                    <a:lnTo>
                      <a:pt x="1758" y="507"/>
                    </a:lnTo>
                    <a:lnTo>
                      <a:pt x="1719" y="483"/>
                    </a:lnTo>
                    <a:lnTo>
                      <a:pt x="1701" y="438"/>
                    </a:lnTo>
                    <a:lnTo>
                      <a:pt x="1650" y="441"/>
                    </a:lnTo>
                    <a:lnTo>
                      <a:pt x="1620" y="423"/>
                    </a:lnTo>
                    <a:lnTo>
                      <a:pt x="1569" y="477"/>
                    </a:lnTo>
                    <a:lnTo>
                      <a:pt x="1539" y="537"/>
                    </a:lnTo>
                    <a:lnTo>
                      <a:pt x="1479" y="564"/>
                    </a:lnTo>
                    <a:lnTo>
                      <a:pt x="1497" y="594"/>
                    </a:lnTo>
                    <a:lnTo>
                      <a:pt x="1461" y="672"/>
                    </a:lnTo>
                    <a:lnTo>
                      <a:pt x="1431" y="711"/>
                    </a:lnTo>
                    <a:lnTo>
                      <a:pt x="1374" y="717"/>
                    </a:lnTo>
                    <a:lnTo>
                      <a:pt x="1383" y="750"/>
                    </a:lnTo>
                    <a:lnTo>
                      <a:pt x="1353" y="783"/>
                    </a:lnTo>
                    <a:lnTo>
                      <a:pt x="1362" y="813"/>
                    </a:lnTo>
                    <a:lnTo>
                      <a:pt x="1332" y="867"/>
                    </a:lnTo>
                    <a:lnTo>
                      <a:pt x="1311" y="828"/>
                    </a:lnTo>
                    <a:lnTo>
                      <a:pt x="1296" y="864"/>
                    </a:lnTo>
                    <a:lnTo>
                      <a:pt x="1281" y="837"/>
                    </a:lnTo>
                    <a:lnTo>
                      <a:pt x="1254" y="849"/>
                    </a:lnTo>
                    <a:lnTo>
                      <a:pt x="1239" y="780"/>
                    </a:lnTo>
                    <a:lnTo>
                      <a:pt x="1269" y="750"/>
                    </a:lnTo>
                    <a:lnTo>
                      <a:pt x="1293" y="705"/>
                    </a:lnTo>
                    <a:lnTo>
                      <a:pt x="1245" y="690"/>
                    </a:lnTo>
                    <a:lnTo>
                      <a:pt x="1212" y="696"/>
                    </a:lnTo>
                    <a:lnTo>
                      <a:pt x="1197" y="660"/>
                    </a:lnTo>
                    <a:lnTo>
                      <a:pt x="1173" y="663"/>
                    </a:lnTo>
                    <a:lnTo>
                      <a:pt x="1185" y="615"/>
                    </a:lnTo>
                    <a:lnTo>
                      <a:pt x="1137" y="597"/>
                    </a:lnTo>
                    <a:lnTo>
                      <a:pt x="1080" y="603"/>
                    </a:lnTo>
                    <a:lnTo>
                      <a:pt x="1104" y="537"/>
                    </a:lnTo>
                    <a:lnTo>
                      <a:pt x="1071" y="525"/>
                    </a:lnTo>
                    <a:lnTo>
                      <a:pt x="1170" y="438"/>
                    </a:lnTo>
                    <a:lnTo>
                      <a:pt x="1167" y="408"/>
                    </a:lnTo>
                    <a:lnTo>
                      <a:pt x="1197" y="396"/>
                    </a:lnTo>
                    <a:lnTo>
                      <a:pt x="1230" y="411"/>
                    </a:lnTo>
                    <a:lnTo>
                      <a:pt x="1242" y="387"/>
                    </a:lnTo>
                    <a:lnTo>
                      <a:pt x="1221" y="366"/>
                    </a:lnTo>
                    <a:lnTo>
                      <a:pt x="1242" y="357"/>
                    </a:lnTo>
                    <a:lnTo>
                      <a:pt x="1266" y="393"/>
                    </a:lnTo>
                    <a:lnTo>
                      <a:pt x="1296" y="372"/>
                    </a:lnTo>
                    <a:lnTo>
                      <a:pt x="1212" y="318"/>
                    </a:lnTo>
                    <a:lnTo>
                      <a:pt x="1305" y="345"/>
                    </a:lnTo>
                    <a:lnTo>
                      <a:pt x="1311" y="384"/>
                    </a:lnTo>
                    <a:lnTo>
                      <a:pt x="1329" y="336"/>
                    </a:lnTo>
                    <a:lnTo>
                      <a:pt x="1338" y="354"/>
                    </a:lnTo>
                    <a:lnTo>
                      <a:pt x="1356" y="342"/>
                    </a:lnTo>
                    <a:lnTo>
                      <a:pt x="1383" y="360"/>
                    </a:lnTo>
                    <a:lnTo>
                      <a:pt x="1410" y="339"/>
                    </a:lnTo>
                    <a:lnTo>
                      <a:pt x="1437" y="303"/>
                    </a:lnTo>
                    <a:lnTo>
                      <a:pt x="1392" y="285"/>
                    </a:lnTo>
                    <a:lnTo>
                      <a:pt x="1317" y="267"/>
                    </a:lnTo>
                    <a:lnTo>
                      <a:pt x="1395" y="252"/>
                    </a:lnTo>
                    <a:lnTo>
                      <a:pt x="1446" y="276"/>
                    </a:lnTo>
                    <a:lnTo>
                      <a:pt x="1503" y="261"/>
                    </a:lnTo>
                    <a:lnTo>
                      <a:pt x="1509" y="237"/>
                    </a:lnTo>
                    <a:lnTo>
                      <a:pt x="1548" y="258"/>
                    </a:lnTo>
                    <a:lnTo>
                      <a:pt x="1572" y="234"/>
                    </a:lnTo>
                    <a:lnTo>
                      <a:pt x="1587" y="249"/>
                    </a:lnTo>
                    <a:lnTo>
                      <a:pt x="1644" y="237"/>
                    </a:lnTo>
                    <a:lnTo>
                      <a:pt x="1656" y="189"/>
                    </a:lnTo>
                    <a:lnTo>
                      <a:pt x="1716" y="171"/>
                    </a:lnTo>
                    <a:lnTo>
                      <a:pt x="1686" y="153"/>
                    </a:lnTo>
                    <a:lnTo>
                      <a:pt x="1647" y="126"/>
                    </a:lnTo>
                    <a:lnTo>
                      <a:pt x="1635" y="180"/>
                    </a:lnTo>
                    <a:lnTo>
                      <a:pt x="1602" y="171"/>
                    </a:lnTo>
                    <a:lnTo>
                      <a:pt x="1548" y="207"/>
                    </a:lnTo>
                    <a:lnTo>
                      <a:pt x="1512" y="198"/>
                    </a:lnTo>
                    <a:lnTo>
                      <a:pt x="1551" y="141"/>
                    </a:lnTo>
                    <a:lnTo>
                      <a:pt x="1530" y="135"/>
                    </a:lnTo>
                    <a:lnTo>
                      <a:pt x="1497" y="168"/>
                    </a:lnTo>
                    <a:lnTo>
                      <a:pt x="1503" y="132"/>
                    </a:lnTo>
                    <a:lnTo>
                      <a:pt x="1479" y="111"/>
                    </a:lnTo>
                    <a:lnTo>
                      <a:pt x="1527" y="99"/>
                    </a:lnTo>
                    <a:lnTo>
                      <a:pt x="1509" y="72"/>
                    </a:lnTo>
                    <a:lnTo>
                      <a:pt x="1518" y="45"/>
                    </a:lnTo>
                    <a:lnTo>
                      <a:pt x="1491" y="42"/>
                    </a:lnTo>
                    <a:lnTo>
                      <a:pt x="1467" y="66"/>
                    </a:lnTo>
                    <a:lnTo>
                      <a:pt x="1446" y="54"/>
                    </a:lnTo>
                    <a:lnTo>
                      <a:pt x="1413" y="81"/>
                    </a:lnTo>
                    <a:lnTo>
                      <a:pt x="1428" y="117"/>
                    </a:lnTo>
                    <a:lnTo>
                      <a:pt x="1446" y="123"/>
                    </a:lnTo>
                    <a:lnTo>
                      <a:pt x="1428" y="150"/>
                    </a:lnTo>
                    <a:lnTo>
                      <a:pt x="1452" y="147"/>
                    </a:lnTo>
                    <a:lnTo>
                      <a:pt x="1449" y="174"/>
                    </a:lnTo>
                    <a:lnTo>
                      <a:pt x="1416" y="180"/>
                    </a:lnTo>
                    <a:lnTo>
                      <a:pt x="1386" y="189"/>
                    </a:lnTo>
                    <a:lnTo>
                      <a:pt x="1353" y="213"/>
                    </a:lnTo>
                    <a:lnTo>
                      <a:pt x="1308" y="255"/>
                    </a:lnTo>
                    <a:lnTo>
                      <a:pt x="1266" y="264"/>
                    </a:lnTo>
                    <a:lnTo>
                      <a:pt x="1266" y="243"/>
                    </a:lnTo>
                    <a:lnTo>
                      <a:pt x="1311" y="198"/>
                    </a:lnTo>
                    <a:lnTo>
                      <a:pt x="1332" y="213"/>
                    </a:lnTo>
                    <a:lnTo>
                      <a:pt x="1341" y="171"/>
                    </a:lnTo>
                    <a:lnTo>
                      <a:pt x="1365" y="168"/>
                    </a:lnTo>
                    <a:lnTo>
                      <a:pt x="1392" y="150"/>
                    </a:lnTo>
                    <a:lnTo>
                      <a:pt x="1374" y="120"/>
                    </a:lnTo>
                    <a:lnTo>
                      <a:pt x="1359" y="108"/>
                    </a:lnTo>
                    <a:lnTo>
                      <a:pt x="1314" y="129"/>
                    </a:lnTo>
                    <a:lnTo>
                      <a:pt x="1365" y="150"/>
                    </a:lnTo>
                    <a:lnTo>
                      <a:pt x="1332" y="156"/>
                    </a:lnTo>
                    <a:lnTo>
                      <a:pt x="1299" y="153"/>
                    </a:lnTo>
                    <a:lnTo>
                      <a:pt x="1302" y="186"/>
                    </a:lnTo>
                    <a:lnTo>
                      <a:pt x="1284" y="168"/>
                    </a:lnTo>
                    <a:lnTo>
                      <a:pt x="1260" y="162"/>
                    </a:lnTo>
                    <a:lnTo>
                      <a:pt x="1188" y="180"/>
                    </a:lnTo>
                    <a:lnTo>
                      <a:pt x="1161" y="156"/>
                    </a:lnTo>
                    <a:lnTo>
                      <a:pt x="1143" y="159"/>
                    </a:lnTo>
                    <a:lnTo>
                      <a:pt x="1113" y="129"/>
                    </a:lnTo>
                    <a:lnTo>
                      <a:pt x="1065" y="144"/>
                    </a:lnTo>
                    <a:lnTo>
                      <a:pt x="1092" y="162"/>
                    </a:lnTo>
                    <a:lnTo>
                      <a:pt x="1077" y="174"/>
                    </a:lnTo>
                    <a:lnTo>
                      <a:pt x="1059" y="162"/>
                    </a:lnTo>
                    <a:lnTo>
                      <a:pt x="1005" y="228"/>
                    </a:lnTo>
                    <a:lnTo>
                      <a:pt x="1014" y="180"/>
                    </a:lnTo>
                    <a:lnTo>
                      <a:pt x="1020" y="147"/>
                    </a:lnTo>
                    <a:lnTo>
                      <a:pt x="996" y="153"/>
                    </a:lnTo>
                    <a:lnTo>
                      <a:pt x="927" y="153"/>
                    </a:lnTo>
                    <a:lnTo>
                      <a:pt x="879" y="129"/>
                    </a:lnTo>
                    <a:lnTo>
                      <a:pt x="966" y="117"/>
                    </a:lnTo>
                    <a:lnTo>
                      <a:pt x="957" y="81"/>
                    </a:lnTo>
                    <a:lnTo>
                      <a:pt x="933" y="90"/>
                    </a:lnTo>
                    <a:lnTo>
                      <a:pt x="909" y="66"/>
                    </a:lnTo>
                    <a:lnTo>
                      <a:pt x="855" y="45"/>
                    </a:lnTo>
                    <a:lnTo>
                      <a:pt x="828" y="81"/>
                    </a:lnTo>
                    <a:lnTo>
                      <a:pt x="810" y="60"/>
                    </a:lnTo>
                    <a:lnTo>
                      <a:pt x="855" y="21"/>
                    </a:lnTo>
                    <a:lnTo>
                      <a:pt x="780" y="60"/>
                    </a:lnTo>
                    <a:lnTo>
                      <a:pt x="774" y="36"/>
                    </a:lnTo>
                    <a:lnTo>
                      <a:pt x="783" y="0"/>
                    </a:lnTo>
                    <a:lnTo>
                      <a:pt x="750" y="36"/>
                    </a:lnTo>
                    <a:lnTo>
                      <a:pt x="729" y="36"/>
                    </a:lnTo>
                    <a:lnTo>
                      <a:pt x="702" y="21"/>
                    </a:lnTo>
                    <a:lnTo>
                      <a:pt x="669" y="33"/>
                    </a:lnTo>
                    <a:lnTo>
                      <a:pt x="651" y="21"/>
                    </a:lnTo>
                    <a:lnTo>
                      <a:pt x="609" y="48"/>
                    </a:lnTo>
                    <a:lnTo>
                      <a:pt x="603" y="15"/>
                    </a:lnTo>
                    <a:lnTo>
                      <a:pt x="567" y="36"/>
                    </a:lnTo>
                    <a:lnTo>
                      <a:pt x="534" y="54"/>
                    </a:lnTo>
                    <a:lnTo>
                      <a:pt x="516" y="15"/>
                    </a:lnTo>
                    <a:lnTo>
                      <a:pt x="60" y="360"/>
                    </a:lnTo>
                    <a:lnTo>
                      <a:pt x="72" y="402"/>
                    </a:lnTo>
                    <a:lnTo>
                      <a:pt x="132" y="399"/>
                    </a:lnTo>
                    <a:lnTo>
                      <a:pt x="162" y="429"/>
                    </a:lnTo>
                    <a:lnTo>
                      <a:pt x="123" y="528"/>
                    </a:lnTo>
                    <a:lnTo>
                      <a:pt x="129" y="546"/>
                    </a:lnTo>
                    <a:lnTo>
                      <a:pt x="114" y="579"/>
                    </a:lnTo>
                    <a:lnTo>
                      <a:pt x="96" y="576"/>
                    </a:lnTo>
                    <a:lnTo>
                      <a:pt x="63" y="627"/>
                    </a:lnTo>
                    <a:lnTo>
                      <a:pt x="63" y="648"/>
                    </a:lnTo>
                    <a:lnTo>
                      <a:pt x="0" y="678"/>
                    </a:lnTo>
                    <a:lnTo>
                      <a:pt x="3" y="705"/>
                    </a:lnTo>
                    <a:lnTo>
                      <a:pt x="36" y="678"/>
                    </a:lnTo>
                    <a:lnTo>
                      <a:pt x="45" y="702"/>
                    </a:lnTo>
                    <a:lnTo>
                      <a:pt x="66" y="705"/>
                    </a:lnTo>
                    <a:lnTo>
                      <a:pt x="45" y="726"/>
                    </a:lnTo>
                    <a:lnTo>
                      <a:pt x="21" y="720"/>
                    </a:lnTo>
                    <a:lnTo>
                      <a:pt x="3" y="750"/>
                    </a:lnTo>
                    <a:lnTo>
                      <a:pt x="21" y="759"/>
                    </a:lnTo>
                    <a:lnTo>
                      <a:pt x="24" y="789"/>
                    </a:lnTo>
                    <a:lnTo>
                      <a:pt x="54" y="759"/>
                    </a:lnTo>
                    <a:lnTo>
                      <a:pt x="45" y="792"/>
                    </a:lnTo>
                    <a:lnTo>
                      <a:pt x="54" y="834"/>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04" name="Freeform 76"/>
              <p:cNvSpPr>
                <a:spLocks/>
              </p:cNvSpPr>
              <p:nvPr/>
            </p:nvSpPr>
            <p:spPr bwMode="auto">
              <a:xfrm>
                <a:off x="2651" y="2028"/>
                <a:ext cx="62" cy="61"/>
              </a:xfrm>
              <a:custGeom>
                <a:avLst/>
                <a:gdLst>
                  <a:gd name="T0" fmla="*/ 58 w 62"/>
                  <a:gd name="T1" fmla="*/ 39 h 61"/>
                  <a:gd name="T2" fmla="*/ 28 w 62"/>
                  <a:gd name="T3" fmla="*/ 15 h 61"/>
                  <a:gd name="T4" fmla="*/ 10 w 62"/>
                  <a:gd name="T5" fmla="*/ 3 h 61"/>
                  <a:gd name="T6" fmla="*/ 7 w 62"/>
                  <a:gd name="T7" fmla="*/ 33 h 61"/>
                  <a:gd name="T8" fmla="*/ 52 w 62"/>
                  <a:gd name="T9" fmla="*/ 60 h 61"/>
                  <a:gd name="T10" fmla="*/ 58 w 62"/>
                  <a:gd name="T11" fmla="*/ 39 h 61"/>
                </a:gdLst>
                <a:ahLst/>
                <a:cxnLst>
                  <a:cxn ang="0">
                    <a:pos x="T0" y="T1"/>
                  </a:cxn>
                  <a:cxn ang="0">
                    <a:pos x="T2" y="T3"/>
                  </a:cxn>
                  <a:cxn ang="0">
                    <a:pos x="T4" y="T5"/>
                  </a:cxn>
                  <a:cxn ang="0">
                    <a:pos x="T6" y="T7"/>
                  </a:cxn>
                  <a:cxn ang="0">
                    <a:pos x="T8" y="T9"/>
                  </a:cxn>
                  <a:cxn ang="0">
                    <a:pos x="T10" y="T11"/>
                  </a:cxn>
                </a:cxnLst>
                <a:rect l="0" t="0" r="r" b="b"/>
                <a:pathLst>
                  <a:path w="62" h="61">
                    <a:moveTo>
                      <a:pt x="58" y="39"/>
                    </a:moveTo>
                    <a:cubicBezTo>
                      <a:pt x="54" y="32"/>
                      <a:pt x="36" y="21"/>
                      <a:pt x="28" y="15"/>
                    </a:cubicBezTo>
                    <a:cubicBezTo>
                      <a:pt x="20" y="9"/>
                      <a:pt x="13" y="0"/>
                      <a:pt x="10" y="3"/>
                    </a:cubicBezTo>
                    <a:cubicBezTo>
                      <a:pt x="7" y="6"/>
                      <a:pt x="0" y="24"/>
                      <a:pt x="7" y="33"/>
                    </a:cubicBezTo>
                    <a:cubicBezTo>
                      <a:pt x="14" y="42"/>
                      <a:pt x="43" y="59"/>
                      <a:pt x="52" y="60"/>
                    </a:cubicBezTo>
                    <a:cubicBezTo>
                      <a:pt x="61" y="61"/>
                      <a:pt x="62" y="46"/>
                      <a:pt x="58" y="39"/>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05" name="Freeform 77"/>
              <p:cNvSpPr>
                <a:spLocks/>
              </p:cNvSpPr>
              <p:nvPr/>
            </p:nvSpPr>
            <p:spPr bwMode="auto">
              <a:xfrm>
                <a:off x="2613" y="2142"/>
                <a:ext cx="63" cy="49"/>
              </a:xfrm>
              <a:custGeom>
                <a:avLst/>
                <a:gdLst>
                  <a:gd name="T0" fmla="*/ 21 w 63"/>
                  <a:gd name="T1" fmla="*/ 0 h 49"/>
                  <a:gd name="T2" fmla="*/ 57 w 63"/>
                  <a:gd name="T3" fmla="*/ 30 h 49"/>
                  <a:gd name="T4" fmla="*/ 36 w 63"/>
                  <a:gd name="T5" fmla="*/ 45 h 49"/>
                  <a:gd name="T6" fmla="*/ 0 w 63"/>
                  <a:gd name="T7" fmla="*/ 15 h 49"/>
                  <a:gd name="T8" fmla="*/ 21 w 63"/>
                  <a:gd name="T9" fmla="*/ 0 h 49"/>
                </a:gdLst>
                <a:ahLst/>
                <a:cxnLst>
                  <a:cxn ang="0">
                    <a:pos x="T0" y="T1"/>
                  </a:cxn>
                  <a:cxn ang="0">
                    <a:pos x="T2" y="T3"/>
                  </a:cxn>
                  <a:cxn ang="0">
                    <a:pos x="T4" y="T5"/>
                  </a:cxn>
                  <a:cxn ang="0">
                    <a:pos x="T6" y="T7"/>
                  </a:cxn>
                  <a:cxn ang="0">
                    <a:pos x="T8" y="T9"/>
                  </a:cxn>
                </a:cxnLst>
                <a:rect l="0" t="0" r="r" b="b"/>
                <a:pathLst>
                  <a:path w="63" h="49">
                    <a:moveTo>
                      <a:pt x="21" y="0"/>
                    </a:moveTo>
                    <a:cubicBezTo>
                      <a:pt x="29" y="31"/>
                      <a:pt x="27" y="26"/>
                      <a:pt x="57" y="30"/>
                    </a:cubicBezTo>
                    <a:cubicBezTo>
                      <a:pt x="63" y="49"/>
                      <a:pt x="53" y="48"/>
                      <a:pt x="36" y="45"/>
                    </a:cubicBezTo>
                    <a:cubicBezTo>
                      <a:pt x="22" y="34"/>
                      <a:pt x="10" y="31"/>
                      <a:pt x="0" y="15"/>
                    </a:cubicBezTo>
                    <a:cubicBezTo>
                      <a:pt x="5" y="0"/>
                      <a:pt x="0" y="7"/>
                      <a:pt x="21"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06" name="Freeform 78"/>
              <p:cNvSpPr>
                <a:spLocks/>
              </p:cNvSpPr>
              <p:nvPr/>
            </p:nvSpPr>
            <p:spPr bwMode="auto">
              <a:xfrm>
                <a:off x="2673" y="2148"/>
                <a:ext cx="59" cy="60"/>
              </a:xfrm>
              <a:custGeom>
                <a:avLst/>
                <a:gdLst>
                  <a:gd name="T0" fmla="*/ 39 w 59"/>
                  <a:gd name="T1" fmla="*/ 0 h 60"/>
                  <a:gd name="T2" fmla="*/ 12 w 59"/>
                  <a:gd name="T3" fmla="*/ 9 h 60"/>
                  <a:gd name="T4" fmla="*/ 0 w 59"/>
                  <a:gd name="T5" fmla="*/ 36 h 60"/>
                  <a:gd name="T6" fmla="*/ 30 w 59"/>
                  <a:gd name="T7" fmla="*/ 60 h 60"/>
                  <a:gd name="T8" fmla="*/ 36 w 59"/>
                  <a:gd name="T9" fmla="*/ 36 h 60"/>
                  <a:gd name="T10" fmla="*/ 45 w 59"/>
                  <a:gd name="T11" fmla="*/ 12 h 60"/>
                  <a:gd name="T12" fmla="*/ 39 w 59"/>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39" y="0"/>
                    </a:moveTo>
                    <a:cubicBezTo>
                      <a:pt x="27" y="2"/>
                      <a:pt x="20" y="1"/>
                      <a:pt x="12" y="9"/>
                    </a:cubicBezTo>
                    <a:cubicBezTo>
                      <a:pt x="5" y="16"/>
                      <a:pt x="0" y="36"/>
                      <a:pt x="0" y="36"/>
                    </a:cubicBezTo>
                    <a:cubicBezTo>
                      <a:pt x="6" y="54"/>
                      <a:pt x="12" y="56"/>
                      <a:pt x="30" y="60"/>
                    </a:cubicBezTo>
                    <a:cubicBezTo>
                      <a:pt x="50" y="55"/>
                      <a:pt x="59" y="47"/>
                      <a:pt x="36" y="36"/>
                    </a:cubicBezTo>
                    <a:cubicBezTo>
                      <a:pt x="27" y="23"/>
                      <a:pt x="33" y="20"/>
                      <a:pt x="45" y="12"/>
                    </a:cubicBezTo>
                    <a:cubicBezTo>
                      <a:pt x="42" y="2"/>
                      <a:pt x="44" y="5"/>
                      <a:pt x="39"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207" name="Freeform 79"/>
              <p:cNvSpPr>
                <a:spLocks/>
              </p:cNvSpPr>
              <p:nvPr/>
            </p:nvSpPr>
            <p:spPr bwMode="auto">
              <a:xfrm>
                <a:off x="2772" y="1986"/>
                <a:ext cx="220" cy="204"/>
              </a:xfrm>
              <a:custGeom>
                <a:avLst/>
                <a:gdLst>
                  <a:gd name="T0" fmla="*/ 162 w 220"/>
                  <a:gd name="T1" fmla="*/ 12 h 204"/>
                  <a:gd name="T2" fmla="*/ 144 w 220"/>
                  <a:gd name="T3" fmla="*/ 33 h 204"/>
                  <a:gd name="T4" fmla="*/ 123 w 220"/>
                  <a:gd name="T5" fmla="*/ 39 h 204"/>
                  <a:gd name="T6" fmla="*/ 99 w 220"/>
                  <a:gd name="T7" fmla="*/ 60 h 204"/>
                  <a:gd name="T8" fmla="*/ 102 w 220"/>
                  <a:gd name="T9" fmla="*/ 69 h 204"/>
                  <a:gd name="T10" fmla="*/ 129 w 220"/>
                  <a:gd name="T11" fmla="*/ 54 h 204"/>
                  <a:gd name="T12" fmla="*/ 135 w 220"/>
                  <a:gd name="T13" fmla="*/ 90 h 204"/>
                  <a:gd name="T14" fmla="*/ 162 w 220"/>
                  <a:gd name="T15" fmla="*/ 75 h 204"/>
                  <a:gd name="T16" fmla="*/ 180 w 220"/>
                  <a:gd name="T17" fmla="*/ 108 h 204"/>
                  <a:gd name="T18" fmla="*/ 210 w 220"/>
                  <a:gd name="T19" fmla="*/ 105 h 204"/>
                  <a:gd name="T20" fmla="*/ 180 w 220"/>
                  <a:gd name="T21" fmla="*/ 126 h 204"/>
                  <a:gd name="T22" fmla="*/ 165 w 220"/>
                  <a:gd name="T23" fmla="*/ 123 h 204"/>
                  <a:gd name="T24" fmla="*/ 174 w 220"/>
                  <a:gd name="T25" fmla="*/ 144 h 204"/>
                  <a:gd name="T26" fmla="*/ 171 w 220"/>
                  <a:gd name="T27" fmla="*/ 186 h 204"/>
                  <a:gd name="T28" fmla="*/ 156 w 220"/>
                  <a:gd name="T29" fmla="*/ 183 h 204"/>
                  <a:gd name="T30" fmla="*/ 150 w 220"/>
                  <a:gd name="T31" fmla="*/ 180 h 204"/>
                  <a:gd name="T32" fmla="*/ 141 w 220"/>
                  <a:gd name="T33" fmla="*/ 174 h 204"/>
                  <a:gd name="T34" fmla="*/ 135 w 220"/>
                  <a:gd name="T35" fmla="*/ 150 h 204"/>
                  <a:gd name="T36" fmla="*/ 123 w 220"/>
                  <a:gd name="T37" fmla="*/ 177 h 204"/>
                  <a:gd name="T38" fmla="*/ 105 w 220"/>
                  <a:gd name="T39" fmla="*/ 183 h 204"/>
                  <a:gd name="T40" fmla="*/ 78 w 220"/>
                  <a:gd name="T41" fmla="*/ 198 h 204"/>
                  <a:gd name="T42" fmla="*/ 90 w 220"/>
                  <a:gd name="T43" fmla="*/ 186 h 204"/>
                  <a:gd name="T44" fmla="*/ 102 w 220"/>
                  <a:gd name="T45" fmla="*/ 168 h 204"/>
                  <a:gd name="T46" fmla="*/ 84 w 220"/>
                  <a:gd name="T47" fmla="*/ 153 h 204"/>
                  <a:gd name="T48" fmla="*/ 84 w 220"/>
                  <a:gd name="T49" fmla="*/ 132 h 204"/>
                  <a:gd name="T50" fmla="*/ 18 w 220"/>
                  <a:gd name="T51" fmla="*/ 156 h 204"/>
                  <a:gd name="T52" fmla="*/ 0 w 220"/>
                  <a:gd name="T53" fmla="*/ 135 h 204"/>
                  <a:gd name="T54" fmla="*/ 21 w 220"/>
                  <a:gd name="T55" fmla="*/ 111 h 204"/>
                  <a:gd name="T56" fmla="*/ 6 w 220"/>
                  <a:gd name="T57" fmla="*/ 93 h 204"/>
                  <a:gd name="T58" fmla="*/ 42 w 220"/>
                  <a:gd name="T59" fmla="*/ 63 h 204"/>
                  <a:gd name="T60" fmla="*/ 51 w 220"/>
                  <a:gd name="T61" fmla="*/ 69 h 204"/>
                  <a:gd name="T62" fmla="*/ 72 w 220"/>
                  <a:gd name="T63" fmla="*/ 42 h 204"/>
                  <a:gd name="T64" fmla="*/ 147 w 220"/>
                  <a:gd name="T65" fmla="*/ 0 h 204"/>
                  <a:gd name="T66" fmla="*/ 162 w 220"/>
                  <a:gd name="T67" fmla="*/ 1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0" h="204">
                    <a:moveTo>
                      <a:pt x="162" y="12"/>
                    </a:moveTo>
                    <a:cubicBezTo>
                      <a:pt x="147" y="17"/>
                      <a:pt x="153" y="24"/>
                      <a:pt x="144" y="33"/>
                    </a:cubicBezTo>
                    <a:cubicBezTo>
                      <a:pt x="143" y="34"/>
                      <a:pt x="123" y="39"/>
                      <a:pt x="123" y="39"/>
                    </a:cubicBezTo>
                    <a:cubicBezTo>
                      <a:pt x="102" y="53"/>
                      <a:pt x="109" y="45"/>
                      <a:pt x="99" y="60"/>
                    </a:cubicBezTo>
                    <a:cubicBezTo>
                      <a:pt x="100" y="63"/>
                      <a:pt x="99" y="68"/>
                      <a:pt x="102" y="69"/>
                    </a:cubicBezTo>
                    <a:cubicBezTo>
                      <a:pt x="111" y="74"/>
                      <a:pt x="129" y="54"/>
                      <a:pt x="129" y="54"/>
                    </a:cubicBezTo>
                    <a:cubicBezTo>
                      <a:pt x="125" y="71"/>
                      <a:pt x="118" y="79"/>
                      <a:pt x="135" y="90"/>
                    </a:cubicBezTo>
                    <a:cubicBezTo>
                      <a:pt x="146" y="86"/>
                      <a:pt x="151" y="79"/>
                      <a:pt x="162" y="75"/>
                    </a:cubicBezTo>
                    <a:cubicBezTo>
                      <a:pt x="177" y="85"/>
                      <a:pt x="177" y="90"/>
                      <a:pt x="180" y="108"/>
                    </a:cubicBezTo>
                    <a:cubicBezTo>
                      <a:pt x="190" y="107"/>
                      <a:pt x="204" y="97"/>
                      <a:pt x="210" y="105"/>
                    </a:cubicBezTo>
                    <a:cubicBezTo>
                      <a:pt x="220" y="118"/>
                      <a:pt x="185" y="125"/>
                      <a:pt x="180" y="126"/>
                    </a:cubicBezTo>
                    <a:cubicBezTo>
                      <a:pt x="175" y="125"/>
                      <a:pt x="170" y="121"/>
                      <a:pt x="165" y="123"/>
                    </a:cubicBezTo>
                    <a:cubicBezTo>
                      <a:pt x="151" y="128"/>
                      <a:pt x="170" y="143"/>
                      <a:pt x="174" y="144"/>
                    </a:cubicBezTo>
                    <a:cubicBezTo>
                      <a:pt x="201" y="126"/>
                      <a:pt x="186" y="176"/>
                      <a:pt x="171" y="186"/>
                    </a:cubicBezTo>
                    <a:cubicBezTo>
                      <a:pt x="166" y="185"/>
                      <a:pt x="159" y="187"/>
                      <a:pt x="156" y="183"/>
                    </a:cubicBezTo>
                    <a:cubicBezTo>
                      <a:pt x="151" y="176"/>
                      <a:pt x="172" y="158"/>
                      <a:pt x="150" y="180"/>
                    </a:cubicBezTo>
                    <a:cubicBezTo>
                      <a:pt x="147" y="178"/>
                      <a:pt x="143" y="177"/>
                      <a:pt x="141" y="174"/>
                    </a:cubicBezTo>
                    <a:cubicBezTo>
                      <a:pt x="137" y="167"/>
                      <a:pt x="135" y="150"/>
                      <a:pt x="135" y="150"/>
                    </a:cubicBezTo>
                    <a:cubicBezTo>
                      <a:pt x="130" y="158"/>
                      <a:pt x="130" y="170"/>
                      <a:pt x="123" y="177"/>
                    </a:cubicBezTo>
                    <a:cubicBezTo>
                      <a:pt x="119" y="181"/>
                      <a:pt x="111" y="180"/>
                      <a:pt x="105" y="183"/>
                    </a:cubicBezTo>
                    <a:cubicBezTo>
                      <a:pt x="64" y="204"/>
                      <a:pt x="103" y="190"/>
                      <a:pt x="78" y="198"/>
                    </a:cubicBezTo>
                    <a:cubicBezTo>
                      <a:pt x="86" y="174"/>
                      <a:pt x="74" y="202"/>
                      <a:pt x="90" y="186"/>
                    </a:cubicBezTo>
                    <a:cubicBezTo>
                      <a:pt x="95" y="181"/>
                      <a:pt x="97" y="173"/>
                      <a:pt x="102" y="168"/>
                    </a:cubicBezTo>
                    <a:cubicBezTo>
                      <a:pt x="107" y="153"/>
                      <a:pt x="97" y="156"/>
                      <a:pt x="84" y="153"/>
                    </a:cubicBezTo>
                    <a:cubicBezTo>
                      <a:pt x="88" y="141"/>
                      <a:pt x="99" y="137"/>
                      <a:pt x="84" y="132"/>
                    </a:cubicBezTo>
                    <a:cubicBezTo>
                      <a:pt x="67" y="149"/>
                      <a:pt x="41" y="150"/>
                      <a:pt x="18" y="156"/>
                    </a:cubicBezTo>
                    <a:cubicBezTo>
                      <a:pt x="11" y="145"/>
                      <a:pt x="12" y="139"/>
                      <a:pt x="0" y="135"/>
                    </a:cubicBezTo>
                    <a:cubicBezTo>
                      <a:pt x="7" y="125"/>
                      <a:pt x="14" y="121"/>
                      <a:pt x="21" y="111"/>
                    </a:cubicBezTo>
                    <a:cubicBezTo>
                      <a:pt x="10" y="104"/>
                      <a:pt x="1" y="107"/>
                      <a:pt x="6" y="93"/>
                    </a:cubicBezTo>
                    <a:cubicBezTo>
                      <a:pt x="48" y="104"/>
                      <a:pt x="14" y="72"/>
                      <a:pt x="42" y="63"/>
                    </a:cubicBezTo>
                    <a:cubicBezTo>
                      <a:pt x="45" y="65"/>
                      <a:pt x="47" y="70"/>
                      <a:pt x="51" y="69"/>
                    </a:cubicBezTo>
                    <a:cubicBezTo>
                      <a:pt x="62" y="67"/>
                      <a:pt x="62" y="47"/>
                      <a:pt x="72" y="42"/>
                    </a:cubicBezTo>
                    <a:cubicBezTo>
                      <a:pt x="97" y="30"/>
                      <a:pt x="124" y="15"/>
                      <a:pt x="147" y="0"/>
                    </a:cubicBezTo>
                    <a:cubicBezTo>
                      <a:pt x="162" y="5"/>
                      <a:pt x="155" y="12"/>
                      <a:pt x="162" y="12"/>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nvGrpSpPr>
            <p:cNvPr id="671" name="Group 80"/>
            <p:cNvGrpSpPr>
              <a:grpSpLocks/>
            </p:cNvGrpSpPr>
            <p:nvPr/>
          </p:nvGrpSpPr>
          <p:grpSpPr bwMode="auto">
            <a:xfrm>
              <a:off x="753" y="1294"/>
              <a:ext cx="1096" cy="1004"/>
              <a:chOff x="261" y="990"/>
              <a:chExt cx="2220" cy="2035"/>
            </a:xfrm>
            <a:grpFill/>
          </p:grpSpPr>
          <p:grpSp>
            <p:nvGrpSpPr>
              <p:cNvPr id="1148" name="Group 81"/>
              <p:cNvGrpSpPr>
                <a:grpSpLocks/>
              </p:cNvGrpSpPr>
              <p:nvPr/>
            </p:nvGrpSpPr>
            <p:grpSpPr bwMode="auto">
              <a:xfrm>
                <a:off x="261" y="990"/>
                <a:ext cx="2220" cy="2035"/>
                <a:chOff x="261" y="990"/>
                <a:chExt cx="2220" cy="2035"/>
              </a:xfrm>
              <a:grpFill/>
            </p:grpSpPr>
            <p:sp>
              <p:nvSpPr>
                <p:cNvPr id="1154" name="Freeform 82"/>
                <p:cNvSpPr>
                  <a:spLocks/>
                </p:cNvSpPr>
                <p:nvPr/>
              </p:nvSpPr>
              <p:spPr bwMode="auto">
                <a:xfrm>
                  <a:off x="261" y="990"/>
                  <a:ext cx="1215" cy="750"/>
                </a:xfrm>
                <a:custGeom>
                  <a:avLst/>
                  <a:gdLst>
                    <a:gd name="T0" fmla="*/ 1173 w 1215"/>
                    <a:gd name="T1" fmla="*/ 102 h 750"/>
                    <a:gd name="T2" fmla="*/ 1122 w 1215"/>
                    <a:gd name="T3" fmla="*/ 84 h 750"/>
                    <a:gd name="T4" fmla="*/ 1017 w 1215"/>
                    <a:gd name="T5" fmla="*/ 48 h 750"/>
                    <a:gd name="T6" fmla="*/ 978 w 1215"/>
                    <a:gd name="T7" fmla="*/ 6 h 750"/>
                    <a:gd name="T8" fmla="*/ 897 w 1215"/>
                    <a:gd name="T9" fmla="*/ 0 h 750"/>
                    <a:gd name="T10" fmla="*/ 837 w 1215"/>
                    <a:gd name="T11" fmla="*/ 9 h 750"/>
                    <a:gd name="T12" fmla="*/ 729 w 1215"/>
                    <a:gd name="T13" fmla="*/ 66 h 750"/>
                    <a:gd name="T14" fmla="*/ 672 w 1215"/>
                    <a:gd name="T15" fmla="*/ 45 h 750"/>
                    <a:gd name="T16" fmla="*/ 633 w 1215"/>
                    <a:gd name="T17" fmla="*/ 96 h 750"/>
                    <a:gd name="T18" fmla="*/ 630 w 1215"/>
                    <a:gd name="T19" fmla="*/ 159 h 750"/>
                    <a:gd name="T20" fmla="*/ 594 w 1215"/>
                    <a:gd name="T21" fmla="*/ 159 h 750"/>
                    <a:gd name="T22" fmla="*/ 534 w 1215"/>
                    <a:gd name="T23" fmla="*/ 129 h 750"/>
                    <a:gd name="T24" fmla="*/ 465 w 1215"/>
                    <a:gd name="T25" fmla="*/ 147 h 750"/>
                    <a:gd name="T26" fmla="*/ 444 w 1215"/>
                    <a:gd name="T27" fmla="*/ 183 h 750"/>
                    <a:gd name="T28" fmla="*/ 471 w 1215"/>
                    <a:gd name="T29" fmla="*/ 228 h 750"/>
                    <a:gd name="T30" fmla="*/ 492 w 1215"/>
                    <a:gd name="T31" fmla="*/ 225 h 750"/>
                    <a:gd name="T32" fmla="*/ 537 w 1215"/>
                    <a:gd name="T33" fmla="*/ 234 h 750"/>
                    <a:gd name="T34" fmla="*/ 486 w 1215"/>
                    <a:gd name="T35" fmla="*/ 237 h 750"/>
                    <a:gd name="T36" fmla="*/ 444 w 1215"/>
                    <a:gd name="T37" fmla="*/ 276 h 750"/>
                    <a:gd name="T38" fmla="*/ 408 w 1215"/>
                    <a:gd name="T39" fmla="*/ 270 h 750"/>
                    <a:gd name="T40" fmla="*/ 351 w 1215"/>
                    <a:gd name="T41" fmla="*/ 285 h 750"/>
                    <a:gd name="T42" fmla="*/ 288 w 1215"/>
                    <a:gd name="T43" fmla="*/ 276 h 750"/>
                    <a:gd name="T44" fmla="*/ 252 w 1215"/>
                    <a:gd name="T45" fmla="*/ 309 h 750"/>
                    <a:gd name="T46" fmla="*/ 267 w 1215"/>
                    <a:gd name="T47" fmla="*/ 342 h 750"/>
                    <a:gd name="T48" fmla="*/ 228 w 1215"/>
                    <a:gd name="T49" fmla="*/ 354 h 750"/>
                    <a:gd name="T50" fmla="*/ 252 w 1215"/>
                    <a:gd name="T51" fmla="*/ 378 h 750"/>
                    <a:gd name="T52" fmla="*/ 312 w 1215"/>
                    <a:gd name="T53" fmla="*/ 360 h 750"/>
                    <a:gd name="T54" fmla="*/ 234 w 1215"/>
                    <a:gd name="T55" fmla="*/ 399 h 750"/>
                    <a:gd name="T56" fmla="*/ 255 w 1215"/>
                    <a:gd name="T57" fmla="*/ 426 h 750"/>
                    <a:gd name="T58" fmla="*/ 276 w 1215"/>
                    <a:gd name="T59" fmla="*/ 438 h 750"/>
                    <a:gd name="T60" fmla="*/ 255 w 1215"/>
                    <a:gd name="T61" fmla="*/ 477 h 750"/>
                    <a:gd name="T62" fmla="*/ 207 w 1215"/>
                    <a:gd name="T63" fmla="*/ 501 h 750"/>
                    <a:gd name="T64" fmla="*/ 87 w 1215"/>
                    <a:gd name="T65" fmla="*/ 552 h 750"/>
                    <a:gd name="T66" fmla="*/ 36 w 1215"/>
                    <a:gd name="T67" fmla="*/ 531 h 750"/>
                    <a:gd name="T68" fmla="*/ 12 w 1215"/>
                    <a:gd name="T69" fmla="*/ 585 h 750"/>
                    <a:gd name="T70" fmla="*/ 78 w 1215"/>
                    <a:gd name="T71" fmla="*/ 573 h 750"/>
                    <a:gd name="T72" fmla="*/ 132 w 1215"/>
                    <a:gd name="T73" fmla="*/ 561 h 750"/>
                    <a:gd name="T74" fmla="*/ 354 w 1215"/>
                    <a:gd name="T75" fmla="*/ 483 h 750"/>
                    <a:gd name="T76" fmla="*/ 414 w 1215"/>
                    <a:gd name="T77" fmla="*/ 429 h 750"/>
                    <a:gd name="T78" fmla="*/ 513 w 1215"/>
                    <a:gd name="T79" fmla="*/ 384 h 750"/>
                    <a:gd name="T80" fmla="*/ 594 w 1215"/>
                    <a:gd name="T81" fmla="*/ 378 h 750"/>
                    <a:gd name="T82" fmla="*/ 567 w 1215"/>
                    <a:gd name="T83" fmla="*/ 390 h 750"/>
                    <a:gd name="T84" fmla="*/ 498 w 1215"/>
                    <a:gd name="T85" fmla="*/ 423 h 750"/>
                    <a:gd name="T86" fmla="*/ 444 w 1215"/>
                    <a:gd name="T87" fmla="*/ 459 h 750"/>
                    <a:gd name="T88" fmla="*/ 510 w 1215"/>
                    <a:gd name="T89" fmla="*/ 459 h 750"/>
                    <a:gd name="T90" fmla="*/ 561 w 1215"/>
                    <a:gd name="T91" fmla="*/ 447 h 750"/>
                    <a:gd name="T92" fmla="*/ 633 w 1215"/>
                    <a:gd name="T93" fmla="*/ 408 h 750"/>
                    <a:gd name="T94" fmla="*/ 648 w 1215"/>
                    <a:gd name="T95" fmla="*/ 453 h 750"/>
                    <a:gd name="T96" fmla="*/ 729 w 1215"/>
                    <a:gd name="T97" fmla="*/ 513 h 750"/>
                    <a:gd name="T98" fmla="*/ 777 w 1215"/>
                    <a:gd name="T99" fmla="*/ 522 h 750"/>
                    <a:gd name="T100" fmla="*/ 816 w 1215"/>
                    <a:gd name="T101" fmla="*/ 528 h 750"/>
                    <a:gd name="T102" fmla="*/ 765 w 1215"/>
                    <a:gd name="T103" fmla="*/ 636 h 750"/>
                    <a:gd name="T104" fmla="*/ 720 w 1215"/>
                    <a:gd name="T105" fmla="*/ 750 h 750"/>
                    <a:gd name="T106" fmla="*/ 801 w 1215"/>
                    <a:gd name="T107" fmla="*/ 675 h 750"/>
                    <a:gd name="T108" fmla="*/ 834 w 1215"/>
                    <a:gd name="T109" fmla="*/ 639 h 750"/>
                    <a:gd name="T110" fmla="*/ 861 w 1215"/>
                    <a:gd name="T111" fmla="*/ 522 h 750"/>
                    <a:gd name="T112" fmla="*/ 780 w 1215"/>
                    <a:gd name="T113" fmla="*/ 504 h 750"/>
                    <a:gd name="T114" fmla="*/ 1215 w 1215"/>
                    <a:gd name="T115" fmla="*/ 117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15" h="750">
                      <a:moveTo>
                        <a:pt x="1215" y="117"/>
                      </a:moveTo>
                      <a:lnTo>
                        <a:pt x="1173" y="102"/>
                      </a:lnTo>
                      <a:lnTo>
                        <a:pt x="1149" y="84"/>
                      </a:lnTo>
                      <a:lnTo>
                        <a:pt x="1122" y="84"/>
                      </a:lnTo>
                      <a:lnTo>
                        <a:pt x="1053" y="45"/>
                      </a:lnTo>
                      <a:lnTo>
                        <a:pt x="1017" y="48"/>
                      </a:lnTo>
                      <a:lnTo>
                        <a:pt x="984" y="30"/>
                      </a:lnTo>
                      <a:lnTo>
                        <a:pt x="978" y="6"/>
                      </a:lnTo>
                      <a:lnTo>
                        <a:pt x="930" y="21"/>
                      </a:lnTo>
                      <a:lnTo>
                        <a:pt x="897" y="0"/>
                      </a:lnTo>
                      <a:lnTo>
                        <a:pt x="867" y="18"/>
                      </a:lnTo>
                      <a:lnTo>
                        <a:pt x="837" y="9"/>
                      </a:lnTo>
                      <a:lnTo>
                        <a:pt x="774" y="33"/>
                      </a:lnTo>
                      <a:lnTo>
                        <a:pt x="729" y="66"/>
                      </a:lnTo>
                      <a:lnTo>
                        <a:pt x="693" y="63"/>
                      </a:lnTo>
                      <a:lnTo>
                        <a:pt x="672" y="45"/>
                      </a:lnTo>
                      <a:lnTo>
                        <a:pt x="639" y="60"/>
                      </a:lnTo>
                      <a:lnTo>
                        <a:pt x="633" y="96"/>
                      </a:lnTo>
                      <a:lnTo>
                        <a:pt x="612" y="111"/>
                      </a:lnTo>
                      <a:lnTo>
                        <a:pt x="630" y="159"/>
                      </a:lnTo>
                      <a:lnTo>
                        <a:pt x="597" y="138"/>
                      </a:lnTo>
                      <a:lnTo>
                        <a:pt x="594" y="159"/>
                      </a:lnTo>
                      <a:lnTo>
                        <a:pt x="582" y="126"/>
                      </a:lnTo>
                      <a:lnTo>
                        <a:pt x="534" y="129"/>
                      </a:lnTo>
                      <a:lnTo>
                        <a:pt x="522" y="147"/>
                      </a:lnTo>
                      <a:lnTo>
                        <a:pt x="465" y="147"/>
                      </a:lnTo>
                      <a:lnTo>
                        <a:pt x="465" y="180"/>
                      </a:lnTo>
                      <a:lnTo>
                        <a:pt x="444" y="183"/>
                      </a:lnTo>
                      <a:lnTo>
                        <a:pt x="444" y="228"/>
                      </a:lnTo>
                      <a:lnTo>
                        <a:pt x="471" y="228"/>
                      </a:lnTo>
                      <a:lnTo>
                        <a:pt x="474" y="195"/>
                      </a:lnTo>
                      <a:lnTo>
                        <a:pt x="492" y="225"/>
                      </a:lnTo>
                      <a:lnTo>
                        <a:pt x="525" y="207"/>
                      </a:lnTo>
                      <a:lnTo>
                        <a:pt x="537" y="234"/>
                      </a:lnTo>
                      <a:lnTo>
                        <a:pt x="504" y="240"/>
                      </a:lnTo>
                      <a:lnTo>
                        <a:pt x="486" y="237"/>
                      </a:lnTo>
                      <a:lnTo>
                        <a:pt x="474" y="264"/>
                      </a:lnTo>
                      <a:lnTo>
                        <a:pt x="444" y="276"/>
                      </a:lnTo>
                      <a:lnTo>
                        <a:pt x="432" y="258"/>
                      </a:lnTo>
                      <a:lnTo>
                        <a:pt x="408" y="270"/>
                      </a:lnTo>
                      <a:lnTo>
                        <a:pt x="390" y="258"/>
                      </a:lnTo>
                      <a:lnTo>
                        <a:pt x="351" y="285"/>
                      </a:lnTo>
                      <a:lnTo>
                        <a:pt x="309" y="288"/>
                      </a:lnTo>
                      <a:lnTo>
                        <a:pt x="288" y="276"/>
                      </a:lnTo>
                      <a:lnTo>
                        <a:pt x="270" y="306"/>
                      </a:lnTo>
                      <a:lnTo>
                        <a:pt x="252" y="309"/>
                      </a:lnTo>
                      <a:lnTo>
                        <a:pt x="249" y="333"/>
                      </a:lnTo>
                      <a:lnTo>
                        <a:pt x="267" y="342"/>
                      </a:lnTo>
                      <a:lnTo>
                        <a:pt x="255" y="360"/>
                      </a:lnTo>
                      <a:lnTo>
                        <a:pt x="228" y="354"/>
                      </a:lnTo>
                      <a:lnTo>
                        <a:pt x="222" y="387"/>
                      </a:lnTo>
                      <a:lnTo>
                        <a:pt x="252" y="378"/>
                      </a:lnTo>
                      <a:lnTo>
                        <a:pt x="297" y="348"/>
                      </a:lnTo>
                      <a:lnTo>
                        <a:pt x="312" y="360"/>
                      </a:lnTo>
                      <a:lnTo>
                        <a:pt x="276" y="390"/>
                      </a:lnTo>
                      <a:lnTo>
                        <a:pt x="234" y="399"/>
                      </a:lnTo>
                      <a:lnTo>
                        <a:pt x="213" y="429"/>
                      </a:lnTo>
                      <a:lnTo>
                        <a:pt x="255" y="426"/>
                      </a:lnTo>
                      <a:lnTo>
                        <a:pt x="267" y="459"/>
                      </a:lnTo>
                      <a:lnTo>
                        <a:pt x="276" y="438"/>
                      </a:lnTo>
                      <a:lnTo>
                        <a:pt x="312" y="462"/>
                      </a:lnTo>
                      <a:lnTo>
                        <a:pt x="255" y="477"/>
                      </a:lnTo>
                      <a:lnTo>
                        <a:pt x="231" y="495"/>
                      </a:lnTo>
                      <a:lnTo>
                        <a:pt x="207" y="501"/>
                      </a:lnTo>
                      <a:lnTo>
                        <a:pt x="114" y="531"/>
                      </a:lnTo>
                      <a:lnTo>
                        <a:pt x="87" y="552"/>
                      </a:lnTo>
                      <a:lnTo>
                        <a:pt x="66" y="531"/>
                      </a:lnTo>
                      <a:lnTo>
                        <a:pt x="36" y="531"/>
                      </a:lnTo>
                      <a:lnTo>
                        <a:pt x="0" y="558"/>
                      </a:lnTo>
                      <a:lnTo>
                        <a:pt x="12" y="585"/>
                      </a:lnTo>
                      <a:lnTo>
                        <a:pt x="60" y="555"/>
                      </a:lnTo>
                      <a:lnTo>
                        <a:pt x="78" y="573"/>
                      </a:lnTo>
                      <a:lnTo>
                        <a:pt x="105" y="561"/>
                      </a:lnTo>
                      <a:lnTo>
                        <a:pt x="132" y="561"/>
                      </a:lnTo>
                      <a:lnTo>
                        <a:pt x="222" y="531"/>
                      </a:lnTo>
                      <a:lnTo>
                        <a:pt x="354" y="483"/>
                      </a:lnTo>
                      <a:lnTo>
                        <a:pt x="396" y="459"/>
                      </a:lnTo>
                      <a:lnTo>
                        <a:pt x="414" y="429"/>
                      </a:lnTo>
                      <a:lnTo>
                        <a:pt x="456" y="423"/>
                      </a:lnTo>
                      <a:lnTo>
                        <a:pt x="513" y="384"/>
                      </a:lnTo>
                      <a:lnTo>
                        <a:pt x="552" y="372"/>
                      </a:lnTo>
                      <a:lnTo>
                        <a:pt x="594" y="378"/>
                      </a:lnTo>
                      <a:lnTo>
                        <a:pt x="585" y="411"/>
                      </a:lnTo>
                      <a:lnTo>
                        <a:pt x="567" y="390"/>
                      </a:lnTo>
                      <a:lnTo>
                        <a:pt x="528" y="393"/>
                      </a:lnTo>
                      <a:lnTo>
                        <a:pt x="498" y="423"/>
                      </a:lnTo>
                      <a:lnTo>
                        <a:pt x="468" y="429"/>
                      </a:lnTo>
                      <a:lnTo>
                        <a:pt x="444" y="459"/>
                      </a:lnTo>
                      <a:lnTo>
                        <a:pt x="480" y="447"/>
                      </a:lnTo>
                      <a:lnTo>
                        <a:pt x="510" y="459"/>
                      </a:lnTo>
                      <a:lnTo>
                        <a:pt x="552" y="423"/>
                      </a:lnTo>
                      <a:lnTo>
                        <a:pt x="561" y="447"/>
                      </a:lnTo>
                      <a:lnTo>
                        <a:pt x="591" y="432"/>
                      </a:lnTo>
                      <a:lnTo>
                        <a:pt x="633" y="408"/>
                      </a:lnTo>
                      <a:lnTo>
                        <a:pt x="648" y="420"/>
                      </a:lnTo>
                      <a:lnTo>
                        <a:pt x="648" y="453"/>
                      </a:lnTo>
                      <a:lnTo>
                        <a:pt x="747" y="486"/>
                      </a:lnTo>
                      <a:lnTo>
                        <a:pt x="729" y="513"/>
                      </a:lnTo>
                      <a:lnTo>
                        <a:pt x="753" y="543"/>
                      </a:lnTo>
                      <a:lnTo>
                        <a:pt x="777" y="522"/>
                      </a:lnTo>
                      <a:lnTo>
                        <a:pt x="792" y="555"/>
                      </a:lnTo>
                      <a:lnTo>
                        <a:pt x="816" y="528"/>
                      </a:lnTo>
                      <a:lnTo>
                        <a:pt x="801" y="579"/>
                      </a:lnTo>
                      <a:lnTo>
                        <a:pt x="765" y="636"/>
                      </a:lnTo>
                      <a:lnTo>
                        <a:pt x="780" y="654"/>
                      </a:lnTo>
                      <a:lnTo>
                        <a:pt x="720" y="750"/>
                      </a:lnTo>
                      <a:lnTo>
                        <a:pt x="765" y="726"/>
                      </a:lnTo>
                      <a:lnTo>
                        <a:pt x="801" y="675"/>
                      </a:lnTo>
                      <a:lnTo>
                        <a:pt x="828" y="672"/>
                      </a:lnTo>
                      <a:lnTo>
                        <a:pt x="834" y="639"/>
                      </a:lnTo>
                      <a:lnTo>
                        <a:pt x="831" y="612"/>
                      </a:lnTo>
                      <a:lnTo>
                        <a:pt x="861" y="522"/>
                      </a:lnTo>
                      <a:lnTo>
                        <a:pt x="837" y="498"/>
                      </a:lnTo>
                      <a:lnTo>
                        <a:pt x="780" y="504"/>
                      </a:lnTo>
                      <a:lnTo>
                        <a:pt x="765" y="465"/>
                      </a:lnTo>
                      <a:lnTo>
                        <a:pt x="1215" y="117"/>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1155" name="Group 83"/>
                <p:cNvGrpSpPr>
                  <a:grpSpLocks/>
                </p:cNvGrpSpPr>
                <p:nvPr/>
              </p:nvGrpSpPr>
              <p:grpSpPr bwMode="auto">
                <a:xfrm>
                  <a:off x="669" y="1923"/>
                  <a:ext cx="1812" cy="1102"/>
                  <a:chOff x="669" y="1923"/>
                  <a:chExt cx="1812" cy="1102"/>
                </a:xfrm>
                <a:grpFill/>
              </p:grpSpPr>
              <p:sp>
                <p:nvSpPr>
                  <p:cNvPr id="1156" name="Freeform 84"/>
                  <p:cNvSpPr>
                    <a:spLocks/>
                  </p:cNvSpPr>
                  <p:nvPr/>
                </p:nvSpPr>
                <p:spPr bwMode="auto">
                  <a:xfrm>
                    <a:off x="669" y="1923"/>
                    <a:ext cx="1812" cy="1086"/>
                  </a:xfrm>
                  <a:custGeom>
                    <a:avLst/>
                    <a:gdLst>
                      <a:gd name="T0" fmla="*/ 1140 w 1812"/>
                      <a:gd name="T1" fmla="*/ 114 h 1086"/>
                      <a:gd name="T2" fmla="*/ 1260 w 1812"/>
                      <a:gd name="T3" fmla="*/ 141 h 1086"/>
                      <a:gd name="T4" fmla="*/ 1350 w 1812"/>
                      <a:gd name="T5" fmla="*/ 348 h 1086"/>
                      <a:gd name="T6" fmla="*/ 1590 w 1812"/>
                      <a:gd name="T7" fmla="*/ 321 h 1086"/>
                      <a:gd name="T8" fmla="*/ 1743 w 1812"/>
                      <a:gd name="T9" fmla="*/ 249 h 1086"/>
                      <a:gd name="T10" fmla="*/ 1806 w 1812"/>
                      <a:gd name="T11" fmla="*/ 261 h 1086"/>
                      <a:gd name="T12" fmla="*/ 1776 w 1812"/>
                      <a:gd name="T13" fmla="*/ 324 h 1086"/>
                      <a:gd name="T14" fmla="*/ 1719 w 1812"/>
                      <a:gd name="T15" fmla="*/ 357 h 1086"/>
                      <a:gd name="T16" fmla="*/ 1707 w 1812"/>
                      <a:gd name="T17" fmla="*/ 423 h 1086"/>
                      <a:gd name="T18" fmla="*/ 1620 w 1812"/>
                      <a:gd name="T19" fmla="*/ 450 h 1086"/>
                      <a:gd name="T20" fmla="*/ 1548 w 1812"/>
                      <a:gd name="T21" fmla="*/ 495 h 1086"/>
                      <a:gd name="T22" fmla="*/ 1482 w 1812"/>
                      <a:gd name="T23" fmla="*/ 534 h 1086"/>
                      <a:gd name="T24" fmla="*/ 1452 w 1812"/>
                      <a:gd name="T25" fmla="*/ 549 h 1086"/>
                      <a:gd name="T26" fmla="*/ 1440 w 1812"/>
                      <a:gd name="T27" fmla="*/ 555 h 1086"/>
                      <a:gd name="T28" fmla="*/ 1431 w 1812"/>
                      <a:gd name="T29" fmla="*/ 603 h 1086"/>
                      <a:gd name="T30" fmla="*/ 1404 w 1812"/>
                      <a:gd name="T31" fmla="*/ 642 h 1086"/>
                      <a:gd name="T32" fmla="*/ 1389 w 1812"/>
                      <a:gd name="T33" fmla="*/ 663 h 1086"/>
                      <a:gd name="T34" fmla="*/ 1245 w 1812"/>
                      <a:gd name="T35" fmla="*/ 798 h 1086"/>
                      <a:gd name="T36" fmla="*/ 1191 w 1812"/>
                      <a:gd name="T37" fmla="*/ 849 h 1086"/>
                      <a:gd name="T38" fmla="*/ 1191 w 1812"/>
                      <a:gd name="T39" fmla="*/ 888 h 1086"/>
                      <a:gd name="T40" fmla="*/ 1188 w 1812"/>
                      <a:gd name="T41" fmla="*/ 972 h 1086"/>
                      <a:gd name="T42" fmla="*/ 1155 w 1812"/>
                      <a:gd name="T43" fmla="*/ 1053 h 1086"/>
                      <a:gd name="T44" fmla="*/ 1104 w 1812"/>
                      <a:gd name="T45" fmla="*/ 1038 h 1086"/>
                      <a:gd name="T46" fmla="*/ 1125 w 1812"/>
                      <a:gd name="T47" fmla="*/ 966 h 1086"/>
                      <a:gd name="T48" fmla="*/ 1095 w 1812"/>
                      <a:gd name="T49" fmla="*/ 879 h 1086"/>
                      <a:gd name="T50" fmla="*/ 981 w 1812"/>
                      <a:gd name="T51" fmla="*/ 855 h 1086"/>
                      <a:gd name="T52" fmla="*/ 924 w 1812"/>
                      <a:gd name="T53" fmla="*/ 855 h 1086"/>
                      <a:gd name="T54" fmla="*/ 915 w 1812"/>
                      <a:gd name="T55" fmla="*/ 918 h 1086"/>
                      <a:gd name="T56" fmla="*/ 840 w 1812"/>
                      <a:gd name="T57" fmla="*/ 903 h 1086"/>
                      <a:gd name="T58" fmla="*/ 780 w 1812"/>
                      <a:gd name="T59" fmla="*/ 879 h 1086"/>
                      <a:gd name="T60" fmla="*/ 723 w 1812"/>
                      <a:gd name="T61" fmla="*/ 882 h 1086"/>
                      <a:gd name="T62" fmla="*/ 690 w 1812"/>
                      <a:gd name="T63" fmla="*/ 924 h 1086"/>
                      <a:gd name="T64" fmla="*/ 633 w 1812"/>
                      <a:gd name="T65" fmla="*/ 957 h 1086"/>
                      <a:gd name="T66" fmla="*/ 570 w 1812"/>
                      <a:gd name="T67" fmla="*/ 1017 h 1086"/>
                      <a:gd name="T68" fmla="*/ 543 w 1812"/>
                      <a:gd name="T69" fmla="*/ 933 h 1086"/>
                      <a:gd name="T70" fmla="*/ 486 w 1812"/>
                      <a:gd name="T71" fmla="*/ 870 h 1086"/>
                      <a:gd name="T72" fmla="*/ 420 w 1812"/>
                      <a:gd name="T73" fmla="*/ 855 h 1086"/>
                      <a:gd name="T74" fmla="*/ 351 w 1812"/>
                      <a:gd name="T75" fmla="*/ 786 h 1086"/>
                      <a:gd name="T76" fmla="*/ 279 w 1812"/>
                      <a:gd name="T77" fmla="*/ 807 h 1086"/>
                      <a:gd name="T78" fmla="*/ 72 w 1812"/>
                      <a:gd name="T79" fmla="*/ 750 h 1086"/>
                      <a:gd name="T80" fmla="*/ 45 w 1812"/>
                      <a:gd name="T81" fmla="*/ 645 h 1086"/>
                      <a:gd name="T82" fmla="*/ 12 w 1812"/>
                      <a:gd name="T83" fmla="*/ 549 h 1086"/>
                      <a:gd name="T84" fmla="*/ 42 w 1812"/>
                      <a:gd name="T85" fmla="*/ 504 h 1086"/>
                      <a:gd name="T86" fmla="*/ 24 w 1812"/>
                      <a:gd name="T87" fmla="*/ 474 h 1086"/>
                      <a:gd name="T88" fmla="*/ 48 w 1812"/>
                      <a:gd name="T89" fmla="*/ 366 h 1086"/>
                      <a:gd name="T90" fmla="*/ 129 w 1812"/>
                      <a:gd name="T91" fmla="*/ 249 h 1086"/>
                      <a:gd name="T92" fmla="*/ 234 w 1812"/>
                      <a:gd name="T93" fmla="*/ 108 h 1086"/>
                      <a:gd name="T94" fmla="*/ 303 w 1812"/>
                      <a:gd name="T95" fmla="*/ 51 h 1086"/>
                      <a:gd name="T96" fmla="*/ 351 w 1812"/>
                      <a:gd name="T97"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12" h="1086">
                        <a:moveTo>
                          <a:pt x="351" y="0"/>
                        </a:moveTo>
                        <a:lnTo>
                          <a:pt x="1113" y="84"/>
                        </a:lnTo>
                        <a:lnTo>
                          <a:pt x="1140" y="114"/>
                        </a:lnTo>
                        <a:lnTo>
                          <a:pt x="1176" y="132"/>
                        </a:lnTo>
                        <a:lnTo>
                          <a:pt x="1236" y="126"/>
                        </a:lnTo>
                        <a:lnTo>
                          <a:pt x="1260" y="141"/>
                        </a:lnTo>
                        <a:lnTo>
                          <a:pt x="1326" y="159"/>
                        </a:lnTo>
                        <a:lnTo>
                          <a:pt x="1413" y="273"/>
                        </a:lnTo>
                        <a:lnTo>
                          <a:pt x="1350" y="348"/>
                        </a:lnTo>
                        <a:lnTo>
                          <a:pt x="1326" y="390"/>
                        </a:lnTo>
                        <a:lnTo>
                          <a:pt x="1422" y="381"/>
                        </a:lnTo>
                        <a:lnTo>
                          <a:pt x="1590" y="321"/>
                        </a:lnTo>
                        <a:lnTo>
                          <a:pt x="1650" y="324"/>
                        </a:lnTo>
                        <a:lnTo>
                          <a:pt x="1704" y="300"/>
                        </a:lnTo>
                        <a:lnTo>
                          <a:pt x="1743" y="249"/>
                        </a:lnTo>
                        <a:lnTo>
                          <a:pt x="1770" y="219"/>
                        </a:lnTo>
                        <a:lnTo>
                          <a:pt x="1812" y="228"/>
                        </a:lnTo>
                        <a:lnTo>
                          <a:pt x="1806" y="261"/>
                        </a:lnTo>
                        <a:lnTo>
                          <a:pt x="1812" y="288"/>
                        </a:lnTo>
                        <a:lnTo>
                          <a:pt x="1812" y="324"/>
                        </a:lnTo>
                        <a:lnTo>
                          <a:pt x="1776" y="324"/>
                        </a:lnTo>
                        <a:lnTo>
                          <a:pt x="1755" y="318"/>
                        </a:lnTo>
                        <a:lnTo>
                          <a:pt x="1755" y="351"/>
                        </a:lnTo>
                        <a:lnTo>
                          <a:pt x="1719" y="357"/>
                        </a:lnTo>
                        <a:lnTo>
                          <a:pt x="1674" y="384"/>
                        </a:lnTo>
                        <a:lnTo>
                          <a:pt x="1677" y="426"/>
                        </a:lnTo>
                        <a:lnTo>
                          <a:pt x="1707" y="423"/>
                        </a:lnTo>
                        <a:lnTo>
                          <a:pt x="1698" y="444"/>
                        </a:lnTo>
                        <a:lnTo>
                          <a:pt x="1665" y="432"/>
                        </a:lnTo>
                        <a:lnTo>
                          <a:pt x="1620" y="450"/>
                        </a:lnTo>
                        <a:lnTo>
                          <a:pt x="1578" y="441"/>
                        </a:lnTo>
                        <a:lnTo>
                          <a:pt x="1545" y="477"/>
                        </a:lnTo>
                        <a:lnTo>
                          <a:pt x="1548" y="495"/>
                        </a:lnTo>
                        <a:lnTo>
                          <a:pt x="1509" y="528"/>
                        </a:lnTo>
                        <a:lnTo>
                          <a:pt x="1488" y="516"/>
                        </a:lnTo>
                        <a:lnTo>
                          <a:pt x="1482" y="534"/>
                        </a:lnTo>
                        <a:lnTo>
                          <a:pt x="1506" y="549"/>
                        </a:lnTo>
                        <a:lnTo>
                          <a:pt x="1449" y="594"/>
                        </a:lnTo>
                        <a:lnTo>
                          <a:pt x="1452" y="549"/>
                        </a:lnTo>
                        <a:lnTo>
                          <a:pt x="1476" y="489"/>
                        </a:lnTo>
                        <a:lnTo>
                          <a:pt x="1440" y="525"/>
                        </a:lnTo>
                        <a:lnTo>
                          <a:pt x="1440" y="555"/>
                        </a:lnTo>
                        <a:lnTo>
                          <a:pt x="1416" y="543"/>
                        </a:lnTo>
                        <a:lnTo>
                          <a:pt x="1440" y="573"/>
                        </a:lnTo>
                        <a:lnTo>
                          <a:pt x="1431" y="603"/>
                        </a:lnTo>
                        <a:lnTo>
                          <a:pt x="1398" y="588"/>
                        </a:lnTo>
                        <a:lnTo>
                          <a:pt x="1443" y="627"/>
                        </a:lnTo>
                        <a:lnTo>
                          <a:pt x="1404" y="642"/>
                        </a:lnTo>
                        <a:lnTo>
                          <a:pt x="1440" y="654"/>
                        </a:lnTo>
                        <a:lnTo>
                          <a:pt x="1407" y="681"/>
                        </a:lnTo>
                        <a:lnTo>
                          <a:pt x="1389" y="663"/>
                        </a:lnTo>
                        <a:lnTo>
                          <a:pt x="1371" y="678"/>
                        </a:lnTo>
                        <a:lnTo>
                          <a:pt x="1398" y="696"/>
                        </a:lnTo>
                        <a:lnTo>
                          <a:pt x="1245" y="798"/>
                        </a:lnTo>
                        <a:lnTo>
                          <a:pt x="1218" y="789"/>
                        </a:lnTo>
                        <a:lnTo>
                          <a:pt x="1206" y="822"/>
                        </a:lnTo>
                        <a:lnTo>
                          <a:pt x="1191" y="849"/>
                        </a:lnTo>
                        <a:lnTo>
                          <a:pt x="1191" y="873"/>
                        </a:lnTo>
                        <a:lnTo>
                          <a:pt x="1155" y="882"/>
                        </a:lnTo>
                        <a:lnTo>
                          <a:pt x="1191" y="888"/>
                        </a:lnTo>
                        <a:lnTo>
                          <a:pt x="1182" y="933"/>
                        </a:lnTo>
                        <a:lnTo>
                          <a:pt x="1197" y="948"/>
                        </a:lnTo>
                        <a:lnTo>
                          <a:pt x="1188" y="972"/>
                        </a:lnTo>
                        <a:lnTo>
                          <a:pt x="1170" y="948"/>
                        </a:lnTo>
                        <a:lnTo>
                          <a:pt x="1173" y="1011"/>
                        </a:lnTo>
                        <a:lnTo>
                          <a:pt x="1155" y="1053"/>
                        </a:lnTo>
                        <a:lnTo>
                          <a:pt x="1149" y="1086"/>
                        </a:lnTo>
                        <a:lnTo>
                          <a:pt x="1128" y="1059"/>
                        </a:lnTo>
                        <a:lnTo>
                          <a:pt x="1104" y="1038"/>
                        </a:lnTo>
                        <a:lnTo>
                          <a:pt x="1125" y="1020"/>
                        </a:lnTo>
                        <a:lnTo>
                          <a:pt x="1098" y="990"/>
                        </a:lnTo>
                        <a:lnTo>
                          <a:pt x="1125" y="966"/>
                        </a:lnTo>
                        <a:lnTo>
                          <a:pt x="1101" y="960"/>
                        </a:lnTo>
                        <a:lnTo>
                          <a:pt x="1116" y="924"/>
                        </a:lnTo>
                        <a:lnTo>
                          <a:pt x="1095" y="879"/>
                        </a:lnTo>
                        <a:lnTo>
                          <a:pt x="1071" y="891"/>
                        </a:lnTo>
                        <a:lnTo>
                          <a:pt x="1035" y="843"/>
                        </a:lnTo>
                        <a:lnTo>
                          <a:pt x="981" y="855"/>
                        </a:lnTo>
                        <a:lnTo>
                          <a:pt x="975" y="831"/>
                        </a:lnTo>
                        <a:lnTo>
                          <a:pt x="963" y="849"/>
                        </a:lnTo>
                        <a:lnTo>
                          <a:pt x="924" y="855"/>
                        </a:lnTo>
                        <a:lnTo>
                          <a:pt x="921" y="885"/>
                        </a:lnTo>
                        <a:lnTo>
                          <a:pt x="954" y="900"/>
                        </a:lnTo>
                        <a:lnTo>
                          <a:pt x="915" y="918"/>
                        </a:lnTo>
                        <a:lnTo>
                          <a:pt x="891" y="891"/>
                        </a:lnTo>
                        <a:lnTo>
                          <a:pt x="879" y="918"/>
                        </a:lnTo>
                        <a:lnTo>
                          <a:pt x="840" y="903"/>
                        </a:lnTo>
                        <a:lnTo>
                          <a:pt x="834" y="879"/>
                        </a:lnTo>
                        <a:lnTo>
                          <a:pt x="801" y="897"/>
                        </a:lnTo>
                        <a:lnTo>
                          <a:pt x="780" y="879"/>
                        </a:lnTo>
                        <a:lnTo>
                          <a:pt x="756" y="891"/>
                        </a:lnTo>
                        <a:lnTo>
                          <a:pt x="738" y="870"/>
                        </a:lnTo>
                        <a:lnTo>
                          <a:pt x="723" y="882"/>
                        </a:lnTo>
                        <a:lnTo>
                          <a:pt x="732" y="906"/>
                        </a:lnTo>
                        <a:lnTo>
                          <a:pt x="705" y="909"/>
                        </a:lnTo>
                        <a:lnTo>
                          <a:pt x="690" y="924"/>
                        </a:lnTo>
                        <a:lnTo>
                          <a:pt x="663" y="915"/>
                        </a:lnTo>
                        <a:lnTo>
                          <a:pt x="654" y="939"/>
                        </a:lnTo>
                        <a:lnTo>
                          <a:pt x="633" y="957"/>
                        </a:lnTo>
                        <a:lnTo>
                          <a:pt x="612" y="987"/>
                        </a:lnTo>
                        <a:lnTo>
                          <a:pt x="609" y="1035"/>
                        </a:lnTo>
                        <a:lnTo>
                          <a:pt x="570" y="1017"/>
                        </a:lnTo>
                        <a:lnTo>
                          <a:pt x="555" y="987"/>
                        </a:lnTo>
                        <a:lnTo>
                          <a:pt x="555" y="960"/>
                        </a:lnTo>
                        <a:lnTo>
                          <a:pt x="543" y="933"/>
                        </a:lnTo>
                        <a:lnTo>
                          <a:pt x="543" y="879"/>
                        </a:lnTo>
                        <a:lnTo>
                          <a:pt x="504" y="861"/>
                        </a:lnTo>
                        <a:lnTo>
                          <a:pt x="486" y="870"/>
                        </a:lnTo>
                        <a:lnTo>
                          <a:pt x="477" y="891"/>
                        </a:lnTo>
                        <a:lnTo>
                          <a:pt x="444" y="870"/>
                        </a:lnTo>
                        <a:lnTo>
                          <a:pt x="420" y="855"/>
                        </a:lnTo>
                        <a:lnTo>
                          <a:pt x="423" y="822"/>
                        </a:lnTo>
                        <a:lnTo>
                          <a:pt x="396" y="783"/>
                        </a:lnTo>
                        <a:lnTo>
                          <a:pt x="351" y="786"/>
                        </a:lnTo>
                        <a:lnTo>
                          <a:pt x="342" y="810"/>
                        </a:lnTo>
                        <a:lnTo>
                          <a:pt x="309" y="801"/>
                        </a:lnTo>
                        <a:lnTo>
                          <a:pt x="279" y="807"/>
                        </a:lnTo>
                        <a:lnTo>
                          <a:pt x="186" y="756"/>
                        </a:lnTo>
                        <a:lnTo>
                          <a:pt x="162" y="732"/>
                        </a:lnTo>
                        <a:lnTo>
                          <a:pt x="72" y="750"/>
                        </a:lnTo>
                        <a:lnTo>
                          <a:pt x="87" y="696"/>
                        </a:lnTo>
                        <a:lnTo>
                          <a:pt x="66" y="672"/>
                        </a:lnTo>
                        <a:lnTo>
                          <a:pt x="45" y="645"/>
                        </a:lnTo>
                        <a:lnTo>
                          <a:pt x="0" y="633"/>
                        </a:lnTo>
                        <a:lnTo>
                          <a:pt x="18" y="591"/>
                        </a:lnTo>
                        <a:lnTo>
                          <a:pt x="12" y="549"/>
                        </a:lnTo>
                        <a:lnTo>
                          <a:pt x="33" y="531"/>
                        </a:lnTo>
                        <a:lnTo>
                          <a:pt x="12" y="492"/>
                        </a:lnTo>
                        <a:lnTo>
                          <a:pt x="42" y="504"/>
                        </a:lnTo>
                        <a:lnTo>
                          <a:pt x="60" y="474"/>
                        </a:lnTo>
                        <a:lnTo>
                          <a:pt x="42" y="465"/>
                        </a:lnTo>
                        <a:lnTo>
                          <a:pt x="24" y="474"/>
                        </a:lnTo>
                        <a:lnTo>
                          <a:pt x="30" y="420"/>
                        </a:lnTo>
                        <a:lnTo>
                          <a:pt x="51" y="396"/>
                        </a:lnTo>
                        <a:lnTo>
                          <a:pt x="48" y="366"/>
                        </a:lnTo>
                        <a:lnTo>
                          <a:pt x="81" y="333"/>
                        </a:lnTo>
                        <a:lnTo>
                          <a:pt x="102" y="276"/>
                        </a:lnTo>
                        <a:lnTo>
                          <a:pt x="129" y="249"/>
                        </a:lnTo>
                        <a:lnTo>
                          <a:pt x="219" y="138"/>
                        </a:lnTo>
                        <a:lnTo>
                          <a:pt x="246" y="129"/>
                        </a:lnTo>
                        <a:lnTo>
                          <a:pt x="234" y="108"/>
                        </a:lnTo>
                        <a:lnTo>
                          <a:pt x="264" y="69"/>
                        </a:lnTo>
                        <a:lnTo>
                          <a:pt x="276" y="30"/>
                        </a:lnTo>
                        <a:lnTo>
                          <a:pt x="303" y="51"/>
                        </a:lnTo>
                        <a:lnTo>
                          <a:pt x="294" y="99"/>
                        </a:lnTo>
                        <a:lnTo>
                          <a:pt x="333" y="66"/>
                        </a:lnTo>
                        <a:lnTo>
                          <a:pt x="351" y="0"/>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57" name="Freeform 85"/>
                  <p:cNvSpPr>
                    <a:spLocks/>
                  </p:cNvSpPr>
                  <p:nvPr/>
                </p:nvSpPr>
                <p:spPr bwMode="auto">
                  <a:xfrm>
                    <a:off x="2238" y="2378"/>
                    <a:ext cx="87" cy="48"/>
                  </a:xfrm>
                  <a:custGeom>
                    <a:avLst/>
                    <a:gdLst>
                      <a:gd name="T0" fmla="*/ 63 w 87"/>
                      <a:gd name="T1" fmla="*/ 4 h 48"/>
                      <a:gd name="T2" fmla="*/ 24 w 87"/>
                      <a:gd name="T3" fmla="*/ 10 h 48"/>
                      <a:gd name="T4" fmla="*/ 0 w 87"/>
                      <a:gd name="T5" fmla="*/ 16 h 48"/>
                      <a:gd name="T6" fmla="*/ 54 w 87"/>
                      <a:gd name="T7" fmla="*/ 22 h 48"/>
                      <a:gd name="T8" fmla="*/ 84 w 87"/>
                      <a:gd name="T9" fmla="*/ 13 h 48"/>
                      <a:gd name="T10" fmla="*/ 81 w 87"/>
                      <a:gd name="T11" fmla="*/ 7 h 48"/>
                      <a:gd name="T12" fmla="*/ 63 w 87"/>
                      <a:gd name="T13" fmla="*/ 4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63" y="4"/>
                        </a:moveTo>
                        <a:cubicBezTo>
                          <a:pt x="40" y="12"/>
                          <a:pt x="70" y="2"/>
                          <a:pt x="24" y="10"/>
                        </a:cubicBezTo>
                        <a:cubicBezTo>
                          <a:pt x="16" y="11"/>
                          <a:pt x="0" y="16"/>
                          <a:pt x="0" y="16"/>
                        </a:cubicBezTo>
                        <a:cubicBezTo>
                          <a:pt x="8" y="48"/>
                          <a:pt x="23" y="23"/>
                          <a:pt x="54" y="22"/>
                        </a:cubicBezTo>
                        <a:cubicBezTo>
                          <a:pt x="62" y="21"/>
                          <a:pt x="77" y="17"/>
                          <a:pt x="84" y="13"/>
                        </a:cubicBezTo>
                        <a:cubicBezTo>
                          <a:pt x="87" y="11"/>
                          <a:pt x="84" y="9"/>
                          <a:pt x="81" y="7"/>
                        </a:cubicBezTo>
                        <a:cubicBezTo>
                          <a:pt x="72" y="0"/>
                          <a:pt x="72" y="13"/>
                          <a:pt x="63" y="4"/>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58" name="Freeform 86"/>
                  <p:cNvSpPr>
                    <a:spLocks/>
                  </p:cNvSpPr>
                  <p:nvPr/>
                </p:nvSpPr>
                <p:spPr bwMode="auto">
                  <a:xfrm>
                    <a:off x="2097" y="2592"/>
                    <a:ext cx="27" cy="33"/>
                  </a:xfrm>
                  <a:custGeom>
                    <a:avLst/>
                    <a:gdLst>
                      <a:gd name="T0" fmla="*/ 18 w 27"/>
                      <a:gd name="T1" fmla="*/ 0 h 33"/>
                      <a:gd name="T2" fmla="*/ 0 w 27"/>
                      <a:gd name="T3" fmla="*/ 21 h 33"/>
                      <a:gd name="T4" fmla="*/ 27 w 27"/>
                      <a:gd name="T5" fmla="*/ 6 h 33"/>
                      <a:gd name="T6" fmla="*/ 18 w 27"/>
                      <a:gd name="T7" fmla="*/ 0 h 33"/>
                    </a:gdLst>
                    <a:ahLst/>
                    <a:cxnLst>
                      <a:cxn ang="0">
                        <a:pos x="T0" y="T1"/>
                      </a:cxn>
                      <a:cxn ang="0">
                        <a:pos x="T2" y="T3"/>
                      </a:cxn>
                      <a:cxn ang="0">
                        <a:pos x="T4" y="T5"/>
                      </a:cxn>
                      <a:cxn ang="0">
                        <a:pos x="T6" y="T7"/>
                      </a:cxn>
                    </a:cxnLst>
                    <a:rect l="0" t="0" r="r" b="b"/>
                    <a:pathLst>
                      <a:path w="27" h="33">
                        <a:moveTo>
                          <a:pt x="18" y="0"/>
                        </a:moveTo>
                        <a:cubicBezTo>
                          <a:pt x="6" y="4"/>
                          <a:pt x="4" y="9"/>
                          <a:pt x="0" y="21"/>
                        </a:cubicBezTo>
                        <a:cubicBezTo>
                          <a:pt x="18" y="33"/>
                          <a:pt x="18" y="19"/>
                          <a:pt x="27" y="6"/>
                        </a:cubicBezTo>
                        <a:cubicBezTo>
                          <a:pt x="24" y="4"/>
                          <a:pt x="18" y="0"/>
                          <a:pt x="18"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59" name="Freeform 87"/>
                  <p:cNvSpPr>
                    <a:spLocks/>
                  </p:cNvSpPr>
                  <p:nvPr/>
                </p:nvSpPr>
                <p:spPr bwMode="auto">
                  <a:xfrm>
                    <a:off x="1843" y="2913"/>
                    <a:ext cx="20" cy="32"/>
                  </a:xfrm>
                  <a:custGeom>
                    <a:avLst/>
                    <a:gdLst>
                      <a:gd name="T0" fmla="*/ 11 w 20"/>
                      <a:gd name="T1" fmla="*/ 0 h 32"/>
                      <a:gd name="T2" fmla="*/ 20 w 20"/>
                      <a:gd name="T3" fmla="*/ 12 h 32"/>
                      <a:gd name="T4" fmla="*/ 11 w 20"/>
                      <a:gd name="T5" fmla="*/ 0 h 32"/>
                    </a:gdLst>
                    <a:ahLst/>
                    <a:cxnLst>
                      <a:cxn ang="0">
                        <a:pos x="T0" y="T1"/>
                      </a:cxn>
                      <a:cxn ang="0">
                        <a:pos x="T2" y="T3"/>
                      </a:cxn>
                      <a:cxn ang="0">
                        <a:pos x="T4" y="T5"/>
                      </a:cxn>
                    </a:cxnLst>
                    <a:rect l="0" t="0" r="r" b="b"/>
                    <a:pathLst>
                      <a:path w="20" h="32">
                        <a:moveTo>
                          <a:pt x="11" y="0"/>
                        </a:moveTo>
                        <a:cubicBezTo>
                          <a:pt x="7" y="11"/>
                          <a:pt x="0" y="32"/>
                          <a:pt x="20" y="12"/>
                        </a:cubicBezTo>
                        <a:cubicBezTo>
                          <a:pt x="16" y="1"/>
                          <a:pt x="20" y="4"/>
                          <a:pt x="11"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60" name="Freeform 88"/>
                  <p:cNvSpPr>
                    <a:spLocks/>
                  </p:cNvSpPr>
                  <p:nvPr/>
                </p:nvSpPr>
                <p:spPr bwMode="auto">
                  <a:xfrm>
                    <a:off x="1821" y="2997"/>
                    <a:ext cx="22" cy="28"/>
                  </a:xfrm>
                  <a:custGeom>
                    <a:avLst/>
                    <a:gdLst>
                      <a:gd name="T0" fmla="*/ 9 w 22"/>
                      <a:gd name="T1" fmla="*/ 0 h 28"/>
                      <a:gd name="T2" fmla="*/ 9 w 22"/>
                      <a:gd name="T3" fmla="*/ 0 h 28"/>
                    </a:gdLst>
                    <a:ahLst/>
                    <a:cxnLst>
                      <a:cxn ang="0">
                        <a:pos x="T0" y="T1"/>
                      </a:cxn>
                      <a:cxn ang="0">
                        <a:pos x="T2" y="T3"/>
                      </a:cxn>
                    </a:cxnLst>
                    <a:rect l="0" t="0" r="r" b="b"/>
                    <a:pathLst>
                      <a:path w="22" h="28">
                        <a:moveTo>
                          <a:pt x="9" y="0"/>
                        </a:moveTo>
                        <a:cubicBezTo>
                          <a:pt x="0" y="28"/>
                          <a:pt x="22" y="20"/>
                          <a:pt x="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sp>
            <p:nvSpPr>
              <p:cNvPr id="1149" name="Freeform 89"/>
              <p:cNvSpPr>
                <a:spLocks/>
              </p:cNvSpPr>
              <p:nvPr/>
            </p:nvSpPr>
            <p:spPr bwMode="auto">
              <a:xfrm>
                <a:off x="966" y="1629"/>
                <a:ext cx="31" cy="65"/>
              </a:xfrm>
              <a:custGeom>
                <a:avLst/>
                <a:gdLst>
                  <a:gd name="T0" fmla="*/ 30 w 31"/>
                  <a:gd name="T1" fmla="*/ 0 h 65"/>
                  <a:gd name="T2" fmla="*/ 6 w 31"/>
                  <a:gd name="T3" fmla="*/ 24 h 65"/>
                  <a:gd name="T4" fmla="*/ 0 w 31"/>
                  <a:gd name="T5" fmla="*/ 42 h 65"/>
                  <a:gd name="T6" fmla="*/ 30 w 31"/>
                  <a:gd name="T7" fmla="*/ 15 h 65"/>
                  <a:gd name="T8" fmla="*/ 30 w 31"/>
                  <a:gd name="T9" fmla="*/ 0 h 65"/>
                </a:gdLst>
                <a:ahLst/>
                <a:cxnLst>
                  <a:cxn ang="0">
                    <a:pos x="T0" y="T1"/>
                  </a:cxn>
                  <a:cxn ang="0">
                    <a:pos x="T2" y="T3"/>
                  </a:cxn>
                  <a:cxn ang="0">
                    <a:pos x="T4" y="T5"/>
                  </a:cxn>
                  <a:cxn ang="0">
                    <a:pos x="T6" y="T7"/>
                  </a:cxn>
                  <a:cxn ang="0">
                    <a:pos x="T8" y="T9"/>
                  </a:cxn>
                </a:cxnLst>
                <a:rect l="0" t="0" r="r" b="b"/>
                <a:pathLst>
                  <a:path w="31" h="65">
                    <a:moveTo>
                      <a:pt x="30" y="0"/>
                    </a:moveTo>
                    <a:cubicBezTo>
                      <a:pt x="13" y="4"/>
                      <a:pt x="11" y="8"/>
                      <a:pt x="6" y="24"/>
                    </a:cubicBezTo>
                    <a:cubicBezTo>
                      <a:pt x="4" y="30"/>
                      <a:pt x="0" y="42"/>
                      <a:pt x="0" y="42"/>
                    </a:cubicBezTo>
                    <a:cubicBezTo>
                      <a:pt x="8" y="65"/>
                      <a:pt x="29" y="26"/>
                      <a:pt x="30" y="15"/>
                    </a:cubicBezTo>
                    <a:cubicBezTo>
                      <a:pt x="31" y="10"/>
                      <a:pt x="30" y="5"/>
                      <a:pt x="30"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50" name="Freeform 90"/>
              <p:cNvSpPr>
                <a:spLocks/>
              </p:cNvSpPr>
              <p:nvPr/>
            </p:nvSpPr>
            <p:spPr bwMode="auto">
              <a:xfrm>
                <a:off x="952" y="1584"/>
                <a:ext cx="50" cy="45"/>
              </a:xfrm>
              <a:custGeom>
                <a:avLst/>
                <a:gdLst>
                  <a:gd name="T0" fmla="*/ 50 w 50"/>
                  <a:gd name="T1" fmla="*/ 0 h 45"/>
                  <a:gd name="T2" fmla="*/ 32 w 50"/>
                  <a:gd name="T3" fmla="*/ 6 h 45"/>
                  <a:gd name="T4" fmla="*/ 29 w 50"/>
                  <a:gd name="T5" fmla="*/ 15 h 45"/>
                  <a:gd name="T6" fmla="*/ 26 w 50"/>
                  <a:gd name="T7" fmla="*/ 39 h 45"/>
                  <a:gd name="T8" fmla="*/ 50 w 50"/>
                  <a:gd name="T9" fmla="*/ 15 h 45"/>
                  <a:gd name="T10" fmla="*/ 50 w 50"/>
                  <a:gd name="T11" fmla="*/ 0 h 45"/>
                </a:gdLst>
                <a:ahLst/>
                <a:cxnLst>
                  <a:cxn ang="0">
                    <a:pos x="T0" y="T1"/>
                  </a:cxn>
                  <a:cxn ang="0">
                    <a:pos x="T2" y="T3"/>
                  </a:cxn>
                  <a:cxn ang="0">
                    <a:pos x="T4" y="T5"/>
                  </a:cxn>
                  <a:cxn ang="0">
                    <a:pos x="T6" y="T7"/>
                  </a:cxn>
                  <a:cxn ang="0">
                    <a:pos x="T8" y="T9"/>
                  </a:cxn>
                  <a:cxn ang="0">
                    <a:pos x="T10" y="T11"/>
                  </a:cxn>
                </a:cxnLst>
                <a:rect l="0" t="0" r="r" b="b"/>
                <a:pathLst>
                  <a:path w="50" h="45">
                    <a:moveTo>
                      <a:pt x="50" y="0"/>
                    </a:moveTo>
                    <a:cubicBezTo>
                      <a:pt x="44" y="2"/>
                      <a:pt x="38" y="4"/>
                      <a:pt x="32" y="6"/>
                    </a:cubicBezTo>
                    <a:cubicBezTo>
                      <a:pt x="29" y="7"/>
                      <a:pt x="31" y="12"/>
                      <a:pt x="29" y="15"/>
                    </a:cubicBezTo>
                    <a:cubicBezTo>
                      <a:pt x="23" y="26"/>
                      <a:pt x="0" y="45"/>
                      <a:pt x="26" y="39"/>
                    </a:cubicBezTo>
                    <a:cubicBezTo>
                      <a:pt x="35" y="30"/>
                      <a:pt x="40" y="22"/>
                      <a:pt x="50" y="15"/>
                    </a:cubicBezTo>
                    <a:cubicBezTo>
                      <a:pt x="46" y="4"/>
                      <a:pt x="46" y="9"/>
                      <a:pt x="50"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51" name="Freeform 91"/>
              <p:cNvSpPr>
                <a:spLocks/>
              </p:cNvSpPr>
              <p:nvPr/>
            </p:nvSpPr>
            <p:spPr bwMode="auto">
              <a:xfrm>
                <a:off x="984" y="1548"/>
                <a:ext cx="42" cy="27"/>
              </a:xfrm>
              <a:custGeom>
                <a:avLst/>
                <a:gdLst>
                  <a:gd name="T0" fmla="*/ 42 w 42"/>
                  <a:gd name="T1" fmla="*/ 0 h 27"/>
                  <a:gd name="T2" fmla="*/ 15 w 42"/>
                  <a:gd name="T3" fmla="*/ 3 h 27"/>
                  <a:gd name="T4" fmla="*/ 33 w 42"/>
                  <a:gd name="T5" fmla="*/ 27 h 27"/>
                  <a:gd name="T6" fmla="*/ 42 w 42"/>
                  <a:gd name="T7" fmla="*/ 0 h 27"/>
                </a:gdLst>
                <a:ahLst/>
                <a:cxnLst>
                  <a:cxn ang="0">
                    <a:pos x="T0" y="T1"/>
                  </a:cxn>
                  <a:cxn ang="0">
                    <a:pos x="T2" y="T3"/>
                  </a:cxn>
                  <a:cxn ang="0">
                    <a:pos x="T4" y="T5"/>
                  </a:cxn>
                  <a:cxn ang="0">
                    <a:pos x="T6" y="T7"/>
                  </a:cxn>
                </a:cxnLst>
                <a:rect l="0" t="0" r="r" b="b"/>
                <a:pathLst>
                  <a:path w="42" h="27">
                    <a:moveTo>
                      <a:pt x="42" y="0"/>
                    </a:moveTo>
                    <a:cubicBezTo>
                      <a:pt x="33" y="1"/>
                      <a:pt x="23" y="0"/>
                      <a:pt x="15" y="3"/>
                    </a:cubicBezTo>
                    <a:cubicBezTo>
                      <a:pt x="0" y="9"/>
                      <a:pt x="21" y="25"/>
                      <a:pt x="33" y="27"/>
                    </a:cubicBezTo>
                    <a:cubicBezTo>
                      <a:pt x="36" y="18"/>
                      <a:pt x="39" y="9"/>
                      <a:pt x="42"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52" name="Freeform 92"/>
              <p:cNvSpPr>
                <a:spLocks/>
              </p:cNvSpPr>
              <p:nvPr/>
            </p:nvSpPr>
            <p:spPr bwMode="auto">
              <a:xfrm>
                <a:off x="1009" y="1599"/>
                <a:ext cx="18" cy="24"/>
              </a:xfrm>
              <a:custGeom>
                <a:avLst/>
                <a:gdLst>
                  <a:gd name="T0" fmla="*/ 14 w 18"/>
                  <a:gd name="T1" fmla="*/ 0 h 24"/>
                  <a:gd name="T2" fmla="*/ 5 w 18"/>
                  <a:gd name="T3" fmla="*/ 3 h 24"/>
                  <a:gd name="T4" fmla="*/ 17 w 18"/>
                  <a:gd name="T5" fmla="*/ 12 h 24"/>
                  <a:gd name="T6" fmla="*/ 14 w 18"/>
                  <a:gd name="T7" fmla="*/ 0 h 24"/>
                </a:gdLst>
                <a:ahLst/>
                <a:cxnLst>
                  <a:cxn ang="0">
                    <a:pos x="T0" y="T1"/>
                  </a:cxn>
                  <a:cxn ang="0">
                    <a:pos x="T2" y="T3"/>
                  </a:cxn>
                  <a:cxn ang="0">
                    <a:pos x="T4" y="T5"/>
                  </a:cxn>
                  <a:cxn ang="0">
                    <a:pos x="T6" y="T7"/>
                  </a:cxn>
                </a:cxnLst>
                <a:rect l="0" t="0" r="r" b="b"/>
                <a:pathLst>
                  <a:path w="18" h="24">
                    <a:moveTo>
                      <a:pt x="14" y="0"/>
                    </a:moveTo>
                    <a:cubicBezTo>
                      <a:pt x="11" y="1"/>
                      <a:pt x="6" y="0"/>
                      <a:pt x="5" y="3"/>
                    </a:cubicBezTo>
                    <a:cubicBezTo>
                      <a:pt x="0" y="18"/>
                      <a:pt x="13" y="24"/>
                      <a:pt x="17" y="12"/>
                    </a:cubicBezTo>
                    <a:cubicBezTo>
                      <a:pt x="18" y="8"/>
                      <a:pt x="15" y="4"/>
                      <a:pt x="1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53" name="Freeform 93"/>
              <p:cNvSpPr>
                <a:spLocks/>
              </p:cNvSpPr>
              <p:nvPr/>
            </p:nvSpPr>
            <p:spPr bwMode="auto">
              <a:xfrm>
                <a:off x="1019" y="1551"/>
                <a:ext cx="20" cy="54"/>
              </a:xfrm>
              <a:custGeom>
                <a:avLst/>
                <a:gdLst>
                  <a:gd name="T0" fmla="*/ 16 w 20"/>
                  <a:gd name="T1" fmla="*/ 0 h 54"/>
                  <a:gd name="T2" fmla="*/ 1 w 20"/>
                  <a:gd name="T3" fmla="*/ 36 h 54"/>
                  <a:gd name="T4" fmla="*/ 4 w 20"/>
                  <a:gd name="T5" fmla="*/ 51 h 54"/>
                  <a:gd name="T6" fmla="*/ 19 w 20"/>
                  <a:gd name="T7" fmla="*/ 36 h 54"/>
                  <a:gd name="T8" fmla="*/ 16 w 20"/>
                  <a:gd name="T9" fmla="*/ 0 h 54"/>
                </a:gdLst>
                <a:ahLst/>
                <a:cxnLst>
                  <a:cxn ang="0">
                    <a:pos x="T0" y="T1"/>
                  </a:cxn>
                  <a:cxn ang="0">
                    <a:pos x="T2" y="T3"/>
                  </a:cxn>
                  <a:cxn ang="0">
                    <a:pos x="T4" y="T5"/>
                  </a:cxn>
                  <a:cxn ang="0">
                    <a:pos x="T6" y="T7"/>
                  </a:cxn>
                  <a:cxn ang="0">
                    <a:pos x="T8" y="T9"/>
                  </a:cxn>
                </a:cxnLst>
                <a:rect l="0" t="0" r="r" b="b"/>
                <a:pathLst>
                  <a:path w="20" h="54">
                    <a:moveTo>
                      <a:pt x="16" y="0"/>
                    </a:moveTo>
                    <a:cubicBezTo>
                      <a:pt x="13" y="16"/>
                      <a:pt x="15" y="27"/>
                      <a:pt x="1" y="36"/>
                    </a:cubicBezTo>
                    <a:cubicBezTo>
                      <a:pt x="2" y="41"/>
                      <a:pt x="0" y="48"/>
                      <a:pt x="4" y="51"/>
                    </a:cubicBezTo>
                    <a:cubicBezTo>
                      <a:pt x="8" y="54"/>
                      <a:pt x="19" y="37"/>
                      <a:pt x="19" y="36"/>
                    </a:cubicBezTo>
                    <a:cubicBezTo>
                      <a:pt x="20" y="24"/>
                      <a:pt x="17" y="12"/>
                      <a:pt x="1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nvGrpSpPr>
            <p:cNvPr id="672" name="Group 94"/>
            <p:cNvGrpSpPr>
              <a:grpSpLocks/>
            </p:cNvGrpSpPr>
            <p:nvPr/>
          </p:nvGrpSpPr>
          <p:grpSpPr bwMode="auto">
            <a:xfrm>
              <a:off x="1588" y="2389"/>
              <a:ext cx="54" cy="58"/>
              <a:chOff x="1953" y="3210"/>
              <a:chExt cx="108" cy="116"/>
            </a:xfrm>
            <a:grpFill/>
          </p:grpSpPr>
          <p:sp>
            <p:nvSpPr>
              <p:cNvPr id="1146" name="Freeform 95"/>
              <p:cNvSpPr>
                <a:spLocks/>
              </p:cNvSpPr>
              <p:nvPr/>
            </p:nvSpPr>
            <p:spPr bwMode="auto">
              <a:xfrm>
                <a:off x="2020" y="3210"/>
                <a:ext cx="25" cy="39"/>
              </a:xfrm>
              <a:custGeom>
                <a:avLst/>
                <a:gdLst>
                  <a:gd name="T0" fmla="*/ 20 w 25"/>
                  <a:gd name="T1" fmla="*/ 12 h 39"/>
                  <a:gd name="T2" fmla="*/ 2 w 25"/>
                  <a:gd name="T3" fmla="*/ 6 h 39"/>
                  <a:gd name="T4" fmla="*/ 23 w 25"/>
                  <a:gd name="T5" fmla="*/ 27 h 39"/>
                  <a:gd name="T6" fmla="*/ 20 w 25"/>
                  <a:gd name="T7" fmla="*/ 12 h 39"/>
                </a:gdLst>
                <a:ahLst/>
                <a:cxnLst>
                  <a:cxn ang="0">
                    <a:pos x="T0" y="T1"/>
                  </a:cxn>
                  <a:cxn ang="0">
                    <a:pos x="T2" y="T3"/>
                  </a:cxn>
                  <a:cxn ang="0">
                    <a:pos x="T4" y="T5"/>
                  </a:cxn>
                  <a:cxn ang="0">
                    <a:pos x="T6" y="T7"/>
                  </a:cxn>
                </a:cxnLst>
                <a:rect l="0" t="0" r="r" b="b"/>
                <a:pathLst>
                  <a:path w="25" h="39">
                    <a:moveTo>
                      <a:pt x="20" y="12"/>
                    </a:moveTo>
                    <a:cubicBezTo>
                      <a:pt x="14" y="10"/>
                      <a:pt x="0" y="0"/>
                      <a:pt x="2" y="6"/>
                    </a:cubicBezTo>
                    <a:cubicBezTo>
                      <a:pt x="3" y="10"/>
                      <a:pt x="17" y="39"/>
                      <a:pt x="23" y="27"/>
                    </a:cubicBezTo>
                    <a:cubicBezTo>
                      <a:pt x="25" y="22"/>
                      <a:pt x="21" y="17"/>
                      <a:pt x="20" y="1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47" name="Freeform 96"/>
              <p:cNvSpPr>
                <a:spLocks/>
              </p:cNvSpPr>
              <p:nvPr/>
            </p:nvSpPr>
            <p:spPr bwMode="auto">
              <a:xfrm>
                <a:off x="1953" y="3246"/>
                <a:ext cx="108" cy="80"/>
              </a:xfrm>
              <a:custGeom>
                <a:avLst/>
                <a:gdLst>
                  <a:gd name="T0" fmla="*/ 108 w 108"/>
                  <a:gd name="T1" fmla="*/ 12 h 80"/>
                  <a:gd name="T2" fmla="*/ 78 w 108"/>
                  <a:gd name="T3" fmla="*/ 3 h 80"/>
                  <a:gd name="T4" fmla="*/ 69 w 108"/>
                  <a:gd name="T5" fmla="*/ 0 h 80"/>
                  <a:gd name="T6" fmla="*/ 69 w 108"/>
                  <a:gd name="T7" fmla="*/ 21 h 80"/>
                  <a:gd name="T8" fmla="*/ 66 w 108"/>
                  <a:gd name="T9" fmla="*/ 45 h 80"/>
                  <a:gd name="T10" fmla="*/ 0 w 108"/>
                  <a:gd name="T11" fmla="*/ 42 h 80"/>
                  <a:gd name="T12" fmla="*/ 81 w 108"/>
                  <a:gd name="T13" fmla="*/ 66 h 80"/>
                  <a:gd name="T14" fmla="*/ 105 w 108"/>
                  <a:gd name="T15" fmla="*/ 63 h 80"/>
                  <a:gd name="T16" fmla="*/ 108 w 108"/>
                  <a:gd name="T17"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0">
                    <a:moveTo>
                      <a:pt x="108" y="12"/>
                    </a:moveTo>
                    <a:cubicBezTo>
                      <a:pt x="90" y="7"/>
                      <a:pt x="100" y="10"/>
                      <a:pt x="78" y="3"/>
                    </a:cubicBezTo>
                    <a:cubicBezTo>
                      <a:pt x="75" y="2"/>
                      <a:pt x="69" y="0"/>
                      <a:pt x="69" y="0"/>
                    </a:cubicBezTo>
                    <a:cubicBezTo>
                      <a:pt x="24" y="6"/>
                      <a:pt x="51" y="9"/>
                      <a:pt x="69" y="21"/>
                    </a:cubicBezTo>
                    <a:cubicBezTo>
                      <a:pt x="72" y="34"/>
                      <a:pt x="80" y="40"/>
                      <a:pt x="66" y="45"/>
                    </a:cubicBezTo>
                    <a:cubicBezTo>
                      <a:pt x="44" y="38"/>
                      <a:pt x="22" y="38"/>
                      <a:pt x="0" y="42"/>
                    </a:cubicBezTo>
                    <a:cubicBezTo>
                      <a:pt x="14" y="63"/>
                      <a:pt x="58" y="64"/>
                      <a:pt x="81" y="66"/>
                    </a:cubicBezTo>
                    <a:cubicBezTo>
                      <a:pt x="95" y="75"/>
                      <a:pt x="97" y="80"/>
                      <a:pt x="105" y="63"/>
                    </a:cubicBezTo>
                    <a:cubicBezTo>
                      <a:pt x="87" y="36"/>
                      <a:pt x="108" y="33"/>
                      <a:pt x="108" y="1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673" name="Freeform 97"/>
            <p:cNvSpPr>
              <a:spLocks/>
            </p:cNvSpPr>
            <p:nvPr/>
          </p:nvSpPr>
          <p:spPr bwMode="auto">
            <a:xfrm>
              <a:off x="1636" y="2404"/>
              <a:ext cx="64" cy="43"/>
            </a:xfrm>
            <a:custGeom>
              <a:avLst/>
              <a:gdLst>
                <a:gd name="T0" fmla="*/ 3 w 130"/>
                <a:gd name="T1" fmla="*/ 85 h 87"/>
                <a:gd name="T2" fmla="*/ 36 w 130"/>
                <a:gd name="T3" fmla="*/ 82 h 87"/>
                <a:gd name="T4" fmla="*/ 42 w 130"/>
                <a:gd name="T5" fmla="*/ 64 h 87"/>
                <a:gd name="T6" fmla="*/ 57 w 130"/>
                <a:gd name="T7" fmla="*/ 64 h 87"/>
                <a:gd name="T8" fmla="*/ 123 w 130"/>
                <a:gd name="T9" fmla="*/ 61 h 87"/>
                <a:gd name="T10" fmla="*/ 123 w 130"/>
                <a:gd name="T11" fmla="*/ 43 h 87"/>
                <a:gd name="T12" fmla="*/ 99 w 130"/>
                <a:gd name="T13" fmla="*/ 34 h 87"/>
                <a:gd name="T14" fmla="*/ 96 w 130"/>
                <a:gd name="T15" fmla="*/ 25 h 87"/>
                <a:gd name="T16" fmla="*/ 99 w 130"/>
                <a:gd name="T17" fmla="*/ 16 h 87"/>
                <a:gd name="T18" fmla="*/ 69 w 130"/>
                <a:gd name="T19" fmla="*/ 10 h 87"/>
                <a:gd name="T20" fmla="*/ 33 w 130"/>
                <a:gd name="T21" fmla="*/ 4 h 87"/>
                <a:gd name="T22" fmla="*/ 6 w 130"/>
                <a:gd name="T23" fmla="*/ 31 h 87"/>
                <a:gd name="T24" fmla="*/ 0 w 130"/>
                <a:gd name="T25" fmla="*/ 49 h 87"/>
                <a:gd name="T26" fmla="*/ 3 w 130"/>
                <a:gd name="T27"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87">
                  <a:moveTo>
                    <a:pt x="3" y="85"/>
                  </a:moveTo>
                  <a:cubicBezTo>
                    <a:pt x="14" y="84"/>
                    <a:pt x="26" y="87"/>
                    <a:pt x="36" y="82"/>
                  </a:cubicBezTo>
                  <a:cubicBezTo>
                    <a:pt x="42" y="79"/>
                    <a:pt x="42" y="64"/>
                    <a:pt x="42" y="64"/>
                  </a:cubicBezTo>
                  <a:cubicBezTo>
                    <a:pt x="36" y="46"/>
                    <a:pt x="47" y="61"/>
                    <a:pt x="57" y="64"/>
                  </a:cubicBezTo>
                  <a:cubicBezTo>
                    <a:pt x="79" y="63"/>
                    <a:pt x="101" y="65"/>
                    <a:pt x="123" y="61"/>
                  </a:cubicBezTo>
                  <a:cubicBezTo>
                    <a:pt x="130" y="60"/>
                    <a:pt x="124" y="44"/>
                    <a:pt x="123" y="43"/>
                  </a:cubicBezTo>
                  <a:cubicBezTo>
                    <a:pt x="117" y="36"/>
                    <a:pt x="107" y="36"/>
                    <a:pt x="99" y="34"/>
                  </a:cubicBezTo>
                  <a:cubicBezTo>
                    <a:pt x="98" y="31"/>
                    <a:pt x="96" y="28"/>
                    <a:pt x="96" y="25"/>
                  </a:cubicBezTo>
                  <a:cubicBezTo>
                    <a:pt x="96" y="22"/>
                    <a:pt x="101" y="19"/>
                    <a:pt x="99" y="16"/>
                  </a:cubicBezTo>
                  <a:cubicBezTo>
                    <a:pt x="93" y="8"/>
                    <a:pt x="79" y="12"/>
                    <a:pt x="69" y="10"/>
                  </a:cubicBezTo>
                  <a:cubicBezTo>
                    <a:pt x="55" y="3"/>
                    <a:pt x="49" y="0"/>
                    <a:pt x="33" y="4"/>
                  </a:cubicBezTo>
                  <a:cubicBezTo>
                    <a:pt x="19" y="13"/>
                    <a:pt x="13" y="15"/>
                    <a:pt x="6" y="31"/>
                  </a:cubicBezTo>
                  <a:cubicBezTo>
                    <a:pt x="3" y="37"/>
                    <a:pt x="0" y="49"/>
                    <a:pt x="0" y="49"/>
                  </a:cubicBezTo>
                  <a:cubicBezTo>
                    <a:pt x="7" y="70"/>
                    <a:pt x="3" y="66"/>
                    <a:pt x="3" y="8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674" name="Group 98"/>
            <p:cNvGrpSpPr>
              <a:grpSpLocks/>
            </p:cNvGrpSpPr>
            <p:nvPr/>
          </p:nvGrpSpPr>
          <p:grpSpPr bwMode="auto">
            <a:xfrm>
              <a:off x="1712" y="2426"/>
              <a:ext cx="46" cy="26"/>
              <a:chOff x="2204" y="3285"/>
              <a:chExt cx="92" cy="51"/>
            </a:xfrm>
            <a:grpFill/>
          </p:grpSpPr>
          <p:sp>
            <p:nvSpPr>
              <p:cNvPr id="1143" name="Freeform 99"/>
              <p:cNvSpPr>
                <a:spLocks/>
              </p:cNvSpPr>
              <p:nvPr/>
            </p:nvSpPr>
            <p:spPr bwMode="auto">
              <a:xfrm>
                <a:off x="2204" y="3293"/>
                <a:ext cx="65" cy="30"/>
              </a:xfrm>
              <a:custGeom>
                <a:avLst/>
                <a:gdLst>
                  <a:gd name="T0" fmla="*/ 40 w 65"/>
                  <a:gd name="T1" fmla="*/ 7 h 30"/>
                  <a:gd name="T2" fmla="*/ 7 w 65"/>
                  <a:gd name="T3" fmla="*/ 4 h 30"/>
                  <a:gd name="T4" fmla="*/ 10 w 65"/>
                  <a:gd name="T5" fmla="*/ 22 h 30"/>
                  <a:gd name="T6" fmla="*/ 28 w 65"/>
                  <a:gd name="T7" fmla="*/ 28 h 30"/>
                  <a:gd name="T8" fmla="*/ 61 w 65"/>
                  <a:gd name="T9" fmla="*/ 25 h 30"/>
                  <a:gd name="T10" fmla="*/ 58 w 65"/>
                  <a:gd name="T11" fmla="*/ 13 h 30"/>
                  <a:gd name="T12" fmla="*/ 40 w 65"/>
                  <a:gd name="T13" fmla="*/ 7 h 30"/>
                </a:gdLst>
                <a:ahLst/>
                <a:cxnLst>
                  <a:cxn ang="0">
                    <a:pos x="T0" y="T1"/>
                  </a:cxn>
                  <a:cxn ang="0">
                    <a:pos x="T2" y="T3"/>
                  </a:cxn>
                  <a:cxn ang="0">
                    <a:pos x="T4" y="T5"/>
                  </a:cxn>
                  <a:cxn ang="0">
                    <a:pos x="T6" y="T7"/>
                  </a:cxn>
                  <a:cxn ang="0">
                    <a:pos x="T8" y="T9"/>
                  </a:cxn>
                  <a:cxn ang="0">
                    <a:pos x="T10" y="T11"/>
                  </a:cxn>
                  <a:cxn ang="0">
                    <a:pos x="T12" y="T13"/>
                  </a:cxn>
                </a:cxnLst>
                <a:rect l="0" t="0" r="r" b="b"/>
                <a:pathLst>
                  <a:path w="65" h="30">
                    <a:moveTo>
                      <a:pt x="40" y="7"/>
                    </a:moveTo>
                    <a:cubicBezTo>
                      <a:pt x="26" y="4"/>
                      <a:pt x="21" y="0"/>
                      <a:pt x="7" y="4"/>
                    </a:cubicBezTo>
                    <a:cubicBezTo>
                      <a:pt x="5" y="11"/>
                      <a:pt x="0" y="16"/>
                      <a:pt x="10" y="22"/>
                    </a:cubicBezTo>
                    <a:cubicBezTo>
                      <a:pt x="15" y="25"/>
                      <a:pt x="28" y="28"/>
                      <a:pt x="28" y="28"/>
                    </a:cubicBezTo>
                    <a:cubicBezTo>
                      <a:pt x="39" y="27"/>
                      <a:pt x="51" y="30"/>
                      <a:pt x="61" y="25"/>
                    </a:cubicBezTo>
                    <a:cubicBezTo>
                      <a:pt x="65" y="23"/>
                      <a:pt x="61" y="16"/>
                      <a:pt x="58" y="13"/>
                    </a:cubicBezTo>
                    <a:cubicBezTo>
                      <a:pt x="53" y="9"/>
                      <a:pt x="40" y="7"/>
                      <a:pt x="40"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44" name="Freeform 100"/>
              <p:cNvSpPr>
                <a:spLocks/>
              </p:cNvSpPr>
              <p:nvPr/>
            </p:nvSpPr>
            <p:spPr bwMode="auto">
              <a:xfrm>
                <a:off x="2262" y="3285"/>
                <a:ext cx="34" cy="25"/>
              </a:xfrm>
              <a:custGeom>
                <a:avLst/>
                <a:gdLst>
                  <a:gd name="T0" fmla="*/ 18 w 34"/>
                  <a:gd name="T1" fmla="*/ 12 h 25"/>
                  <a:gd name="T2" fmla="*/ 24 w 34"/>
                  <a:gd name="T3" fmla="*/ 21 h 25"/>
                  <a:gd name="T4" fmla="*/ 18 w 34"/>
                  <a:gd name="T5" fmla="*/ 12 h 25"/>
                </a:gdLst>
                <a:ahLst/>
                <a:cxnLst>
                  <a:cxn ang="0">
                    <a:pos x="T0" y="T1"/>
                  </a:cxn>
                  <a:cxn ang="0">
                    <a:pos x="T2" y="T3"/>
                  </a:cxn>
                  <a:cxn ang="0">
                    <a:pos x="T4" y="T5"/>
                  </a:cxn>
                </a:cxnLst>
                <a:rect l="0" t="0" r="r" b="b"/>
                <a:pathLst>
                  <a:path w="34" h="25">
                    <a:moveTo>
                      <a:pt x="18" y="12"/>
                    </a:moveTo>
                    <a:cubicBezTo>
                      <a:pt x="0" y="18"/>
                      <a:pt x="7" y="25"/>
                      <a:pt x="24" y="21"/>
                    </a:cubicBezTo>
                    <a:cubicBezTo>
                      <a:pt x="34" y="6"/>
                      <a:pt x="24" y="0"/>
                      <a:pt x="18" y="1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45" name="Freeform 101"/>
              <p:cNvSpPr>
                <a:spLocks/>
              </p:cNvSpPr>
              <p:nvPr/>
            </p:nvSpPr>
            <p:spPr bwMode="auto">
              <a:xfrm>
                <a:off x="2256" y="3324"/>
                <a:ext cx="37" cy="12"/>
              </a:xfrm>
              <a:custGeom>
                <a:avLst/>
                <a:gdLst>
                  <a:gd name="T0" fmla="*/ 36 w 37"/>
                  <a:gd name="T1" fmla="*/ 0 h 12"/>
                  <a:gd name="T2" fmla="*/ 30 w 37"/>
                  <a:gd name="T3" fmla="*/ 12 h 12"/>
                  <a:gd name="T4" fmla="*/ 36 w 37"/>
                  <a:gd name="T5" fmla="*/ 0 h 12"/>
                </a:gdLst>
                <a:ahLst/>
                <a:cxnLst>
                  <a:cxn ang="0">
                    <a:pos x="T0" y="T1"/>
                  </a:cxn>
                  <a:cxn ang="0">
                    <a:pos x="T2" y="T3"/>
                  </a:cxn>
                  <a:cxn ang="0">
                    <a:pos x="T4" y="T5"/>
                  </a:cxn>
                </a:cxnLst>
                <a:rect l="0" t="0" r="r" b="b"/>
                <a:pathLst>
                  <a:path w="37" h="12">
                    <a:moveTo>
                      <a:pt x="36" y="0"/>
                    </a:moveTo>
                    <a:cubicBezTo>
                      <a:pt x="0" y="4"/>
                      <a:pt x="11" y="6"/>
                      <a:pt x="30" y="12"/>
                    </a:cubicBezTo>
                    <a:cubicBezTo>
                      <a:pt x="37" y="2"/>
                      <a:pt x="36" y="7"/>
                      <a:pt x="3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nvGrpSpPr>
            <p:cNvPr id="675" name="Group 102"/>
            <p:cNvGrpSpPr>
              <a:grpSpLocks/>
            </p:cNvGrpSpPr>
            <p:nvPr/>
          </p:nvGrpSpPr>
          <p:grpSpPr bwMode="auto">
            <a:xfrm>
              <a:off x="1641" y="2344"/>
              <a:ext cx="37" cy="29"/>
              <a:chOff x="2059" y="3118"/>
              <a:chExt cx="75" cy="58"/>
            </a:xfrm>
            <a:grpFill/>
          </p:grpSpPr>
          <p:sp>
            <p:nvSpPr>
              <p:cNvPr id="1138" name="Freeform 103"/>
              <p:cNvSpPr>
                <a:spLocks/>
              </p:cNvSpPr>
              <p:nvPr/>
            </p:nvSpPr>
            <p:spPr bwMode="auto">
              <a:xfrm>
                <a:off x="2059" y="3144"/>
                <a:ext cx="14" cy="12"/>
              </a:xfrm>
              <a:custGeom>
                <a:avLst/>
                <a:gdLst>
                  <a:gd name="T0" fmla="*/ 14 w 14"/>
                  <a:gd name="T1" fmla="*/ 0 h 12"/>
                  <a:gd name="T2" fmla="*/ 2 w 14"/>
                  <a:gd name="T3" fmla="*/ 3 h 12"/>
                  <a:gd name="T4" fmla="*/ 5 w 14"/>
                  <a:gd name="T5" fmla="*/ 12 h 12"/>
                  <a:gd name="T6" fmla="*/ 14 w 14"/>
                  <a:gd name="T7" fmla="*/ 0 h 12"/>
                </a:gdLst>
                <a:ahLst/>
                <a:cxnLst>
                  <a:cxn ang="0">
                    <a:pos x="T0" y="T1"/>
                  </a:cxn>
                  <a:cxn ang="0">
                    <a:pos x="T2" y="T3"/>
                  </a:cxn>
                  <a:cxn ang="0">
                    <a:pos x="T4" y="T5"/>
                  </a:cxn>
                  <a:cxn ang="0">
                    <a:pos x="T6" y="T7"/>
                  </a:cxn>
                </a:cxnLst>
                <a:rect l="0" t="0" r="r" b="b"/>
                <a:pathLst>
                  <a:path w="14" h="12">
                    <a:moveTo>
                      <a:pt x="14" y="0"/>
                    </a:moveTo>
                    <a:cubicBezTo>
                      <a:pt x="10" y="1"/>
                      <a:pt x="4" y="0"/>
                      <a:pt x="2" y="3"/>
                    </a:cubicBezTo>
                    <a:cubicBezTo>
                      <a:pt x="0" y="6"/>
                      <a:pt x="2" y="12"/>
                      <a:pt x="5" y="12"/>
                    </a:cubicBezTo>
                    <a:cubicBezTo>
                      <a:pt x="10" y="12"/>
                      <a:pt x="10" y="4"/>
                      <a:pt x="1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39" name="Freeform 104"/>
              <p:cNvSpPr>
                <a:spLocks/>
              </p:cNvSpPr>
              <p:nvPr/>
            </p:nvSpPr>
            <p:spPr bwMode="auto">
              <a:xfrm>
                <a:off x="2094" y="3144"/>
                <a:ext cx="18" cy="19"/>
              </a:xfrm>
              <a:custGeom>
                <a:avLst/>
                <a:gdLst>
                  <a:gd name="T0" fmla="*/ 6 w 18"/>
                  <a:gd name="T1" fmla="*/ 0 h 19"/>
                  <a:gd name="T2" fmla="*/ 6 w 18"/>
                  <a:gd name="T3" fmla="*/ 0 h 19"/>
                </a:gdLst>
                <a:ahLst/>
                <a:cxnLst>
                  <a:cxn ang="0">
                    <a:pos x="T0" y="T1"/>
                  </a:cxn>
                  <a:cxn ang="0">
                    <a:pos x="T2" y="T3"/>
                  </a:cxn>
                </a:cxnLst>
                <a:rect l="0" t="0" r="r" b="b"/>
                <a:pathLst>
                  <a:path w="18" h="19">
                    <a:moveTo>
                      <a:pt x="6" y="0"/>
                    </a:moveTo>
                    <a:cubicBezTo>
                      <a:pt x="0" y="19"/>
                      <a:pt x="18" y="12"/>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40" name="Freeform 105"/>
              <p:cNvSpPr>
                <a:spLocks/>
              </p:cNvSpPr>
              <p:nvPr/>
            </p:nvSpPr>
            <p:spPr bwMode="auto">
              <a:xfrm>
                <a:off x="2076" y="3118"/>
                <a:ext cx="21" cy="28"/>
              </a:xfrm>
              <a:custGeom>
                <a:avLst/>
                <a:gdLst>
                  <a:gd name="T0" fmla="*/ 0 w 21"/>
                  <a:gd name="T1" fmla="*/ 14 h 28"/>
                  <a:gd name="T2" fmla="*/ 0 w 21"/>
                  <a:gd name="T3" fmla="*/ 14 h 28"/>
                </a:gdLst>
                <a:ahLst/>
                <a:cxnLst>
                  <a:cxn ang="0">
                    <a:pos x="T0" y="T1"/>
                  </a:cxn>
                  <a:cxn ang="0">
                    <a:pos x="T2" y="T3"/>
                  </a:cxn>
                </a:cxnLst>
                <a:rect l="0" t="0" r="r" b="b"/>
                <a:pathLst>
                  <a:path w="21" h="28">
                    <a:moveTo>
                      <a:pt x="0" y="14"/>
                    </a:moveTo>
                    <a:cubicBezTo>
                      <a:pt x="21" y="28"/>
                      <a:pt x="14" y="0"/>
                      <a:pt x="0" y="1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41" name="Freeform 106"/>
              <p:cNvSpPr>
                <a:spLocks/>
              </p:cNvSpPr>
              <p:nvPr/>
            </p:nvSpPr>
            <p:spPr bwMode="auto">
              <a:xfrm>
                <a:off x="2115" y="3156"/>
                <a:ext cx="19" cy="20"/>
              </a:xfrm>
              <a:custGeom>
                <a:avLst/>
                <a:gdLst>
                  <a:gd name="T0" fmla="*/ 0 w 19"/>
                  <a:gd name="T1" fmla="*/ 0 h 20"/>
                  <a:gd name="T2" fmla="*/ 0 w 19"/>
                  <a:gd name="T3" fmla="*/ 0 h 20"/>
                </a:gdLst>
                <a:ahLst/>
                <a:cxnLst>
                  <a:cxn ang="0">
                    <a:pos x="T0" y="T1"/>
                  </a:cxn>
                  <a:cxn ang="0">
                    <a:pos x="T2" y="T3"/>
                  </a:cxn>
                </a:cxnLst>
                <a:rect l="0" t="0" r="r" b="b"/>
                <a:pathLst>
                  <a:path w="19" h="20">
                    <a:moveTo>
                      <a:pt x="0" y="0"/>
                    </a:moveTo>
                    <a:cubicBezTo>
                      <a:pt x="7" y="20"/>
                      <a:pt x="19" y="0"/>
                      <a:pt x="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42" name="Freeform 107"/>
              <p:cNvSpPr>
                <a:spLocks/>
              </p:cNvSpPr>
              <p:nvPr/>
            </p:nvSpPr>
            <p:spPr bwMode="auto">
              <a:xfrm>
                <a:off x="2076" y="3140"/>
                <a:ext cx="20" cy="19"/>
              </a:xfrm>
              <a:custGeom>
                <a:avLst/>
                <a:gdLst>
                  <a:gd name="T0" fmla="*/ 0 w 20"/>
                  <a:gd name="T1" fmla="*/ 19 h 19"/>
                  <a:gd name="T2" fmla="*/ 0 w 20"/>
                  <a:gd name="T3" fmla="*/ 19 h 19"/>
                </a:gdLst>
                <a:ahLst/>
                <a:cxnLst>
                  <a:cxn ang="0">
                    <a:pos x="T0" y="T1"/>
                  </a:cxn>
                  <a:cxn ang="0">
                    <a:pos x="T2" y="T3"/>
                  </a:cxn>
                </a:cxnLst>
                <a:rect l="0" t="0" r="r" b="b"/>
                <a:pathLst>
                  <a:path w="20" h="19">
                    <a:moveTo>
                      <a:pt x="0" y="19"/>
                    </a:moveTo>
                    <a:cubicBezTo>
                      <a:pt x="20" y="12"/>
                      <a:pt x="0" y="0"/>
                      <a:pt x="0" y="1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676" name="Freeform 108"/>
            <p:cNvSpPr>
              <a:spLocks/>
            </p:cNvSpPr>
            <p:nvPr/>
          </p:nvSpPr>
          <p:spPr bwMode="auto">
            <a:xfrm>
              <a:off x="1002" y="2404"/>
              <a:ext cx="7" cy="7"/>
            </a:xfrm>
            <a:custGeom>
              <a:avLst/>
              <a:gdLst>
                <a:gd name="T0" fmla="*/ 10 w 14"/>
                <a:gd name="T1" fmla="*/ 0 h 13"/>
                <a:gd name="T2" fmla="*/ 1 w 14"/>
                <a:gd name="T3" fmla="*/ 3 h 13"/>
                <a:gd name="T4" fmla="*/ 4 w 14"/>
                <a:gd name="T5" fmla="*/ 12 h 13"/>
                <a:gd name="T6" fmla="*/ 13 w 14"/>
                <a:gd name="T7" fmla="*/ 9 h 13"/>
                <a:gd name="T8" fmla="*/ 10 w 14"/>
                <a:gd name="T9" fmla="*/ 0 h 13"/>
              </a:gdLst>
              <a:ahLst/>
              <a:cxnLst>
                <a:cxn ang="0">
                  <a:pos x="T0" y="T1"/>
                </a:cxn>
                <a:cxn ang="0">
                  <a:pos x="T2" y="T3"/>
                </a:cxn>
                <a:cxn ang="0">
                  <a:pos x="T4" y="T5"/>
                </a:cxn>
                <a:cxn ang="0">
                  <a:pos x="T6" y="T7"/>
                </a:cxn>
                <a:cxn ang="0">
                  <a:pos x="T8" y="T9"/>
                </a:cxn>
              </a:cxnLst>
              <a:rect l="0" t="0" r="r" b="b"/>
              <a:pathLst>
                <a:path w="14" h="13">
                  <a:moveTo>
                    <a:pt x="10" y="0"/>
                  </a:moveTo>
                  <a:cubicBezTo>
                    <a:pt x="7" y="1"/>
                    <a:pt x="2" y="0"/>
                    <a:pt x="1" y="3"/>
                  </a:cubicBezTo>
                  <a:cubicBezTo>
                    <a:pt x="0" y="6"/>
                    <a:pt x="1" y="11"/>
                    <a:pt x="4" y="12"/>
                  </a:cubicBezTo>
                  <a:cubicBezTo>
                    <a:pt x="7" y="13"/>
                    <a:pt x="12" y="12"/>
                    <a:pt x="13" y="9"/>
                  </a:cubicBezTo>
                  <a:cubicBezTo>
                    <a:pt x="14" y="6"/>
                    <a:pt x="11" y="3"/>
                    <a:pt x="1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77" name="Freeform 109"/>
            <p:cNvSpPr>
              <a:spLocks/>
            </p:cNvSpPr>
            <p:nvPr/>
          </p:nvSpPr>
          <p:spPr bwMode="auto">
            <a:xfrm>
              <a:off x="986" y="2116"/>
              <a:ext cx="413" cy="376"/>
            </a:xfrm>
            <a:custGeom>
              <a:avLst/>
              <a:gdLst>
                <a:gd name="T0" fmla="*/ 102 w 837"/>
                <a:gd name="T1" fmla="*/ 0 h 762"/>
                <a:gd name="T2" fmla="*/ 225 w 837"/>
                <a:gd name="T3" fmla="*/ 75 h 762"/>
                <a:gd name="T4" fmla="*/ 279 w 837"/>
                <a:gd name="T5" fmla="*/ 78 h 762"/>
                <a:gd name="T6" fmla="*/ 336 w 837"/>
                <a:gd name="T7" fmla="*/ 51 h 762"/>
                <a:gd name="T8" fmla="*/ 363 w 837"/>
                <a:gd name="T9" fmla="*/ 126 h 762"/>
                <a:gd name="T10" fmla="*/ 423 w 837"/>
                <a:gd name="T11" fmla="*/ 132 h 762"/>
                <a:gd name="T12" fmla="*/ 477 w 837"/>
                <a:gd name="T13" fmla="*/ 150 h 762"/>
                <a:gd name="T14" fmla="*/ 495 w 837"/>
                <a:gd name="T15" fmla="*/ 231 h 762"/>
                <a:gd name="T16" fmla="*/ 507 w 837"/>
                <a:gd name="T17" fmla="*/ 282 h 762"/>
                <a:gd name="T18" fmla="*/ 558 w 837"/>
                <a:gd name="T19" fmla="*/ 318 h 762"/>
                <a:gd name="T20" fmla="*/ 513 w 837"/>
                <a:gd name="T21" fmla="*/ 342 h 762"/>
                <a:gd name="T22" fmla="*/ 498 w 837"/>
                <a:gd name="T23" fmla="*/ 429 h 762"/>
                <a:gd name="T24" fmla="*/ 498 w 837"/>
                <a:gd name="T25" fmla="*/ 504 h 762"/>
                <a:gd name="T26" fmla="*/ 555 w 837"/>
                <a:gd name="T27" fmla="*/ 609 h 762"/>
                <a:gd name="T28" fmla="*/ 639 w 837"/>
                <a:gd name="T29" fmla="*/ 594 h 762"/>
                <a:gd name="T30" fmla="*/ 702 w 837"/>
                <a:gd name="T31" fmla="*/ 564 h 762"/>
                <a:gd name="T32" fmla="*/ 792 w 837"/>
                <a:gd name="T33" fmla="*/ 501 h 762"/>
                <a:gd name="T34" fmla="*/ 834 w 837"/>
                <a:gd name="T35" fmla="*/ 531 h 762"/>
                <a:gd name="T36" fmla="*/ 807 w 837"/>
                <a:gd name="T37" fmla="*/ 594 h 762"/>
                <a:gd name="T38" fmla="*/ 765 w 837"/>
                <a:gd name="T39" fmla="*/ 615 h 762"/>
                <a:gd name="T40" fmla="*/ 720 w 837"/>
                <a:gd name="T41" fmla="*/ 654 h 762"/>
                <a:gd name="T42" fmla="*/ 663 w 837"/>
                <a:gd name="T43" fmla="*/ 654 h 762"/>
                <a:gd name="T44" fmla="*/ 693 w 837"/>
                <a:gd name="T45" fmla="*/ 699 h 762"/>
                <a:gd name="T46" fmla="*/ 645 w 837"/>
                <a:gd name="T47" fmla="*/ 732 h 762"/>
                <a:gd name="T48" fmla="*/ 543 w 837"/>
                <a:gd name="T49" fmla="*/ 693 h 762"/>
                <a:gd name="T50" fmla="*/ 474 w 837"/>
                <a:gd name="T51" fmla="*/ 729 h 762"/>
                <a:gd name="T52" fmla="*/ 426 w 837"/>
                <a:gd name="T53" fmla="*/ 672 h 762"/>
                <a:gd name="T54" fmla="*/ 291 w 837"/>
                <a:gd name="T55" fmla="*/ 624 h 762"/>
                <a:gd name="T56" fmla="*/ 198 w 837"/>
                <a:gd name="T57" fmla="*/ 516 h 762"/>
                <a:gd name="T58" fmla="*/ 216 w 837"/>
                <a:gd name="T59" fmla="*/ 495 h 762"/>
                <a:gd name="T60" fmla="*/ 225 w 837"/>
                <a:gd name="T61" fmla="*/ 438 h 762"/>
                <a:gd name="T62" fmla="*/ 219 w 837"/>
                <a:gd name="T63" fmla="*/ 396 h 762"/>
                <a:gd name="T64" fmla="*/ 216 w 837"/>
                <a:gd name="T65" fmla="*/ 342 h 762"/>
                <a:gd name="T66" fmla="*/ 168 w 837"/>
                <a:gd name="T67" fmla="*/ 276 h 762"/>
                <a:gd name="T68" fmla="*/ 159 w 837"/>
                <a:gd name="T69" fmla="*/ 246 h 762"/>
                <a:gd name="T70" fmla="*/ 138 w 837"/>
                <a:gd name="T71" fmla="*/ 213 h 762"/>
                <a:gd name="T72" fmla="*/ 117 w 837"/>
                <a:gd name="T73" fmla="*/ 132 h 762"/>
                <a:gd name="T74" fmla="*/ 114 w 837"/>
                <a:gd name="T75" fmla="*/ 54 h 762"/>
                <a:gd name="T76" fmla="*/ 63 w 837"/>
                <a:gd name="T77" fmla="*/ 48 h 762"/>
                <a:gd name="T78" fmla="*/ 57 w 837"/>
                <a:gd name="T79" fmla="*/ 114 h 762"/>
                <a:gd name="T80" fmla="*/ 63 w 837"/>
                <a:gd name="T81" fmla="*/ 162 h 762"/>
                <a:gd name="T82" fmla="*/ 69 w 837"/>
                <a:gd name="T83" fmla="*/ 210 h 762"/>
                <a:gd name="T84" fmla="*/ 96 w 837"/>
                <a:gd name="T85" fmla="*/ 321 h 762"/>
                <a:gd name="T86" fmla="*/ 102 w 837"/>
                <a:gd name="T87" fmla="*/ 360 h 762"/>
                <a:gd name="T88" fmla="*/ 126 w 837"/>
                <a:gd name="T89" fmla="*/ 390 h 762"/>
                <a:gd name="T90" fmla="*/ 84 w 837"/>
                <a:gd name="T91" fmla="*/ 390 h 762"/>
                <a:gd name="T92" fmla="*/ 54 w 837"/>
                <a:gd name="T93" fmla="*/ 312 h 762"/>
                <a:gd name="T94" fmla="*/ 39 w 837"/>
                <a:gd name="T95" fmla="*/ 225 h 762"/>
                <a:gd name="T96" fmla="*/ 0 w 837"/>
                <a:gd name="T97" fmla="*/ 189 h 762"/>
                <a:gd name="T98" fmla="*/ 48 w 837"/>
                <a:gd name="T99" fmla="*/ 168 h 762"/>
                <a:gd name="T100" fmla="*/ 15 w 837"/>
                <a:gd name="T101" fmla="*/ 93 h 762"/>
                <a:gd name="T102" fmla="*/ 3 w 837"/>
                <a:gd name="T103" fmla="*/ 15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762">
                  <a:moveTo>
                    <a:pt x="3" y="15"/>
                  </a:moveTo>
                  <a:lnTo>
                    <a:pt x="102" y="0"/>
                  </a:lnTo>
                  <a:lnTo>
                    <a:pt x="123" y="30"/>
                  </a:lnTo>
                  <a:lnTo>
                    <a:pt x="225" y="75"/>
                  </a:lnTo>
                  <a:lnTo>
                    <a:pt x="252" y="72"/>
                  </a:lnTo>
                  <a:lnTo>
                    <a:pt x="279" y="78"/>
                  </a:lnTo>
                  <a:lnTo>
                    <a:pt x="288" y="54"/>
                  </a:lnTo>
                  <a:lnTo>
                    <a:pt x="336" y="51"/>
                  </a:lnTo>
                  <a:lnTo>
                    <a:pt x="366" y="99"/>
                  </a:lnTo>
                  <a:lnTo>
                    <a:pt x="363" y="126"/>
                  </a:lnTo>
                  <a:lnTo>
                    <a:pt x="408" y="153"/>
                  </a:lnTo>
                  <a:lnTo>
                    <a:pt x="423" y="132"/>
                  </a:lnTo>
                  <a:lnTo>
                    <a:pt x="447" y="126"/>
                  </a:lnTo>
                  <a:lnTo>
                    <a:pt x="477" y="150"/>
                  </a:lnTo>
                  <a:lnTo>
                    <a:pt x="477" y="207"/>
                  </a:lnTo>
                  <a:lnTo>
                    <a:pt x="495" y="231"/>
                  </a:lnTo>
                  <a:lnTo>
                    <a:pt x="492" y="261"/>
                  </a:lnTo>
                  <a:lnTo>
                    <a:pt x="507" y="282"/>
                  </a:lnTo>
                  <a:lnTo>
                    <a:pt x="549" y="297"/>
                  </a:lnTo>
                  <a:lnTo>
                    <a:pt x="558" y="318"/>
                  </a:lnTo>
                  <a:lnTo>
                    <a:pt x="540" y="324"/>
                  </a:lnTo>
                  <a:lnTo>
                    <a:pt x="513" y="342"/>
                  </a:lnTo>
                  <a:lnTo>
                    <a:pt x="516" y="384"/>
                  </a:lnTo>
                  <a:lnTo>
                    <a:pt x="498" y="429"/>
                  </a:lnTo>
                  <a:lnTo>
                    <a:pt x="510" y="468"/>
                  </a:lnTo>
                  <a:lnTo>
                    <a:pt x="498" y="504"/>
                  </a:lnTo>
                  <a:lnTo>
                    <a:pt x="519" y="561"/>
                  </a:lnTo>
                  <a:lnTo>
                    <a:pt x="555" y="609"/>
                  </a:lnTo>
                  <a:lnTo>
                    <a:pt x="603" y="606"/>
                  </a:lnTo>
                  <a:lnTo>
                    <a:pt x="639" y="594"/>
                  </a:lnTo>
                  <a:lnTo>
                    <a:pt x="669" y="612"/>
                  </a:lnTo>
                  <a:lnTo>
                    <a:pt x="702" y="564"/>
                  </a:lnTo>
                  <a:lnTo>
                    <a:pt x="720" y="513"/>
                  </a:lnTo>
                  <a:lnTo>
                    <a:pt x="792" y="501"/>
                  </a:lnTo>
                  <a:lnTo>
                    <a:pt x="837" y="495"/>
                  </a:lnTo>
                  <a:lnTo>
                    <a:pt x="834" y="531"/>
                  </a:lnTo>
                  <a:lnTo>
                    <a:pt x="804" y="576"/>
                  </a:lnTo>
                  <a:lnTo>
                    <a:pt x="807" y="594"/>
                  </a:lnTo>
                  <a:lnTo>
                    <a:pt x="783" y="636"/>
                  </a:lnTo>
                  <a:lnTo>
                    <a:pt x="765" y="615"/>
                  </a:lnTo>
                  <a:lnTo>
                    <a:pt x="750" y="636"/>
                  </a:lnTo>
                  <a:lnTo>
                    <a:pt x="720" y="654"/>
                  </a:lnTo>
                  <a:lnTo>
                    <a:pt x="687" y="666"/>
                  </a:lnTo>
                  <a:lnTo>
                    <a:pt x="663" y="654"/>
                  </a:lnTo>
                  <a:lnTo>
                    <a:pt x="660" y="678"/>
                  </a:lnTo>
                  <a:lnTo>
                    <a:pt x="693" y="699"/>
                  </a:lnTo>
                  <a:lnTo>
                    <a:pt x="684" y="723"/>
                  </a:lnTo>
                  <a:lnTo>
                    <a:pt x="645" y="732"/>
                  </a:lnTo>
                  <a:lnTo>
                    <a:pt x="597" y="762"/>
                  </a:lnTo>
                  <a:lnTo>
                    <a:pt x="543" y="693"/>
                  </a:lnTo>
                  <a:lnTo>
                    <a:pt x="510" y="720"/>
                  </a:lnTo>
                  <a:lnTo>
                    <a:pt x="474" y="729"/>
                  </a:lnTo>
                  <a:lnTo>
                    <a:pt x="429" y="708"/>
                  </a:lnTo>
                  <a:lnTo>
                    <a:pt x="426" y="672"/>
                  </a:lnTo>
                  <a:lnTo>
                    <a:pt x="363" y="663"/>
                  </a:lnTo>
                  <a:lnTo>
                    <a:pt x="291" y="624"/>
                  </a:lnTo>
                  <a:lnTo>
                    <a:pt x="210" y="549"/>
                  </a:lnTo>
                  <a:lnTo>
                    <a:pt x="198" y="516"/>
                  </a:lnTo>
                  <a:lnTo>
                    <a:pt x="222" y="513"/>
                  </a:lnTo>
                  <a:lnTo>
                    <a:pt x="216" y="495"/>
                  </a:lnTo>
                  <a:lnTo>
                    <a:pt x="249" y="468"/>
                  </a:lnTo>
                  <a:lnTo>
                    <a:pt x="225" y="438"/>
                  </a:lnTo>
                  <a:lnTo>
                    <a:pt x="237" y="390"/>
                  </a:lnTo>
                  <a:lnTo>
                    <a:pt x="219" y="396"/>
                  </a:lnTo>
                  <a:lnTo>
                    <a:pt x="195" y="351"/>
                  </a:lnTo>
                  <a:lnTo>
                    <a:pt x="216" y="342"/>
                  </a:lnTo>
                  <a:lnTo>
                    <a:pt x="189" y="324"/>
                  </a:lnTo>
                  <a:lnTo>
                    <a:pt x="168" y="276"/>
                  </a:lnTo>
                  <a:lnTo>
                    <a:pt x="150" y="270"/>
                  </a:lnTo>
                  <a:lnTo>
                    <a:pt x="159" y="246"/>
                  </a:lnTo>
                  <a:lnTo>
                    <a:pt x="189" y="240"/>
                  </a:lnTo>
                  <a:lnTo>
                    <a:pt x="138" y="213"/>
                  </a:lnTo>
                  <a:lnTo>
                    <a:pt x="111" y="156"/>
                  </a:lnTo>
                  <a:lnTo>
                    <a:pt x="117" y="132"/>
                  </a:lnTo>
                  <a:lnTo>
                    <a:pt x="108" y="96"/>
                  </a:lnTo>
                  <a:lnTo>
                    <a:pt x="114" y="54"/>
                  </a:lnTo>
                  <a:lnTo>
                    <a:pt x="87" y="24"/>
                  </a:lnTo>
                  <a:lnTo>
                    <a:pt x="63" y="48"/>
                  </a:lnTo>
                  <a:lnTo>
                    <a:pt x="72" y="69"/>
                  </a:lnTo>
                  <a:lnTo>
                    <a:pt x="57" y="114"/>
                  </a:lnTo>
                  <a:lnTo>
                    <a:pt x="72" y="126"/>
                  </a:lnTo>
                  <a:lnTo>
                    <a:pt x="63" y="162"/>
                  </a:lnTo>
                  <a:lnTo>
                    <a:pt x="84" y="180"/>
                  </a:lnTo>
                  <a:lnTo>
                    <a:pt x="69" y="210"/>
                  </a:lnTo>
                  <a:lnTo>
                    <a:pt x="90" y="225"/>
                  </a:lnTo>
                  <a:lnTo>
                    <a:pt x="96" y="321"/>
                  </a:lnTo>
                  <a:lnTo>
                    <a:pt x="84" y="339"/>
                  </a:lnTo>
                  <a:lnTo>
                    <a:pt x="102" y="360"/>
                  </a:lnTo>
                  <a:lnTo>
                    <a:pt x="120" y="357"/>
                  </a:lnTo>
                  <a:lnTo>
                    <a:pt x="126" y="390"/>
                  </a:lnTo>
                  <a:lnTo>
                    <a:pt x="99" y="414"/>
                  </a:lnTo>
                  <a:lnTo>
                    <a:pt x="84" y="390"/>
                  </a:lnTo>
                  <a:lnTo>
                    <a:pt x="66" y="330"/>
                  </a:lnTo>
                  <a:lnTo>
                    <a:pt x="54" y="312"/>
                  </a:lnTo>
                  <a:lnTo>
                    <a:pt x="60" y="255"/>
                  </a:lnTo>
                  <a:lnTo>
                    <a:pt x="39" y="225"/>
                  </a:lnTo>
                  <a:lnTo>
                    <a:pt x="9" y="225"/>
                  </a:lnTo>
                  <a:lnTo>
                    <a:pt x="0" y="189"/>
                  </a:lnTo>
                  <a:lnTo>
                    <a:pt x="27" y="192"/>
                  </a:lnTo>
                  <a:lnTo>
                    <a:pt x="48" y="168"/>
                  </a:lnTo>
                  <a:lnTo>
                    <a:pt x="18" y="135"/>
                  </a:lnTo>
                  <a:lnTo>
                    <a:pt x="15" y="93"/>
                  </a:lnTo>
                  <a:lnTo>
                    <a:pt x="6" y="45"/>
                  </a:lnTo>
                  <a:lnTo>
                    <a:pt x="3" y="15"/>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78" name="Freeform 110"/>
            <p:cNvSpPr>
              <a:spLocks/>
            </p:cNvSpPr>
            <p:nvPr/>
          </p:nvSpPr>
          <p:spPr bwMode="auto">
            <a:xfrm>
              <a:off x="1281" y="2435"/>
              <a:ext cx="69" cy="79"/>
            </a:xfrm>
            <a:custGeom>
              <a:avLst/>
              <a:gdLst>
                <a:gd name="T0" fmla="*/ 0 w 141"/>
                <a:gd name="T1" fmla="*/ 114 h 159"/>
                <a:gd name="T2" fmla="*/ 47 w 141"/>
                <a:gd name="T3" fmla="*/ 83 h 159"/>
                <a:gd name="T4" fmla="*/ 90 w 141"/>
                <a:gd name="T5" fmla="*/ 75 h 159"/>
                <a:gd name="T6" fmla="*/ 93 w 141"/>
                <a:gd name="T7" fmla="*/ 50 h 159"/>
                <a:gd name="T8" fmla="*/ 63 w 141"/>
                <a:gd name="T9" fmla="*/ 27 h 159"/>
                <a:gd name="T10" fmla="*/ 63 w 141"/>
                <a:gd name="T11" fmla="*/ 3 h 159"/>
                <a:gd name="T12" fmla="*/ 90 w 141"/>
                <a:gd name="T13" fmla="*/ 18 h 159"/>
                <a:gd name="T14" fmla="*/ 126 w 141"/>
                <a:gd name="T15" fmla="*/ 0 h 159"/>
                <a:gd name="T16" fmla="*/ 120 w 141"/>
                <a:gd name="T17" fmla="*/ 75 h 159"/>
                <a:gd name="T18" fmla="*/ 141 w 141"/>
                <a:gd name="T19" fmla="*/ 96 h 159"/>
                <a:gd name="T20" fmla="*/ 105 w 141"/>
                <a:gd name="T21" fmla="*/ 105 h 159"/>
                <a:gd name="T22" fmla="*/ 96 w 141"/>
                <a:gd name="T23" fmla="*/ 132 h 159"/>
                <a:gd name="T24" fmla="*/ 75 w 141"/>
                <a:gd name="T25" fmla="*/ 132 h 159"/>
                <a:gd name="T26" fmla="*/ 63 w 141"/>
                <a:gd name="T27" fmla="*/ 159 h 159"/>
                <a:gd name="T28" fmla="*/ 36 w 141"/>
                <a:gd name="T29" fmla="*/ 153 h 159"/>
                <a:gd name="T30" fmla="*/ 0 w 141"/>
                <a:gd name="T31" fmla="*/ 11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59">
                  <a:moveTo>
                    <a:pt x="0" y="114"/>
                  </a:moveTo>
                  <a:lnTo>
                    <a:pt x="47" y="83"/>
                  </a:lnTo>
                  <a:lnTo>
                    <a:pt x="90" y="75"/>
                  </a:lnTo>
                  <a:lnTo>
                    <a:pt x="93" y="50"/>
                  </a:lnTo>
                  <a:lnTo>
                    <a:pt x="63" y="27"/>
                  </a:lnTo>
                  <a:lnTo>
                    <a:pt x="63" y="3"/>
                  </a:lnTo>
                  <a:lnTo>
                    <a:pt x="90" y="18"/>
                  </a:lnTo>
                  <a:lnTo>
                    <a:pt x="126" y="0"/>
                  </a:lnTo>
                  <a:lnTo>
                    <a:pt x="120" y="75"/>
                  </a:lnTo>
                  <a:lnTo>
                    <a:pt x="141" y="96"/>
                  </a:lnTo>
                  <a:lnTo>
                    <a:pt x="105" y="105"/>
                  </a:lnTo>
                  <a:lnTo>
                    <a:pt x="96" y="132"/>
                  </a:lnTo>
                  <a:lnTo>
                    <a:pt x="75" y="132"/>
                  </a:lnTo>
                  <a:lnTo>
                    <a:pt x="63" y="159"/>
                  </a:lnTo>
                  <a:lnTo>
                    <a:pt x="36" y="153"/>
                  </a:lnTo>
                  <a:lnTo>
                    <a:pt x="0" y="114"/>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79" name="Freeform 111"/>
            <p:cNvSpPr>
              <a:spLocks/>
            </p:cNvSpPr>
            <p:nvPr/>
          </p:nvSpPr>
          <p:spPr bwMode="auto">
            <a:xfrm>
              <a:off x="1340" y="2428"/>
              <a:ext cx="26" cy="47"/>
            </a:xfrm>
            <a:custGeom>
              <a:avLst/>
              <a:gdLst>
                <a:gd name="T0" fmla="*/ 9 w 54"/>
                <a:gd name="T1" fmla="*/ 96 h 96"/>
                <a:gd name="T2" fmla="*/ 45 w 54"/>
                <a:gd name="T3" fmla="*/ 69 h 96"/>
                <a:gd name="T4" fmla="*/ 54 w 54"/>
                <a:gd name="T5" fmla="*/ 15 h 96"/>
                <a:gd name="T6" fmla="*/ 36 w 54"/>
                <a:gd name="T7" fmla="*/ 0 h 96"/>
                <a:gd name="T8" fmla="*/ 6 w 54"/>
                <a:gd name="T9" fmla="*/ 18 h 96"/>
                <a:gd name="T10" fmla="*/ 0 w 54"/>
                <a:gd name="T11" fmla="*/ 90 h 96"/>
              </a:gdLst>
              <a:ahLst/>
              <a:cxnLst>
                <a:cxn ang="0">
                  <a:pos x="T0" y="T1"/>
                </a:cxn>
                <a:cxn ang="0">
                  <a:pos x="T2" y="T3"/>
                </a:cxn>
                <a:cxn ang="0">
                  <a:pos x="T4" y="T5"/>
                </a:cxn>
                <a:cxn ang="0">
                  <a:pos x="T6" y="T7"/>
                </a:cxn>
                <a:cxn ang="0">
                  <a:pos x="T8" y="T9"/>
                </a:cxn>
                <a:cxn ang="0">
                  <a:pos x="T10" y="T11"/>
                </a:cxn>
              </a:cxnLst>
              <a:rect l="0" t="0" r="r" b="b"/>
              <a:pathLst>
                <a:path w="54" h="96">
                  <a:moveTo>
                    <a:pt x="9" y="96"/>
                  </a:moveTo>
                  <a:lnTo>
                    <a:pt x="45" y="69"/>
                  </a:lnTo>
                  <a:lnTo>
                    <a:pt x="54" y="15"/>
                  </a:lnTo>
                  <a:lnTo>
                    <a:pt x="36" y="0"/>
                  </a:lnTo>
                  <a:lnTo>
                    <a:pt x="6" y="18"/>
                  </a:lnTo>
                  <a:lnTo>
                    <a:pt x="0" y="90"/>
                  </a:lnTo>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80" name="Freeform 112"/>
            <p:cNvSpPr>
              <a:spLocks/>
            </p:cNvSpPr>
            <p:nvPr/>
          </p:nvSpPr>
          <p:spPr bwMode="auto">
            <a:xfrm>
              <a:off x="1311" y="2500"/>
              <a:ext cx="55" cy="31"/>
            </a:xfrm>
            <a:custGeom>
              <a:avLst/>
              <a:gdLst>
                <a:gd name="T0" fmla="*/ 36 w 112"/>
                <a:gd name="T1" fmla="*/ 0 h 63"/>
                <a:gd name="T2" fmla="*/ 76 w 112"/>
                <a:gd name="T3" fmla="*/ 27 h 63"/>
                <a:gd name="T4" fmla="*/ 112 w 112"/>
                <a:gd name="T5" fmla="*/ 24 h 63"/>
                <a:gd name="T6" fmla="*/ 103 w 112"/>
                <a:gd name="T7" fmla="*/ 54 h 63"/>
                <a:gd name="T8" fmla="*/ 76 w 112"/>
                <a:gd name="T9" fmla="*/ 63 h 63"/>
                <a:gd name="T10" fmla="*/ 40 w 112"/>
                <a:gd name="T11" fmla="*/ 57 h 63"/>
                <a:gd name="T12" fmla="*/ 0 w 112"/>
                <a:gd name="T13" fmla="*/ 32 h 63"/>
                <a:gd name="T14" fmla="*/ 10 w 112"/>
                <a:gd name="T15" fmla="*/ 2 h 63"/>
                <a:gd name="T16" fmla="*/ 36 w 112"/>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63">
                  <a:moveTo>
                    <a:pt x="36" y="0"/>
                  </a:moveTo>
                  <a:lnTo>
                    <a:pt x="76" y="27"/>
                  </a:lnTo>
                  <a:lnTo>
                    <a:pt x="112" y="24"/>
                  </a:lnTo>
                  <a:lnTo>
                    <a:pt x="103" y="54"/>
                  </a:lnTo>
                  <a:lnTo>
                    <a:pt x="76" y="63"/>
                  </a:lnTo>
                  <a:lnTo>
                    <a:pt x="40" y="57"/>
                  </a:lnTo>
                  <a:lnTo>
                    <a:pt x="0" y="32"/>
                  </a:lnTo>
                  <a:lnTo>
                    <a:pt x="10" y="2"/>
                  </a:lnTo>
                  <a:lnTo>
                    <a:pt x="36"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81" name="Freeform 113"/>
            <p:cNvSpPr>
              <a:spLocks/>
            </p:cNvSpPr>
            <p:nvPr/>
          </p:nvSpPr>
          <p:spPr bwMode="auto">
            <a:xfrm>
              <a:off x="1328" y="2472"/>
              <a:ext cx="105" cy="59"/>
            </a:xfrm>
            <a:custGeom>
              <a:avLst/>
              <a:gdLst>
                <a:gd name="T0" fmla="*/ 71 w 212"/>
                <a:gd name="T1" fmla="*/ 107 h 120"/>
                <a:gd name="T2" fmla="*/ 87 w 212"/>
                <a:gd name="T3" fmla="*/ 120 h 120"/>
                <a:gd name="T4" fmla="*/ 111 w 212"/>
                <a:gd name="T5" fmla="*/ 108 h 120"/>
                <a:gd name="T6" fmla="*/ 138 w 212"/>
                <a:gd name="T7" fmla="*/ 83 h 120"/>
                <a:gd name="T8" fmla="*/ 161 w 212"/>
                <a:gd name="T9" fmla="*/ 75 h 120"/>
                <a:gd name="T10" fmla="*/ 212 w 212"/>
                <a:gd name="T11" fmla="*/ 29 h 120"/>
                <a:gd name="T12" fmla="*/ 195 w 212"/>
                <a:gd name="T13" fmla="*/ 5 h 120"/>
                <a:gd name="T14" fmla="*/ 138 w 212"/>
                <a:gd name="T15" fmla="*/ 0 h 120"/>
                <a:gd name="T16" fmla="*/ 108 w 212"/>
                <a:gd name="T17" fmla="*/ 15 h 120"/>
                <a:gd name="T18" fmla="*/ 42 w 212"/>
                <a:gd name="T19" fmla="*/ 21 h 120"/>
                <a:gd name="T20" fmla="*/ 6 w 212"/>
                <a:gd name="T21" fmla="*/ 30 h 120"/>
                <a:gd name="T22" fmla="*/ 0 w 212"/>
                <a:gd name="T23" fmla="*/ 56 h 120"/>
                <a:gd name="T24" fmla="*/ 45 w 212"/>
                <a:gd name="T25" fmla="*/ 84 h 120"/>
                <a:gd name="T26" fmla="*/ 78 w 212"/>
                <a:gd name="T27" fmla="*/ 80 h 120"/>
                <a:gd name="T28" fmla="*/ 71 w 212"/>
                <a:gd name="T29" fmla="*/ 10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120">
                  <a:moveTo>
                    <a:pt x="71" y="107"/>
                  </a:moveTo>
                  <a:lnTo>
                    <a:pt x="87" y="120"/>
                  </a:lnTo>
                  <a:lnTo>
                    <a:pt x="111" y="108"/>
                  </a:lnTo>
                  <a:lnTo>
                    <a:pt x="138" y="83"/>
                  </a:lnTo>
                  <a:lnTo>
                    <a:pt x="161" y="75"/>
                  </a:lnTo>
                  <a:lnTo>
                    <a:pt x="212" y="29"/>
                  </a:lnTo>
                  <a:lnTo>
                    <a:pt x="195" y="5"/>
                  </a:lnTo>
                  <a:lnTo>
                    <a:pt x="138" y="0"/>
                  </a:lnTo>
                  <a:lnTo>
                    <a:pt x="108" y="15"/>
                  </a:lnTo>
                  <a:lnTo>
                    <a:pt x="42" y="21"/>
                  </a:lnTo>
                  <a:lnTo>
                    <a:pt x="6" y="30"/>
                  </a:lnTo>
                  <a:lnTo>
                    <a:pt x="0" y="56"/>
                  </a:lnTo>
                  <a:lnTo>
                    <a:pt x="45" y="84"/>
                  </a:lnTo>
                  <a:lnTo>
                    <a:pt x="78" y="80"/>
                  </a:lnTo>
                  <a:lnTo>
                    <a:pt x="71" y="107"/>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82" name="Freeform 114"/>
            <p:cNvSpPr>
              <a:spLocks/>
            </p:cNvSpPr>
            <p:nvPr/>
          </p:nvSpPr>
          <p:spPr bwMode="auto">
            <a:xfrm>
              <a:off x="1359" y="2490"/>
              <a:ext cx="80" cy="91"/>
            </a:xfrm>
            <a:custGeom>
              <a:avLst/>
              <a:gdLst>
                <a:gd name="T0" fmla="*/ 141 w 162"/>
                <a:gd name="T1" fmla="*/ 0 h 186"/>
                <a:gd name="T2" fmla="*/ 162 w 162"/>
                <a:gd name="T3" fmla="*/ 9 h 186"/>
                <a:gd name="T4" fmla="*/ 158 w 162"/>
                <a:gd name="T5" fmla="*/ 57 h 186"/>
                <a:gd name="T6" fmla="*/ 128 w 162"/>
                <a:gd name="T7" fmla="*/ 106 h 186"/>
                <a:gd name="T8" fmla="*/ 117 w 162"/>
                <a:gd name="T9" fmla="*/ 141 h 186"/>
                <a:gd name="T10" fmla="*/ 123 w 162"/>
                <a:gd name="T11" fmla="*/ 153 h 186"/>
                <a:gd name="T12" fmla="*/ 114 w 162"/>
                <a:gd name="T13" fmla="*/ 186 h 186"/>
                <a:gd name="T14" fmla="*/ 45 w 162"/>
                <a:gd name="T15" fmla="*/ 172 h 186"/>
                <a:gd name="T16" fmla="*/ 18 w 162"/>
                <a:gd name="T17" fmla="*/ 129 h 186"/>
                <a:gd name="T18" fmla="*/ 0 w 162"/>
                <a:gd name="T19" fmla="*/ 93 h 186"/>
                <a:gd name="T20" fmla="*/ 18 w 162"/>
                <a:gd name="T21" fmla="*/ 94 h 186"/>
                <a:gd name="T22" fmla="*/ 24 w 162"/>
                <a:gd name="T23" fmla="*/ 84 h 186"/>
                <a:gd name="T24" fmla="*/ 50 w 162"/>
                <a:gd name="T25" fmla="*/ 73 h 186"/>
                <a:gd name="T26" fmla="*/ 77 w 162"/>
                <a:gd name="T27" fmla="*/ 46 h 186"/>
                <a:gd name="T28" fmla="*/ 101 w 162"/>
                <a:gd name="T29" fmla="*/ 39 h 186"/>
                <a:gd name="T30" fmla="*/ 141 w 162"/>
                <a:gd name="T3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186">
                  <a:moveTo>
                    <a:pt x="141" y="0"/>
                  </a:moveTo>
                  <a:lnTo>
                    <a:pt x="162" y="9"/>
                  </a:lnTo>
                  <a:lnTo>
                    <a:pt x="158" y="57"/>
                  </a:lnTo>
                  <a:lnTo>
                    <a:pt x="128" y="106"/>
                  </a:lnTo>
                  <a:lnTo>
                    <a:pt x="117" y="141"/>
                  </a:lnTo>
                  <a:lnTo>
                    <a:pt x="123" y="153"/>
                  </a:lnTo>
                  <a:lnTo>
                    <a:pt x="114" y="186"/>
                  </a:lnTo>
                  <a:lnTo>
                    <a:pt x="45" y="172"/>
                  </a:lnTo>
                  <a:lnTo>
                    <a:pt x="18" y="129"/>
                  </a:lnTo>
                  <a:lnTo>
                    <a:pt x="0" y="93"/>
                  </a:lnTo>
                  <a:lnTo>
                    <a:pt x="18" y="94"/>
                  </a:lnTo>
                  <a:lnTo>
                    <a:pt x="24" y="84"/>
                  </a:lnTo>
                  <a:lnTo>
                    <a:pt x="50" y="73"/>
                  </a:lnTo>
                  <a:lnTo>
                    <a:pt x="77" y="46"/>
                  </a:lnTo>
                  <a:lnTo>
                    <a:pt x="101" y="39"/>
                  </a:lnTo>
                  <a:lnTo>
                    <a:pt x="141"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83" name="Freeform 115"/>
            <p:cNvSpPr>
              <a:spLocks/>
            </p:cNvSpPr>
            <p:nvPr/>
          </p:nvSpPr>
          <p:spPr bwMode="auto">
            <a:xfrm>
              <a:off x="1424" y="2603"/>
              <a:ext cx="96" cy="57"/>
            </a:xfrm>
            <a:custGeom>
              <a:avLst/>
              <a:gdLst>
                <a:gd name="T0" fmla="*/ 21 w 196"/>
                <a:gd name="T1" fmla="*/ 0 h 117"/>
                <a:gd name="T2" fmla="*/ 36 w 196"/>
                <a:gd name="T3" fmla="*/ 32 h 117"/>
                <a:gd name="T4" fmla="*/ 51 w 196"/>
                <a:gd name="T5" fmla="*/ 27 h 117"/>
                <a:gd name="T6" fmla="*/ 51 w 196"/>
                <a:gd name="T7" fmla="*/ 2 h 117"/>
                <a:gd name="T8" fmla="*/ 75 w 196"/>
                <a:gd name="T9" fmla="*/ 35 h 117"/>
                <a:gd name="T10" fmla="*/ 129 w 196"/>
                <a:gd name="T11" fmla="*/ 2 h 117"/>
                <a:gd name="T12" fmla="*/ 160 w 196"/>
                <a:gd name="T13" fmla="*/ 14 h 117"/>
                <a:gd name="T14" fmla="*/ 196 w 196"/>
                <a:gd name="T15" fmla="*/ 62 h 117"/>
                <a:gd name="T16" fmla="*/ 183 w 196"/>
                <a:gd name="T17" fmla="*/ 77 h 117"/>
                <a:gd name="T18" fmla="*/ 193 w 196"/>
                <a:gd name="T19" fmla="*/ 104 h 117"/>
                <a:gd name="T20" fmla="*/ 166 w 196"/>
                <a:gd name="T21" fmla="*/ 117 h 117"/>
                <a:gd name="T22" fmla="*/ 154 w 196"/>
                <a:gd name="T23" fmla="*/ 98 h 117"/>
                <a:gd name="T24" fmla="*/ 153 w 196"/>
                <a:gd name="T25" fmla="*/ 57 h 117"/>
                <a:gd name="T26" fmla="*/ 126 w 196"/>
                <a:gd name="T27" fmla="*/ 33 h 117"/>
                <a:gd name="T28" fmla="*/ 111 w 196"/>
                <a:gd name="T29" fmla="*/ 42 h 117"/>
                <a:gd name="T30" fmla="*/ 111 w 196"/>
                <a:gd name="T31" fmla="*/ 59 h 117"/>
                <a:gd name="T32" fmla="*/ 87 w 196"/>
                <a:gd name="T33" fmla="*/ 68 h 117"/>
                <a:gd name="T34" fmla="*/ 99 w 196"/>
                <a:gd name="T35" fmla="*/ 95 h 117"/>
                <a:gd name="T36" fmla="*/ 70 w 196"/>
                <a:gd name="T37" fmla="*/ 111 h 117"/>
                <a:gd name="T38" fmla="*/ 58 w 196"/>
                <a:gd name="T39" fmla="*/ 86 h 117"/>
                <a:gd name="T40" fmla="*/ 42 w 196"/>
                <a:gd name="T41" fmla="*/ 86 h 117"/>
                <a:gd name="T42" fmla="*/ 30 w 196"/>
                <a:gd name="T43" fmla="*/ 60 h 117"/>
                <a:gd name="T44" fmla="*/ 6 w 196"/>
                <a:gd name="T45" fmla="*/ 68 h 117"/>
                <a:gd name="T46" fmla="*/ 0 w 196"/>
                <a:gd name="T47" fmla="*/ 44 h 117"/>
                <a:gd name="T48" fmla="*/ 21 w 196"/>
                <a:gd name="T4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6" h="117">
                  <a:moveTo>
                    <a:pt x="21" y="0"/>
                  </a:moveTo>
                  <a:lnTo>
                    <a:pt x="36" y="32"/>
                  </a:lnTo>
                  <a:lnTo>
                    <a:pt x="51" y="27"/>
                  </a:lnTo>
                  <a:lnTo>
                    <a:pt x="51" y="2"/>
                  </a:lnTo>
                  <a:lnTo>
                    <a:pt x="75" y="35"/>
                  </a:lnTo>
                  <a:lnTo>
                    <a:pt x="129" y="2"/>
                  </a:lnTo>
                  <a:lnTo>
                    <a:pt x="160" y="14"/>
                  </a:lnTo>
                  <a:lnTo>
                    <a:pt x="196" y="62"/>
                  </a:lnTo>
                  <a:lnTo>
                    <a:pt x="183" y="77"/>
                  </a:lnTo>
                  <a:lnTo>
                    <a:pt x="193" y="104"/>
                  </a:lnTo>
                  <a:lnTo>
                    <a:pt x="166" y="117"/>
                  </a:lnTo>
                  <a:lnTo>
                    <a:pt x="154" y="98"/>
                  </a:lnTo>
                  <a:lnTo>
                    <a:pt x="153" y="57"/>
                  </a:lnTo>
                  <a:lnTo>
                    <a:pt x="126" y="33"/>
                  </a:lnTo>
                  <a:lnTo>
                    <a:pt x="111" y="42"/>
                  </a:lnTo>
                  <a:lnTo>
                    <a:pt x="111" y="59"/>
                  </a:lnTo>
                  <a:lnTo>
                    <a:pt x="87" y="68"/>
                  </a:lnTo>
                  <a:lnTo>
                    <a:pt x="99" y="95"/>
                  </a:lnTo>
                  <a:lnTo>
                    <a:pt x="70" y="111"/>
                  </a:lnTo>
                  <a:lnTo>
                    <a:pt x="58" y="86"/>
                  </a:lnTo>
                  <a:lnTo>
                    <a:pt x="42" y="86"/>
                  </a:lnTo>
                  <a:lnTo>
                    <a:pt x="30" y="60"/>
                  </a:lnTo>
                  <a:lnTo>
                    <a:pt x="6" y="68"/>
                  </a:lnTo>
                  <a:lnTo>
                    <a:pt x="0" y="44"/>
                  </a:lnTo>
                  <a:lnTo>
                    <a:pt x="21"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84" name="Freeform 116"/>
            <p:cNvSpPr>
              <a:spLocks/>
            </p:cNvSpPr>
            <p:nvPr/>
          </p:nvSpPr>
          <p:spPr bwMode="auto">
            <a:xfrm>
              <a:off x="1449" y="2776"/>
              <a:ext cx="105" cy="121"/>
            </a:xfrm>
            <a:custGeom>
              <a:avLst/>
              <a:gdLst>
                <a:gd name="T0" fmla="*/ 69 w 214"/>
                <a:gd name="T1" fmla="*/ 0 h 246"/>
                <a:gd name="T2" fmla="*/ 31 w 214"/>
                <a:gd name="T3" fmla="*/ 17 h 246"/>
                <a:gd name="T4" fmla="*/ 25 w 214"/>
                <a:gd name="T5" fmla="*/ 74 h 246"/>
                <a:gd name="T6" fmla="*/ 0 w 214"/>
                <a:gd name="T7" fmla="*/ 99 h 246"/>
                <a:gd name="T8" fmla="*/ 6 w 214"/>
                <a:gd name="T9" fmla="*/ 161 h 246"/>
                <a:gd name="T10" fmla="*/ 36 w 214"/>
                <a:gd name="T11" fmla="*/ 156 h 246"/>
                <a:gd name="T12" fmla="*/ 63 w 214"/>
                <a:gd name="T13" fmla="*/ 149 h 246"/>
                <a:gd name="T14" fmla="*/ 54 w 214"/>
                <a:gd name="T15" fmla="*/ 192 h 246"/>
                <a:gd name="T16" fmla="*/ 39 w 214"/>
                <a:gd name="T17" fmla="*/ 198 h 246"/>
                <a:gd name="T18" fmla="*/ 39 w 214"/>
                <a:gd name="T19" fmla="*/ 237 h 246"/>
                <a:gd name="T20" fmla="*/ 84 w 214"/>
                <a:gd name="T21" fmla="*/ 246 h 246"/>
                <a:gd name="T22" fmla="*/ 120 w 214"/>
                <a:gd name="T23" fmla="*/ 206 h 246"/>
                <a:gd name="T24" fmla="*/ 130 w 214"/>
                <a:gd name="T25" fmla="*/ 170 h 246"/>
                <a:gd name="T26" fmla="*/ 159 w 214"/>
                <a:gd name="T27" fmla="*/ 171 h 246"/>
                <a:gd name="T28" fmla="*/ 187 w 214"/>
                <a:gd name="T29" fmla="*/ 122 h 246"/>
                <a:gd name="T30" fmla="*/ 214 w 214"/>
                <a:gd name="T31" fmla="*/ 110 h 246"/>
                <a:gd name="T32" fmla="*/ 214 w 214"/>
                <a:gd name="T33" fmla="*/ 75 h 246"/>
                <a:gd name="T34" fmla="*/ 199 w 214"/>
                <a:gd name="T35" fmla="*/ 65 h 246"/>
                <a:gd name="T36" fmla="*/ 205 w 214"/>
                <a:gd name="T37" fmla="*/ 38 h 246"/>
                <a:gd name="T38" fmla="*/ 145 w 214"/>
                <a:gd name="T39" fmla="*/ 39 h 246"/>
                <a:gd name="T40" fmla="*/ 115 w 214"/>
                <a:gd name="T41" fmla="*/ 12 h 246"/>
                <a:gd name="T42" fmla="*/ 69 w 214"/>
                <a:gd name="T4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 h="246">
                  <a:moveTo>
                    <a:pt x="69" y="0"/>
                  </a:moveTo>
                  <a:lnTo>
                    <a:pt x="31" y="17"/>
                  </a:lnTo>
                  <a:lnTo>
                    <a:pt x="25" y="74"/>
                  </a:lnTo>
                  <a:lnTo>
                    <a:pt x="0" y="99"/>
                  </a:lnTo>
                  <a:lnTo>
                    <a:pt x="6" y="161"/>
                  </a:lnTo>
                  <a:lnTo>
                    <a:pt x="36" y="156"/>
                  </a:lnTo>
                  <a:lnTo>
                    <a:pt x="63" y="149"/>
                  </a:lnTo>
                  <a:lnTo>
                    <a:pt x="54" y="192"/>
                  </a:lnTo>
                  <a:lnTo>
                    <a:pt x="39" y="198"/>
                  </a:lnTo>
                  <a:lnTo>
                    <a:pt x="39" y="237"/>
                  </a:lnTo>
                  <a:lnTo>
                    <a:pt x="84" y="246"/>
                  </a:lnTo>
                  <a:lnTo>
                    <a:pt x="120" y="206"/>
                  </a:lnTo>
                  <a:lnTo>
                    <a:pt x="130" y="170"/>
                  </a:lnTo>
                  <a:lnTo>
                    <a:pt x="159" y="171"/>
                  </a:lnTo>
                  <a:lnTo>
                    <a:pt x="187" y="122"/>
                  </a:lnTo>
                  <a:lnTo>
                    <a:pt x="214" y="110"/>
                  </a:lnTo>
                  <a:lnTo>
                    <a:pt x="214" y="75"/>
                  </a:lnTo>
                  <a:lnTo>
                    <a:pt x="199" y="65"/>
                  </a:lnTo>
                  <a:lnTo>
                    <a:pt x="205" y="38"/>
                  </a:lnTo>
                  <a:lnTo>
                    <a:pt x="145" y="39"/>
                  </a:lnTo>
                  <a:lnTo>
                    <a:pt x="115" y="12"/>
                  </a:lnTo>
                  <a:lnTo>
                    <a:pt x="69"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685" name="Group 117"/>
            <p:cNvGrpSpPr>
              <a:grpSpLocks/>
            </p:cNvGrpSpPr>
            <p:nvPr/>
          </p:nvGrpSpPr>
          <p:grpSpPr bwMode="auto">
            <a:xfrm>
              <a:off x="1438" y="2548"/>
              <a:ext cx="263" cy="340"/>
              <a:chOff x="1648" y="3531"/>
              <a:chExt cx="532" cy="689"/>
            </a:xfrm>
            <a:grpFill/>
          </p:grpSpPr>
          <p:sp>
            <p:nvSpPr>
              <p:cNvPr id="1136" name="Freeform 118"/>
              <p:cNvSpPr>
                <a:spLocks/>
              </p:cNvSpPr>
              <p:nvPr/>
            </p:nvSpPr>
            <p:spPr bwMode="auto">
              <a:xfrm>
                <a:off x="1648" y="3921"/>
                <a:ext cx="23" cy="20"/>
              </a:xfrm>
              <a:custGeom>
                <a:avLst/>
                <a:gdLst>
                  <a:gd name="T0" fmla="*/ 17 w 23"/>
                  <a:gd name="T1" fmla="*/ 0 h 20"/>
                  <a:gd name="T2" fmla="*/ 4 w 23"/>
                  <a:gd name="T3" fmla="*/ 9 h 20"/>
                  <a:gd name="T4" fmla="*/ 16 w 23"/>
                  <a:gd name="T5" fmla="*/ 17 h 20"/>
                  <a:gd name="T6" fmla="*/ 17 w 23"/>
                  <a:gd name="T7" fmla="*/ 0 h 20"/>
                </a:gdLst>
                <a:ahLst/>
                <a:cxnLst>
                  <a:cxn ang="0">
                    <a:pos x="T0" y="T1"/>
                  </a:cxn>
                  <a:cxn ang="0">
                    <a:pos x="T2" y="T3"/>
                  </a:cxn>
                  <a:cxn ang="0">
                    <a:pos x="T4" y="T5"/>
                  </a:cxn>
                  <a:cxn ang="0">
                    <a:pos x="T6" y="T7"/>
                  </a:cxn>
                </a:cxnLst>
                <a:rect l="0" t="0" r="r" b="b"/>
                <a:pathLst>
                  <a:path w="23" h="20">
                    <a:moveTo>
                      <a:pt x="17" y="0"/>
                    </a:moveTo>
                    <a:cubicBezTo>
                      <a:pt x="12" y="3"/>
                      <a:pt x="8" y="5"/>
                      <a:pt x="4" y="9"/>
                    </a:cubicBezTo>
                    <a:cubicBezTo>
                      <a:pt x="0" y="20"/>
                      <a:pt x="5" y="18"/>
                      <a:pt x="16" y="17"/>
                    </a:cubicBezTo>
                    <a:cubicBezTo>
                      <a:pt x="23" y="6"/>
                      <a:pt x="17" y="8"/>
                      <a:pt x="17"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37" name="Freeform 119"/>
              <p:cNvSpPr>
                <a:spLocks/>
              </p:cNvSpPr>
              <p:nvPr/>
            </p:nvSpPr>
            <p:spPr bwMode="auto">
              <a:xfrm>
                <a:off x="1736" y="3531"/>
                <a:ext cx="444" cy="689"/>
              </a:xfrm>
              <a:custGeom>
                <a:avLst/>
                <a:gdLst>
                  <a:gd name="T0" fmla="*/ 169 w 444"/>
                  <a:gd name="T1" fmla="*/ 533 h 689"/>
                  <a:gd name="T2" fmla="*/ 228 w 444"/>
                  <a:gd name="T3" fmla="*/ 599 h 689"/>
                  <a:gd name="T4" fmla="*/ 282 w 444"/>
                  <a:gd name="T5" fmla="*/ 602 h 689"/>
                  <a:gd name="T6" fmla="*/ 277 w 444"/>
                  <a:gd name="T7" fmla="*/ 687 h 689"/>
                  <a:gd name="T8" fmla="*/ 349 w 444"/>
                  <a:gd name="T9" fmla="*/ 549 h 689"/>
                  <a:gd name="T10" fmla="*/ 318 w 444"/>
                  <a:gd name="T11" fmla="*/ 497 h 689"/>
                  <a:gd name="T12" fmla="*/ 352 w 444"/>
                  <a:gd name="T13" fmla="*/ 488 h 689"/>
                  <a:gd name="T14" fmla="*/ 325 w 444"/>
                  <a:gd name="T15" fmla="*/ 464 h 689"/>
                  <a:gd name="T16" fmla="*/ 384 w 444"/>
                  <a:gd name="T17" fmla="*/ 446 h 689"/>
                  <a:gd name="T18" fmla="*/ 424 w 444"/>
                  <a:gd name="T19" fmla="*/ 440 h 689"/>
                  <a:gd name="T20" fmla="*/ 444 w 444"/>
                  <a:gd name="T21" fmla="*/ 464 h 689"/>
                  <a:gd name="T22" fmla="*/ 391 w 444"/>
                  <a:gd name="T23" fmla="*/ 375 h 689"/>
                  <a:gd name="T24" fmla="*/ 406 w 444"/>
                  <a:gd name="T25" fmla="*/ 278 h 689"/>
                  <a:gd name="T26" fmla="*/ 343 w 444"/>
                  <a:gd name="T27" fmla="*/ 261 h 689"/>
                  <a:gd name="T28" fmla="*/ 295 w 444"/>
                  <a:gd name="T29" fmla="*/ 258 h 689"/>
                  <a:gd name="T30" fmla="*/ 246 w 444"/>
                  <a:gd name="T31" fmla="*/ 224 h 689"/>
                  <a:gd name="T32" fmla="*/ 258 w 444"/>
                  <a:gd name="T33" fmla="*/ 191 h 689"/>
                  <a:gd name="T34" fmla="*/ 216 w 444"/>
                  <a:gd name="T35" fmla="*/ 162 h 689"/>
                  <a:gd name="T36" fmla="*/ 220 w 444"/>
                  <a:gd name="T37" fmla="*/ 125 h 689"/>
                  <a:gd name="T38" fmla="*/ 267 w 444"/>
                  <a:gd name="T39" fmla="*/ 56 h 689"/>
                  <a:gd name="T40" fmla="*/ 295 w 444"/>
                  <a:gd name="T41" fmla="*/ 15 h 689"/>
                  <a:gd name="T42" fmla="*/ 264 w 444"/>
                  <a:gd name="T43" fmla="*/ 12 h 689"/>
                  <a:gd name="T44" fmla="*/ 220 w 444"/>
                  <a:gd name="T45" fmla="*/ 53 h 689"/>
                  <a:gd name="T46" fmla="*/ 183 w 444"/>
                  <a:gd name="T47" fmla="*/ 75 h 689"/>
                  <a:gd name="T48" fmla="*/ 139 w 444"/>
                  <a:gd name="T49" fmla="*/ 93 h 689"/>
                  <a:gd name="T50" fmla="*/ 115 w 444"/>
                  <a:gd name="T51" fmla="*/ 138 h 689"/>
                  <a:gd name="T52" fmla="*/ 102 w 444"/>
                  <a:gd name="T53" fmla="*/ 167 h 689"/>
                  <a:gd name="T54" fmla="*/ 82 w 444"/>
                  <a:gd name="T55" fmla="*/ 186 h 689"/>
                  <a:gd name="T56" fmla="*/ 66 w 444"/>
                  <a:gd name="T57" fmla="*/ 188 h 689"/>
                  <a:gd name="T58" fmla="*/ 52 w 444"/>
                  <a:gd name="T59" fmla="*/ 231 h 689"/>
                  <a:gd name="T60" fmla="*/ 63 w 444"/>
                  <a:gd name="T61" fmla="*/ 296 h 689"/>
                  <a:gd name="T62" fmla="*/ 72 w 444"/>
                  <a:gd name="T63" fmla="*/ 354 h 689"/>
                  <a:gd name="T64" fmla="*/ 43 w 444"/>
                  <a:gd name="T65" fmla="*/ 408 h 689"/>
                  <a:gd name="T66" fmla="*/ 19 w 444"/>
                  <a:gd name="T67" fmla="*/ 435 h 689"/>
                  <a:gd name="T68" fmla="*/ 1 w 444"/>
                  <a:gd name="T69" fmla="*/ 465 h 689"/>
                  <a:gd name="T70" fmla="*/ 78 w 444"/>
                  <a:gd name="T71" fmla="*/ 50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689">
                    <a:moveTo>
                      <a:pt x="139" y="498"/>
                    </a:moveTo>
                    <a:lnTo>
                      <a:pt x="169" y="533"/>
                    </a:lnTo>
                    <a:lnTo>
                      <a:pt x="192" y="534"/>
                    </a:lnTo>
                    <a:lnTo>
                      <a:pt x="228" y="599"/>
                    </a:lnTo>
                    <a:lnTo>
                      <a:pt x="259" y="608"/>
                    </a:lnTo>
                    <a:lnTo>
                      <a:pt x="282" y="602"/>
                    </a:lnTo>
                    <a:lnTo>
                      <a:pt x="307" y="620"/>
                    </a:lnTo>
                    <a:lnTo>
                      <a:pt x="277" y="687"/>
                    </a:lnTo>
                    <a:lnTo>
                      <a:pt x="303" y="689"/>
                    </a:lnTo>
                    <a:lnTo>
                      <a:pt x="349" y="549"/>
                    </a:lnTo>
                    <a:lnTo>
                      <a:pt x="337" y="515"/>
                    </a:lnTo>
                    <a:lnTo>
                      <a:pt x="318" y="497"/>
                    </a:lnTo>
                    <a:lnTo>
                      <a:pt x="324" y="485"/>
                    </a:lnTo>
                    <a:lnTo>
                      <a:pt x="352" y="488"/>
                    </a:lnTo>
                    <a:lnTo>
                      <a:pt x="352" y="474"/>
                    </a:lnTo>
                    <a:lnTo>
                      <a:pt x="325" y="464"/>
                    </a:lnTo>
                    <a:lnTo>
                      <a:pt x="339" y="450"/>
                    </a:lnTo>
                    <a:lnTo>
                      <a:pt x="384" y="446"/>
                    </a:lnTo>
                    <a:lnTo>
                      <a:pt x="411" y="435"/>
                    </a:lnTo>
                    <a:lnTo>
                      <a:pt x="424" y="440"/>
                    </a:lnTo>
                    <a:lnTo>
                      <a:pt x="423" y="470"/>
                    </a:lnTo>
                    <a:lnTo>
                      <a:pt x="444" y="464"/>
                    </a:lnTo>
                    <a:lnTo>
                      <a:pt x="426" y="405"/>
                    </a:lnTo>
                    <a:lnTo>
                      <a:pt x="391" y="375"/>
                    </a:lnTo>
                    <a:lnTo>
                      <a:pt x="376" y="305"/>
                    </a:lnTo>
                    <a:lnTo>
                      <a:pt x="406" y="278"/>
                    </a:lnTo>
                    <a:lnTo>
                      <a:pt x="403" y="261"/>
                    </a:lnTo>
                    <a:lnTo>
                      <a:pt x="343" y="261"/>
                    </a:lnTo>
                    <a:lnTo>
                      <a:pt x="336" y="248"/>
                    </a:lnTo>
                    <a:lnTo>
                      <a:pt x="295" y="258"/>
                    </a:lnTo>
                    <a:lnTo>
                      <a:pt x="262" y="221"/>
                    </a:lnTo>
                    <a:lnTo>
                      <a:pt x="246" y="224"/>
                    </a:lnTo>
                    <a:lnTo>
                      <a:pt x="232" y="203"/>
                    </a:lnTo>
                    <a:lnTo>
                      <a:pt x="258" y="191"/>
                    </a:lnTo>
                    <a:lnTo>
                      <a:pt x="240" y="147"/>
                    </a:lnTo>
                    <a:lnTo>
                      <a:pt x="216" y="162"/>
                    </a:lnTo>
                    <a:lnTo>
                      <a:pt x="205" y="146"/>
                    </a:lnTo>
                    <a:lnTo>
                      <a:pt x="220" y="125"/>
                    </a:lnTo>
                    <a:lnTo>
                      <a:pt x="229" y="90"/>
                    </a:lnTo>
                    <a:lnTo>
                      <a:pt x="267" y="56"/>
                    </a:lnTo>
                    <a:lnTo>
                      <a:pt x="267" y="35"/>
                    </a:lnTo>
                    <a:lnTo>
                      <a:pt x="295" y="15"/>
                    </a:lnTo>
                    <a:lnTo>
                      <a:pt x="282" y="0"/>
                    </a:lnTo>
                    <a:lnTo>
                      <a:pt x="264" y="12"/>
                    </a:lnTo>
                    <a:lnTo>
                      <a:pt x="238" y="39"/>
                    </a:lnTo>
                    <a:lnTo>
                      <a:pt x="220" y="53"/>
                    </a:lnTo>
                    <a:lnTo>
                      <a:pt x="199" y="48"/>
                    </a:lnTo>
                    <a:lnTo>
                      <a:pt x="183" y="75"/>
                    </a:lnTo>
                    <a:lnTo>
                      <a:pt x="174" y="57"/>
                    </a:lnTo>
                    <a:lnTo>
                      <a:pt x="139" y="93"/>
                    </a:lnTo>
                    <a:lnTo>
                      <a:pt x="136" y="126"/>
                    </a:lnTo>
                    <a:lnTo>
                      <a:pt x="115" y="138"/>
                    </a:lnTo>
                    <a:lnTo>
                      <a:pt x="115" y="152"/>
                    </a:lnTo>
                    <a:lnTo>
                      <a:pt x="102" y="167"/>
                    </a:lnTo>
                    <a:lnTo>
                      <a:pt x="108" y="183"/>
                    </a:lnTo>
                    <a:lnTo>
                      <a:pt x="82" y="186"/>
                    </a:lnTo>
                    <a:lnTo>
                      <a:pt x="81" y="171"/>
                    </a:lnTo>
                    <a:lnTo>
                      <a:pt x="66" y="188"/>
                    </a:lnTo>
                    <a:lnTo>
                      <a:pt x="75" y="218"/>
                    </a:lnTo>
                    <a:lnTo>
                      <a:pt x="52" y="231"/>
                    </a:lnTo>
                    <a:lnTo>
                      <a:pt x="60" y="257"/>
                    </a:lnTo>
                    <a:lnTo>
                      <a:pt x="63" y="296"/>
                    </a:lnTo>
                    <a:lnTo>
                      <a:pt x="60" y="339"/>
                    </a:lnTo>
                    <a:lnTo>
                      <a:pt x="72" y="354"/>
                    </a:lnTo>
                    <a:lnTo>
                      <a:pt x="49" y="381"/>
                    </a:lnTo>
                    <a:lnTo>
                      <a:pt x="43" y="408"/>
                    </a:lnTo>
                    <a:lnTo>
                      <a:pt x="13" y="413"/>
                    </a:lnTo>
                    <a:lnTo>
                      <a:pt x="19" y="435"/>
                    </a:lnTo>
                    <a:lnTo>
                      <a:pt x="0" y="447"/>
                    </a:lnTo>
                    <a:lnTo>
                      <a:pt x="1" y="465"/>
                    </a:lnTo>
                    <a:lnTo>
                      <a:pt x="48" y="473"/>
                    </a:lnTo>
                    <a:lnTo>
                      <a:pt x="78" y="500"/>
                    </a:lnTo>
                    <a:lnTo>
                      <a:pt x="139" y="49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nvGrpSpPr>
            <p:cNvPr id="686" name="Group 120"/>
            <p:cNvGrpSpPr>
              <a:grpSpLocks/>
            </p:cNvGrpSpPr>
            <p:nvPr/>
          </p:nvGrpSpPr>
          <p:grpSpPr bwMode="auto">
            <a:xfrm>
              <a:off x="1644" y="2538"/>
              <a:ext cx="49" cy="19"/>
              <a:chOff x="2066" y="3512"/>
              <a:chExt cx="99" cy="37"/>
            </a:xfrm>
            <a:grpFill/>
          </p:grpSpPr>
          <p:sp>
            <p:nvSpPr>
              <p:cNvPr id="1133" name="Freeform 121"/>
              <p:cNvSpPr>
                <a:spLocks/>
              </p:cNvSpPr>
              <p:nvPr/>
            </p:nvSpPr>
            <p:spPr bwMode="auto">
              <a:xfrm>
                <a:off x="2066" y="3512"/>
                <a:ext cx="26" cy="18"/>
              </a:xfrm>
              <a:custGeom>
                <a:avLst/>
                <a:gdLst>
                  <a:gd name="T0" fmla="*/ 6 w 26"/>
                  <a:gd name="T1" fmla="*/ 0 h 18"/>
                  <a:gd name="T2" fmla="*/ 13 w 26"/>
                  <a:gd name="T3" fmla="*/ 18 h 18"/>
                  <a:gd name="T4" fmla="*/ 6 w 26"/>
                  <a:gd name="T5" fmla="*/ 0 h 18"/>
                </a:gdLst>
                <a:ahLst/>
                <a:cxnLst>
                  <a:cxn ang="0">
                    <a:pos x="T0" y="T1"/>
                  </a:cxn>
                  <a:cxn ang="0">
                    <a:pos x="T2" y="T3"/>
                  </a:cxn>
                  <a:cxn ang="0">
                    <a:pos x="T4" y="T5"/>
                  </a:cxn>
                </a:cxnLst>
                <a:rect l="0" t="0" r="r" b="b"/>
                <a:pathLst>
                  <a:path w="26" h="18">
                    <a:moveTo>
                      <a:pt x="6" y="0"/>
                    </a:moveTo>
                    <a:cubicBezTo>
                      <a:pt x="0" y="8"/>
                      <a:pt x="6" y="13"/>
                      <a:pt x="13" y="18"/>
                    </a:cubicBezTo>
                    <a:cubicBezTo>
                      <a:pt x="26" y="10"/>
                      <a:pt x="20" y="0"/>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34" name="Freeform 122"/>
              <p:cNvSpPr>
                <a:spLocks/>
              </p:cNvSpPr>
              <p:nvPr/>
            </p:nvSpPr>
            <p:spPr bwMode="auto">
              <a:xfrm>
                <a:off x="2095" y="3528"/>
                <a:ext cx="32" cy="18"/>
              </a:xfrm>
              <a:custGeom>
                <a:avLst/>
                <a:gdLst>
                  <a:gd name="T0" fmla="*/ 10 w 32"/>
                  <a:gd name="T1" fmla="*/ 3 h 18"/>
                  <a:gd name="T2" fmla="*/ 22 w 32"/>
                  <a:gd name="T3" fmla="*/ 18 h 18"/>
                  <a:gd name="T4" fmla="*/ 32 w 32"/>
                  <a:gd name="T5" fmla="*/ 6 h 18"/>
                  <a:gd name="T6" fmla="*/ 10 w 32"/>
                  <a:gd name="T7" fmla="*/ 3 h 18"/>
                </a:gdLst>
                <a:ahLst/>
                <a:cxnLst>
                  <a:cxn ang="0">
                    <a:pos x="T0" y="T1"/>
                  </a:cxn>
                  <a:cxn ang="0">
                    <a:pos x="T2" y="T3"/>
                  </a:cxn>
                  <a:cxn ang="0">
                    <a:pos x="T4" y="T5"/>
                  </a:cxn>
                  <a:cxn ang="0">
                    <a:pos x="T6" y="T7"/>
                  </a:cxn>
                </a:cxnLst>
                <a:rect l="0" t="0" r="r" b="b"/>
                <a:pathLst>
                  <a:path w="32" h="18">
                    <a:moveTo>
                      <a:pt x="10" y="3"/>
                    </a:moveTo>
                    <a:cubicBezTo>
                      <a:pt x="14" y="9"/>
                      <a:pt x="16" y="14"/>
                      <a:pt x="22" y="18"/>
                    </a:cubicBezTo>
                    <a:cubicBezTo>
                      <a:pt x="30" y="17"/>
                      <a:pt x="31" y="14"/>
                      <a:pt x="32" y="6"/>
                    </a:cubicBezTo>
                    <a:cubicBezTo>
                      <a:pt x="24" y="0"/>
                      <a:pt x="0" y="0"/>
                      <a:pt x="10"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35" name="Freeform 123"/>
              <p:cNvSpPr>
                <a:spLocks/>
              </p:cNvSpPr>
              <p:nvPr/>
            </p:nvSpPr>
            <p:spPr bwMode="auto">
              <a:xfrm>
                <a:off x="2138" y="3528"/>
                <a:ext cx="27" cy="21"/>
              </a:xfrm>
              <a:custGeom>
                <a:avLst/>
                <a:gdLst>
                  <a:gd name="T0" fmla="*/ 16 w 27"/>
                  <a:gd name="T1" fmla="*/ 3 h 21"/>
                  <a:gd name="T2" fmla="*/ 1 w 27"/>
                  <a:gd name="T3" fmla="*/ 8 h 21"/>
                  <a:gd name="T4" fmla="*/ 13 w 27"/>
                  <a:gd name="T5" fmla="*/ 21 h 21"/>
                  <a:gd name="T6" fmla="*/ 27 w 27"/>
                  <a:gd name="T7" fmla="*/ 11 h 21"/>
                  <a:gd name="T8" fmla="*/ 16 w 27"/>
                  <a:gd name="T9" fmla="*/ 3 h 21"/>
                </a:gdLst>
                <a:ahLst/>
                <a:cxnLst>
                  <a:cxn ang="0">
                    <a:pos x="T0" y="T1"/>
                  </a:cxn>
                  <a:cxn ang="0">
                    <a:pos x="T2" y="T3"/>
                  </a:cxn>
                  <a:cxn ang="0">
                    <a:pos x="T4" y="T5"/>
                  </a:cxn>
                  <a:cxn ang="0">
                    <a:pos x="T6" y="T7"/>
                  </a:cxn>
                  <a:cxn ang="0">
                    <a:pos x="T8" y="T9"/>
                  </a:cxn>
                </a:cxnLst>
                <a:rect l="0" t="0" r="r" b="b"/>
                <a:pathLst>
                  <a:path w="27" h="21">
                    <a:moveTo>
                      <a:pt x="16" y="3"/>
                    </a:moveTo>
                    <a:cubicBezTo>
                      <a:pt x="11" y="4"/>
                      <a:pt x="2" y="3"/>
                      <a:pt x="1" y="8"/>
                    </a:cubicBezTo>
                    <a:cubicBezTo>
                      <a:pt x="0" y="14"/>
                      <a:pt x="13" y="21"/>
                      <a:pt x="13" y="21"/>
                    </a:cubicBezTo>
                    <a:cubicBezTo>
                      <a:pt x="21" y="20"/>
                      <a:pt x="21" y="16"/>
                      <a:pt x="27" y="11"/>
                    </a:cubicBezTo>
                    <a:cubicBezTo>
                      <a:pt x="25" y="3"/>
                      <a:pt x="24" y="0"/>
                      <a:pt x="16"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687" name="Freeform 124"/>
            <p:cNvSpPr>
              <a:spLocks/>
            </p:cNvSpPr>
            <p:nvPr/>
          </p:nvSpPr>
          <p:spPr bwMode="auto">
            <a:xfrm>
              <a:off x="1640" y="2552"/>
              <a:ext cx="14" cy="14"/>
            </a:xfrm>
            <a:custGeom>
              <a:avLst/>
              <a:gdLst>
                <a:gd name="T0" fmla="*/ 18 w 27"/>
                <a:gd name="T1" fmla="*/ 3 h 28"/>
                <a:gd name="T2" fmla="*/ 3 w 27"/>
                <a:gd name="T3" fmla="*/ 7 h 28"/>
                <a:gd name="T4" fmla="*/ 17 w 27"/>
                <a:gd name="T5" fmla="*/ 28 h 28"/>
                <a:gd name="T6" fmla="*/ 27 w 27"/>
                <a:gd name="T7" fmla="*/ 16 h 28"/>
                <a:gd name="T8" fmla="*/ 18 w 27"/>
                <a:gd name="T9" fmla="*/ 3 h 28"/>
              </a:gdLst>
              <a:ahLst/>
              <a:cxnLst>
                <a:cxn ang="0">
                  <a:pos x="T0" y="T1"/>
                </a:cxn>
                <a:cxn ang="0">
                  <a:pos x="T2" y="T3"/>
                </a:cxn>
                <a:cxn ang="0">
                  <a:pos x="T4" y="T5"/>
                </a:cxn>
                <a:cxn ang="0">
                  <a:pos x="T6" y="T7"/>
                </a:cxn>
                <a:cxn ang="0">
                  <a:pos x="T8" y="T9"/>
                </a:cxn>
              </a:cxnLst>
              <a:rect l="0" t="0" r="r" b="b"/>
              <a:pathLst>
                <a:path w="27" h="28">
                  <a:moveTo>
                    <a:pt x="18" y="3"/>
                  </a:moveTo>
                  <a:cubicBezTo>
                    <a:pt x="11" y="0"/>
                    <a:pt x="8" y="3"/>
                    <a:pt x="3" y="7"/>
                  </a:cubicBezTo>
                  <a:cubicBezTo>
                    <a:pt x="0" y="20"/>
                    <a:pt x="4" y="25"/>
                    <a:pt x="17" y="28"/>
                  </a:cubicBezTo>
                  <a:cubicBezTo>
                    <a:pt x="25" y="27"/>
                    <a:pt x="26" y="24"/>
                    <a:pt x="27" y="16"/>
                  </a:cubicBezTo>
                  <a:cubicBezTo>
                    <a:pt x="26" y="8"/>
                    <a:pt x="26" y="5"/>
                    <a:pt x="18"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688" name="Group 125"/>
            <p:cNvGrpSpPr>
              <a:grpSpLocks/>
            </p:cNvGrpSpPr>
            <p:nvPr/>
          </p:nvGrpSpPr>
          <p:grpSpPr bwMode="auto">
            <a:xfrm>
              <a:off x="1582" y="2555"/>
              <a:ext cx="230" cy="231"/>
              <a:chOff x="1940" y="3545"/>
              <a:chExt cx="466" cy="469"/>
            </a:xfrm>
            <a:grpFill/>
          </p:grpSpPr>
          <p:sp>
            <p:nvSpPr>
              <p:cNvPr id="1128" name="Freeform 126"/>
              <p:cNvSpPr>
                <a:spLocks/>
              </p:cNvSpPr>
              <p:nvPr/>
            </p:nvSpPr>
            <p:spPr bwMode="auto">
              <a:xfrm>
                <a:off x="2175" y="3552"/>
                <a:ext cx="28" cy="17"/>
              </a:xfrm>
              <a:custGeom>
                <a:avLst/>
                <a:gdLst>
                  <a:gd name="T0" fmla="*/ 0 w 28"/>
                  <a:gd name="T1" fmla="*/ 6 h 17"/>
                  <a:gd name="T2" fmla="*/ 20 w 28"/>
                  <a:gd name="T3" fmla="*/ 17 h 17"/>
                  <a:gd name="T4" fmla="*/ 0 w 28"/>
                  <a:gd name="T5" fmla="*/ 6 h 17"/>
                </a:gdLst>
                <a:ahLst/>
                <a:cxnLst>
                  <a:cxn ang="0">
                    <a:pos x="T0" y="T1"/>
                  </a:cxn>
                  <a:cxn ang="0">
                    <a:pos x="T2" y="T3"/>
                  </a:cxn>
                  <a:cxn ang="0">
                    <a:pos x="T4" y="T5"/>
                  </a:cxn>
                </a:cxnLst>
                <a:rect l="0" t="0" r="r" b="b"/>
                <a:pathLst>
                  <a:path w="28" h="17">
                    <a:moveTo>
                      <a:pt x="0" y="6"/>
                    </a:moveTo>
                    <a:cubicBezTo>
                      <a:pt x="6" y="13"/>
                      <a:pt x="12" y="13"/>
                      <a:pt x="20" y="17"/>
                    </a:cubicBezTo>
                    <a:cubicBezTo>
                      <a:pt x="28" y="0"/>
                      <a:pt x="11" y="1"/>
                      <a:pt x="0"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29" name="Freeform 127"/>
              <p:cNvSpPr>
                <a:spLocks/>
              </p:cNvSpPr>
              <p:nvPr/>
            </p:nvSpPr>
            <p:spPr bwMode="auto">
              <a:xfrm>
                <a:off x="2198" y="3597"/>
                <a:ext cx="29" cy="8"/>
              </a:xfrm>
              <a:custGeom>
                <a:avLst/>
                <a:gdLst>
                  <a:gd name="T0" fmla="*/ 12 w 29"/>
                  <a:gd name="T1" fmla="*/ 0 h 8"/>
                  <a:gd name="T2" fmla="*/ 9 w 29"/>
                  <a:gd name="T3" fmla="*/ 8 h 8"/>
                  <a:gd name="T4" fmla="*/ 12 w 29"/>
                  <a:gd name="T5" fmla="*/ 0 h 8"/>
                </a:gdLst>
                <a:ahLst/>
                <a:cxnLst>
                  <a:cxn ang="0">
                    <a:pos x="T0" y="T1"/>
                  </a:cxn>
                  <a:cxn ang="0">
                    <a:pos x="T2" y="T3"/>
                  </a:cxn>
                  <a:cxn ang="0">
                    <a:pos x="T4" y="T5"/>
                  </a:cxn>
                </a:cxnLst>
                <a:rect l="0" t="0" r="r" b="b"/>
                <a:pathLst>
                  <a:path w="29" h="8">
                    <a:moveTo>
                      <a:pt x="12" y="0"/>
                    </a:moveTo>
                    <a:cubicBezTo>
                      <a:pt x="6" y="2"/>
                      <a:pt x="0" y="4"/>
                      <a:pt x="9" y="8"/>
                    </a:cubicBezTo>
                    <a:cubicBezTo>
                      <a:pt x="19" y="6"/>
                      <a:pt x="29" y="3"/>
                      <a:pt x="1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30" name="Freeform 128"/>
              <p:cNvSpPr>
                <a:spLocks/>
              </p:cNvSpPr>
              <p:nvPr/>
            </p:nvSpPr>
            <p:spPr bwMode="auto">
              <a:xfrm>
                <a:off x="2250" y="3575"/>
                <a:ext cx="43" cy="22"/>
              </a:xfrm>
              <a:custGeom>
                <a:avLst/>
                <a:gdLst>
                  <a:gd name="T0" fmla="*/ 26 w 43"/>
                  <a:gd name="T1" fmla="*/ 3 h 22"/>
                  <a:gd name="T2" fmla="*/ 0 w 43"/>
                  <a:gd name="T3" fmla="*/ 6 h 22"/>
                  <a:gd name="T4" fmla="*/ 23 w 43"/>
                  <a:gd name="T5" fmla="*/ 21 h 22"/>
                  <a:gd name="T6" fmla="*/ 38 w 43"/>
                  <a:gd name="T7" fmla="*/ 19 h 22"/>
                  <a:gd name="T8" fmla="*/ 27 w 43"/>
                  <a:gd name="T9" fmla="*/ 6 h 22"/>
                  <a:gd name="T10" fmla="*/ 26 w 43"/>
                  <a:gd name="T11" fmla="*/ 3 h 22"/>
                </a:gdLst>
                <a:ahLst/>
                <a:cxnLst>
                  <a:cxn ang="0">
                    <a:pos x="T0" y="T1"/>
                  </a:cxn>
                  <a:cxn ang="0">
                    <a:pos x="T2" y="T3"/>
                  </a:cxn>
                  <a:cxn ang="0">
                    <a:pos x="T4" y="T5"/>
                  </a:cxn>
                  <a:cxn ang="0">
                    <a:pos x="T6" y="T7"/>
                  </a:cxn>
                  <a:cxn ang="0">
                    <a:pos x="T8" y="T9"/>
                  </a:cxn>
                  <a:cxn ang="0">
                    <a:pos x="T10" y="T11"/>
                  </a:cxn>
                </a:cxnLst>
                <a:rect l="0" t="0" r="r" b="b"/>
                <a:pathLst>
                  <a:path w="43" h="22">
                    <a:moveTo>
                      <a:pt x="26" y="3"/>
                    </a:moveTo>
                    <a:cubicBezTo>
                      <a:pt x="17" y="0"/>
                      <a:pt x="9" y="2"/>
                      <a:pt x="0" y="6"/>
                    </a:cubicBezTo>
                    <a:cubicBezTo>
                      <a:pt x="4" y="18"/>
                      <a:pt x="11" y="18"/>
                      <a:pt x="23" y="21"/>
                    </a:cubicBezTo>
                    <a:cubicBezTo>
                      <a:pt x="28" y="20"/>
                      <a:pt x="34" y="22"/>
                      <a:pt x="38" y="19"/>
                    </a:cubicBezTo>
                    <a:cubicBezTo>
                      <a:pt x="43" y="15"/>
                      <a:pt x="28" y="7"/>
                      <a:pt x="27" y="6"/>
                    </a:cubicBezTo>
                    <a:cubicBezTo>
                      <a:pt x="21" y="3"/>
                      <a:pt x="18" y="5"/>
                      <a:pt x="26"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31" name="Freeform 129"/>
              <p:cNvSpPr>
                <a:spLocks/>
              </p:cNvSpPr>
              <p:nvPr/>
            </p:nvSpPr>
            <p:spPr bwMode="auto">
              <a:xfrm>
                <a:off x="2247" y="3555"/>
                <a:ext cx="18" cy="9"/>
              </a:xfrm>
              <a:custGeom>
                <a:avLst/>
                <a:gdLst>
                  <a:gd name="T0" fmla="*/ 12 w 18"/>
                  <a:gd name="T1" fmla="*/ 0 h 9"/>
                  <a:gd name="T2" fmla="*/ 8 w 18"/>
                  <a:gd name="T3" fmla="*/ 9 h 9"/>
                  <a:gd name="T4" fmla="*/ 12 w 18"/>
                  <a:gd name="T5" fmla="*/ 0 h 9"/>
                </a:gdLst>
                <a:ahLst/>
                <a:cxnLst>
                  <a:cxn ang="0">
                    <a:pos x="T0" y="T1"/>
                  </a:cxn>
                  <a:cxn ang="0">
                    <a:pos x="T2" y="T3"/>
                  </a:cxn>
                  <a:cxn ang="0">
                    <a:pos x="T4" y="T5"/>
                  </a:cxn>
                </a:cxnLst>
                <a:rect l="0" t="0" r="r" b="b"/>
                <a:pathLst>
                  <a:path w="18" h="9">
                    <a:moveTo>
                      <a:pt x="12" y="0"/>
                    </a:moveTo>
                    <a:cubicBezTo>
                      <a:pt x="5" y="2"/>
                      <a:pt x="0" y="4"/>
                      <a:pt x="8" y="9"/>
                    </a:cubicBezTo>
                    <a:cubicBezTo>
                      <a:pt x="18" y="7"/>
                      <a:pt x="12" y="7"/>
                      <a:pt x="1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32" name="Freeform 130"/>
              <p:cNvSpPr>
                <a:spLocks/>
              </p:cNvSpPr>
              <p:nvPr/>
            </p:nvSpPr>
            <p:spPr bwMode="auto">
              <a:xfrm>
                <a:off x="1940" y="3545"/>
                <a:ext cx="466" cy="469"/>
              </a:xfrm>
              <a:custGeom>
                <a:avLst/>
                <a:gdLst>
                  <a:gd name="T0" fmla="*/ 61 w 466"/>
                  <a:gd name="T1" fmla="*/ 19 h 469"/>
                  <a:gd name="T2" fmla="*/ 22 w 466"/>
                  <a:gd name="T3" fmla="*/ 76 h 469"/>
                  <a:gd name="T4" fmla="*/ 0 w 466"/>
                  <a:gd name="T5" fmla="*/ 129 h 469"/>
                  <a:gd name="T6" fmla="*/ 36 w 466"/>
                  <a:gd name="T7" fmla="*/ 132 h 469"/>
                  <a:gd name="T8" fmla="*/ 27 w 466"/>
                  <a:gd name="T9" fmla="*/ 189 h 469"/>
                  <a:gd name="T10" fmla="*/ 61 w 466"/>
                  <a:gd name="T11" fmla="*/ 207 h 469"/>
                  <a:gd name="T12" fmla="*/ 132 w 466"/>
                  <a:gd name="T13" fmla="*/ 232 h 469"/>
                  <a:gd name="T14" fmla="*/ 199 w 466"/>
                  <a:gd name="T15" fmla="*/ 246 h 469"/>
                  <a:gd name="T16" fmla="*/ 172 w 466"/>
                  <a:gd name="T17" fmla="*/ 291 h 469"/>
                  <a:gd name="T18" fmla="*/ 220 w 466"/>
                  <a:gd name="T19" fmla="*/ 391 h 469"/>
                  <a:gd name="T20" fmla="*/ 252 w 466"/>
                  <a:gd name="T21" fmla="*/ 469 h 469"/>
                  <a:gd name="T22" fmla="*/ 345 w 466"/>
                  <a:gd name="T23" fmla="*/ 411 h 469"/>
                  <a:gd name="T24" fmla="*/ 322 w 466"/>
                  <a:gd name="T25" fmla="*/ 364 h 469"/>
                  <a:gd name="T26" fmla="*/ 310 w 466"/>
                  <a:gd name="T27" fmla="*/ 339 h 469"/>
                  <a:gd name="T28" fmla="*/ 376 w 466"/>
                  <a:gd name="T29" fmla="*/ 339 h 469"/>
                  <a:gd name="T30" fmla="*/ 421 w 466"/>
                  <a:gd name="T31" fmla="*/ 325 h 469"/>
                  <a:gd name="T32" fmla="*/ 402 w 466"/>
                  <a:gd name="T33" fmla="*/ 274 h 469"/>
                  <a:gd name="T34" fmla="*/ 430 w 466"/>
                  <a:gd name="T35" fmla="*/ 234 h 469"/>
                  <a:gd name="T36" fmla="*/ 423 w 466"/>
                  <a:gd name="T37" fmla="*/ 201 h 469"/>
                  <a:gd name="T38" fmla="*/ 466 w 466"/>
                  <a:gd name="T39" fmla="*/ 162 h 469"/>
                  <a:gd name="T40" fmla="*/ 429 w 466"/>
                  <a:gd name="T41" fmla="*/ 151 h 469"/>
                  <a:gd name="T42" fmla="*/ 429 w 466"/>
                  <a:gd name="T43" fmla="*/ 120 h 469"/>
                  <a:gd name="T44" fmla="*/ 378 w 466"/>
                  <a:gd name="T45" fmla="*/ 93 h 469"/>
                  <a:gd name="T46" fmla="*/ 367 w 466"/>
                  <a:gd name="T47" fmla="*/ 81 h 469"/>
                  <a:gd name="T48" fmla="*/ 381 w 466"/>
                  <a:gd name="T49" fmla="*/ 63 h 469"/>
                  <a:gd name="T50" fmla="*/ 309 w 466"/>
                  <a:gd name="T51" fmla="*/ 72 h 469"/>
                  <a:gd name="T52" fmla="*/ 340 w 466"/>
                  <a:gd name="T53" fmla="*/ 85 h 469"/>
                  <a:gd name="T54" fmla="*/ 273 w 466"/>
                  <a:gd name="T55" fmla="*/ 91 h 469"/>
                  <a:gd name="T56" fmla="*/ 249 w 466"/>
                  <a:gd name="T57" fmla="*/ 63 h 469"/>
                  <a:gd name="T58" fmla="*/ 192 w 466"/>
                  <a:gd name="T59" fmla="*/ 72 h 469"/>
                  <a:gd name="T60" fmla="*/ 157 w 466"/>
                  <a:gd name="T61" fmla="*/ 33 h 469"/>
                  <a:gd name="T62" fmla="*/ 139 w 466"/>
                  <a:gd name="T63" fmla="*/ 33 h 469"/>
                  <a:gd name="T64" fmla="*/ 90 w 466"/>
                  <a:gd name="T65" fmla="*/ 72 h 469"/>
                  <a:gd name="T66" fmla="*/ 102 w 466"/>
                  <a:gd name="T67" fmla="*/ 117 h 469"/>
                  <a:gd name="T68" fmla="*/ 60 w 466"/>
                  <a:gd name="T69" fmla="*/ 103 h 469"/>
                  <a:gd name="T70" fmla="*/ 73 w 466"/>
                  <a:gd name="T71" fmla="*/ 63 h 469"/>
                  <a:gd name="T72" fmla="*/ 76 w 466"/>
                  <a:gd name="T73" fmla="*/ 19 h 469"/>
                  <a:gd name="T74" fmla="*/ 91 w 466"/>
                  <a:gd name="T75"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69">
                    <a:moveTo>
                      <a:pt x="91" y="0"/>
                    </a:moveTo>
                    <a:lnTo>
                      <a:pt x="61" y="19"/>
                    </a:lnTo>
                    <a:lnTo>
                      <a:pt x="63" y="43"/>
                    </a:lnTo>
                    <a:lnTo>
                      <a:pt x="22" y="76"/>
                    </a:lnTo>
                    <a:lnTo>
                      <a:pt x="16" y="112"/>
                    </a:lnTo>
                    <a:lnTo>
                      <a:pt x="0" y="129"/>
                    </a:lnTo>
                    <a:lnTo>
                      <a:pt x="12" y="150"/>
                    </a:lnTo>
                    <a:lnTo>
                      <a:pt x="36" y="132"/>
                    </a:lnTo>
                    <a:lnTo>
                      <a:pt x="54" y="178"/>
                    </a:lnTo>
                    <a:lnTo>
                      <a:pt x="27" y="189"/>
                    </a:lnTo>
                    <a:lnTo>
                      <a:pt x="42" y="211"/>
                    </a:lnTo>
                    <a:lnTo>
                      <a:pt x="61" y="207"/>
                    </a:lnTo>
                    <a:lnTo>
                      <a:pt x="91" y="246"/>
                    </a:lnTo>
                    <a:lnTo>
                      <a:pt x="132" y="232"/>
                    </a:lnTo>
                    <a:lnTo>
                      <a:pt x="138" y="247"/>
                    </a:lnTo>
                    <a:lnTo>
                      <a:pt x="199" y="246"/>
                    </a:lnTo>
                    <a:lnTo>
                      <a:pt x="201" y="265"/>
                    </a:lnTo>
                    <a:lnTo>
                      <a:pt x="172" y="291"/>
                    </a:lnTo>
                    <a:lnTo>
                      <a:pt x="187" y="367"/>
                    </a:lnTo>
                    <a:lnTo>
                      <a:pt x="220" y="391"/>
                    </a:lnTo>
                    <a:lnTo>
                      <a:pt x="241" y="454"/>
                    </a:lnTo>
                    <a:lnTo>
                      <a:pt x="252" y="469"/>
                    </a:lnTo>
                    <a:lnTo>
                      <a:pt x="282" y="465"/>
                    </a:lnTo>
                    <a:lnTo>
                      <a:pt x="345" y="411"/>
                    </a:lnTo>
                    <a:lnTo>
                      <a:pt x="324" y="385"/>
                    </a:lnTo>
                    <a:lnTo>
                      <a:pt x="322" y="364"/>
                    </a:lnTo>
                    <a:lnTo>
                      <a:pt x="304" y="352"/>
                    </a:lnTo>
                    <a:lnTo>
                      <a:pt x="310" y="339"/>
                    </a:lnTo>
                    <a:lnTo>
                      <a:pt x="345" y="351"/>
                    </a:lnTo>
                    <a:lnTo>
                      <a:pt x="376" y="339"/>
                    </a:lnTo>
                    <a:lnTo>
                      <a:pt x="397" y="349"/>
                    </a:lnTo>
                    <a:lnTo>
                      <a:pt x="421" y="325"/>
                    </a:lnTo>
                    <a:lnTo>
                      <a:pt x="429" y="295"/>
                    </a:lnTo>
                    <a:lnTo>
                      <a:pt x="402" y="274"/>
                    </a:lnTo>
                    <a:lnTo>
                      <a:pt x="406" y="237"/>
                    </a:lnTo>
                    <a:lnTo>
                      <a:pt x="430" y="234"/>
                    </a:lnTo>
                    <a:lnTo>
                      <a:pt x="438" y="205"/>
                    </a:lnTo>
                    <a:lnTo>
                      <a:pt x="423" y="201"/>
                    </a:lnTo>
                    <a:lnTo>
                      <a:pt x="441" y="189"/>
                    </a:lnTo>
                    <a:lnTo>
                      <a:pt x="466" y="162"/>
                    </a:lnTo>
                    <a:lnTo>
                      <a:pt x="450" y="145"/>
                    </a:lnTo>
                    <a:lnTo>
                      <a:pt x="429" y="151"/>
                    </a:lnTo>
                    <a:lnTo>
                      <a:pt x="420" y="141"/>
                    </a:lnTo>
                    <a:lnTo>
                      <a:pt x="429" y="120"/>
                    </a:lnTo>
                    <a:lnTo>
                      <a:pt x="414" y="102"/>
                    </a:lnTo>
                    <a:lnTo>
                      <a:pt x="378" y="93"/>
                    </a:lnTo>
                    <a:lnTo>
                      <a:pt x="369" y="100"/>
                    </a:lnTo>
                    <a:lnTo>
                      <a:pt x="367" y="81"/>
                    </a:lnTo>
                    <a:lnTo>
                      <a:pt x="415" y="70"/>
                    </a:lnTo>
                    <a:lnTo>
                      <a:pt x="381" y="63"/>
                    </a:lnTo>
                    <a:lnTo>
                      <a:pt x="345" y="64"/>
                    </a:lnTo>
                    <a:lnTo>
                      <a:pt x="309" y="72"/>
                    </a:lnTo>
                    <a:lnTo>
                      <a:pt x="349" y="75"/>
                    </a:lnTo>
                    <a:lnTo>
                      <a:pt x="340" y="85"/>
                    </a:lnTo>
                    <a:lnTo>
                      <a:pt x="298" y="94"/>
                    </a:lnTo>
                    <a:lnTo>
                      <a:pt x="273" y="91"/>
                    </a:lnTo>
                    <a:lnTo>
                      <a:pt x="252" y="79"/>
                    </a:lnTo>
                    <a:lnTo>
                      <a:pt x="249" y="63"/>
                    </a:lnTo>
                    <a:lnTo>
                      <a:pt x="225" y="73"/>
                    </a:lnTo>
                    <a:lnTo>
                      <a:pt x="192" y="72"/>
                    </a:lnTo>
                    <a:lnTo>
                      <a:pt x="184" y="37"/>
                    </a:lnTo>
                    <a:lnTo>
                      <a:pt x="157" y="33"/>
                    </a:lnTo>
                    <a:lnTo>
                      <a:pt x="150" y="19"/>
                    </a:lnTo>
                    <a:lnTo>
                      <a:pt x="139" y="33"/>
                    </a:lnTo>
                    <a:lnTo>
                      <a:pt x="99" y="43"/>
                    </a:lnTo>
                    <a:lnTo>
                      <a:pt x="90" y="72"/>
                    </a:lnTo>
                    <a:lnTo>
                      <a:pt x="100" y="94"/>
                    </a:lnTo>
                    <a:lnTo>
                      <a:pt x="102" y="117"/>
                    </a:lnTo>
                    <a:lnTo>
                      <a:pt x="78" y="129"/>
                    </a:lnTo>
                    <a:lnTo>
                      <a:pt x="60" y="103"/>
                    </a:lnTo>
                    <a:lnTo>
                      <a:pt x="54" y="81"/>
                    </a:lnTo>
                    <a:lnTo>
                      <a:pt x="73" y="63"/>
                    </a:lnTo>
                    <a:lnTo>
                      <a:pt x="85" y="48"/>
                    </a:lnTo>
                    <a:lnTo>
                      <a:pt x="76" y="19"/>
                    </a:lnTo>
                    <a:lnTo>
                      <a:pt x="96" y="13"/>
                    </a:lnTo>
                    <a:lnTo>
                      <a:pt x="91"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689" name="Freeform 131"/>
            <p:cNvSpPr>
              <a:spLocks/>
            </p:cNvSpPr>
            <p:nvPr/>
          </p:nvSpPr>
          <p:spPr bwMode="auto">
            <a:xfrm>
              <a:off x="1788" y="2590"/>
              <a:ext cx="13" cy="13"/>
            </a:xfrm>
            <a:custGeom>
              <a:avLst/>
              <a:gdLst>
                <a:gd name="T0" fmla="*/ 14 w 25"/>
                <a:gd name="T1" fmla="*/ 0 h 25"/>
                <a:gd name="T2" fmla="*/ 0 w 25"/>
                <a:gd name="T3" fmla="*/ 10 h 25"/>
                <a:gd name="T4" fmla="*/ 18 w 25"/>
                <a:gd name="T5" fmla="*/ 21 h 25"/>
                <a:gd name="T6" fmla="*/ 14 w 25"/>
                <a:gd name="T7" fmla="*/ 0 h 25"/>
              </a:gdLst>
              <a:ahLst/>
              <a:cxnLst>
                <a:cxn ang="0">
                  <a:pos x="T0" y="T1"/>
                </a:cxn>
                <a:cxn ang="0">
                  <a:pos x="T2" y="T3"/>
                </a:cxn>
                <a:cxn ang="0">
                  <a:pos x="T4" y="T5"/>
                </a:cxn>
                <a:cxn ang="0">
                  <a:pos x="T6" y="T7"/>
                </a:cxn>
              </a:cxnLst>
              <a:rect l="0" t="0" r="r" b="b"/>
              <a:pathLst>
                <a:path w="25" h="25">
                  <a:moveTo>
                    <a:pt x="14" y="0"/>
                  </a:moveTo>
                  <a:cubicBezTo>
                    <a:pt x="7" y="1"/>
                    <a:pt x="4" y="4"/>
                    <a:pt x="0" y="10"/>
                  </a:cubicBezTo>
                  <a:cubicBezTo>
                    <a:pt x="4" y="24"/>
                    <a:pt x="2" y="25"/>
                    <a:pt x="18" y="21"/>
                  </a:cubicBezTo>
                  <a:cubicBezTo>
                    <a:pt x="22" y="15"/>
                    <a:pt x="25" y="0"/>
                    <a:pt x="1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0" name="Freeform 132"/>
            <p:cNvSpPr>
              <a:spLocks/>
            </p:cNvSpPr>
            <p:nvPr/>
          </p:nvSpPr>
          <p:spPr bwMode="auto">
            <a:xfrm>
              <a:off x="1772" y="2559"/>
              <a:ext cx="24" cy="12"/>
            </a:xfrm>
            <a:custGeom>
              <a:avLst/>
              <a:gdLst>
                <a:gd name="T0" fmla="*/ 31 w 50"/>
                <a:gd name="T1" fmla="*/ 0 h 24"/>
                <a:gd name="T2" fmla="*/ 6 w 50"/>
                <a:gd name="T3" fmla="*/ 10 h 24"/>
                <a:gd name="T4" fmla="*/ 22 w 50"/>
                <a:gd name="T5" fmla="*/ 21 h 24"/>
                <a:gd name="T6" fmla="*/ 48 w 50"/>
                <a:gd name="T7" fmla="*/ 13 h 24"/>
                <a:gd name="T8" fmla="*/ 31 w 50"/>
                <a:gd name="T9" fmla="*/ 0 h 24"/>
              </a:gdLst>
              <a:ahLst/>
              <a:cxnLst>
                <a:cxn ang="0">
                  <a:pos x="T0" y="T1"/>
                </a:cxn>
                <a:cxn ang="0">
                  <a:pos x="T2" y="T3"/>
                </a:cxn>
                <a:cxn ang="0">
                  <a:pos x="T4" y="T5"/>
                </a:cxn>
                <a:cxn ang="0">
                  <a:pos x="T6" y="T7"/>
                </a:cxn>
                <a:cxn ang="0">
                  <a:pos x="T8" y="T9"/>
                </a:cxn>
              </a:cxnLst>
              <a:rect l="0" t="0" r="r" b="b"/>
              <a:pathLst>
                <a:path w="50" h="24">
                  <a:moveTo>
                    <a:pt x="31" y="0"/>
                  </a:moveTo>
                  <a:cubicBezTo>
                    <a:pt x="22" y="2"/>
                    <a:pt x="13" y="3"/>
                    <a:pt x="6" y="10"/>
                  </a:cubicBezTo>
                  <a:cubicBezTo>
                    <a:pt x="0" y="24"/>
                    <a:pt x="9" y="22"/>
                    <a:pt x="22" y="21"/>
                  </a:cubicBezTo>
                  <a:cubicBezTo>
                    <a:pt x="31" y="19"/>
                    <a:pt x="43" y="21"/>
                    <a:pt x="48" y="13"/>
                  </a:cubicBezTo>
                  <a:cubicBezTo>
                    <a:pt x="50" y="2"/>
                    <a:pt x="40" y="3"/>
                    <a:pt x="31"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1" name="Freeform 133"/>
            <p:cNvSpPr>
              <a:spLocks/>
            </p:cNvSpPr>
            <p:nvPr/>
          </p:nvSpPr>
          <p:spPr bwMode="auto">
            <a:xfrm>
              <a:off x="1795" y="2540"/>
              <a:ext cx="7" cy="11"/>
            </a:xfrm>
            <a:custGeom>
              <a:avLst/>
              <a:gdLst>
                <a:gd name="T0" fmla="*/ 9 w 14"/>
                <a:gd name="T1" fmla="*/ 0 h 22"/>
                <a:gd name="T2" fmla="*/ 0 w 14"/>
                <a:gd name="T3" fmla="*/ 17 h 22"/>
                <a:gd name="T4" fmla="*/ 3 w 14"/>
                <a:gd name="T5" fmla="*/ 21 h 22"/>
                <a:gd name="T6" fmla="*/ 12 w 14"/>
                <a:gd name="T7" fmla="*/ 12 h 22"/>
                <a:gd name="T8" fmla="*/ 9 w 14"/>
                <a:gd name="T9" fmla="*/ 0 h 22"/>
              </a:gdLst>
              <a:ahLst/>
              <a:cxnLst>
                <a:cxn ang="0">
                  <a:pos x="T0" y="T1"/>
                </a:cxn>
                <a:cxn ang="0">
                  <a:pos x="T2" y="T3"/>
                </a:cxn>
                <a:cxn ang="0">
                  <a:pos x="T4" y="T5"/>
                </a:cxn>
                <a:cxn ang="0">
                  <a:pos x="T6" y="T7"/>
                </a:cxn>
                <a:cxn ang="0">
                  <a:pos x="T8" y="T9"/>
                </a:cxn>
              </a:cxnLst>
              <a:rect l="0" t="0" r="r" b="b"/>
              <a:pathLst>
                <a:path w="14" h="22">
                  <a:moveTo>
                    <a:pt x="9" y="0"/>
                  </a:moveTo>
                  <a:cubicBezTo>
                    <a:pt x="3" y="6"/>
                    <a:pt x="1" y="9"/>
                    <a:pt x="0" y="17"/>
                  </a:cubicBezTo>
                  <a:cubicBezTo>
                    <a:pt x="1" y="18"/>
                    <a:pt x="1" y="22"/>
                    <a:pt x="3" y="21"/>
                  </a:cubicBezTo>
                  <a:cubicBezTo>
                    <a:pt x="7" y="19"/>
                    <a:pt x="12" y="12"/>
                    <a:pt x="12" y="12"/>
                  </a:cubicBezTo>
                  <a:cubicBezTo>
                    <a:pt x="13" y="4"/>
                    <a:pt x="14" y="8"/>
                    <a:pt x="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2" name="Freeform 134"/>
            <p:cNvSpPr>
              <a:spLocks/>
            </p:cNvSpPr>
            <p:nvPr/>
          </p:nvSpPr>
          <p:spPr bwMode="auto">
            <a:xfrm>
              <a:off x="1824" y="2526"/>
              <a:ext cx="12" cy="11"/>
            </a:xfrm>
            <a:custGeom>
              <a:avLst/>
              <a:gdLst>
                <a:gd name="T0" fmla="*/ 9 w 25"/>
                <a:gd name="T1" fmla="*/ 3 h 24"/>
                <a:gd name="T2" fmla="*/ 11 w 25"/>
                <a:gd name="T3" fmla="*/ 24 h 24"/>
                <a:gd name="T4" fmla="*/ 20 w 25"/>
                <a:gd name="T5" fmla="*/ 9 h 24"/>
                <a:gd name="T6" fmla="*/ 9 w 25"/>
                <a:gd name="T7" fmla="*/ 3 h 24"/>
              </a:gdLst>
              <a:ahLst/>
              <a:cxnLst>
                <a:cxn ang="0">
                  <a:pos x="T0" y="T1"/>
                </a:cxn>
                <a:cxn ang="0">
                  <a:pos x="T2" y="T3"/>
                </a:cxn>
                <a:cxn ang="0">
                  <a:pos x="T4" y="T5"/>
                </a:cxn>
                <a:cxn ang="0">
                  <a:pos x="T6" y="T7"/>
                </a:cxn>
              </a:cxnLst>
              <a:rect l="0" t="0" r="r" b="b"/>
              <a:pathLst>
                <a:path w="25" h="24">
                  <a:moveTo>
                    <a:pt x="9" y="3"/>
                  </a:moveTo>
                  <a:cubicBezTo>
                    <a:pt x="3" y="10"/>
                    <a:pt x="0" y="22"/>
                    <a:pt x="11" y="24"/>
                  </a:cubicBezTo>
                  <a:cubicBezTo>
                    <a:pt x="18" y="21"/>
                    <a:pt x="25" y="19"/>
                    <a:pt x="20" y="9"/>
                  </a:cubicBezTo>
                  <a:cubicBezTo>
                    <a:pt x="20" y="8"/>
                    <a:pt x="9" y="0"/>
                    <a:pt x="9"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3" name="Freeform 135"/>
            <p:cNvSpPr>
              <a:spLocks/>
            </p:cNvSpPr>
            <p:nvPr/>
          </p:nvSpPr>
          <p:spPr bwMode="auto">
            <a:xfrm>
              <a:off x="1799" y="2520"/>
              <a:ext cx="10" cy="11"/>
            </a:xfrm>
            <a:custGeom>
              <a:avLst/>
              <a:gdLst>
                <a:gd name="T0" fmla="*/ 11 w 20"/>
                <a:gd name="T1" fmla="*/ 0 h 23"/>
                <a:gd name="T2" fmla="*/ 11 w 20"/>
                <a:gd name="T3" fmla="*/ 23 h 23"/>
                <a:gd name="T4" fmla="*/ 20 w 20"/>
                <a:gd name="T5" fmla="*/ 8 h 23"/>
                <a:gd name="T6" fmla="*/ 11 w 20"/>
                <a:gd name="T7" fmla="*/ 0 h 23"/>
              </a:gdLst>
              <a:ahLst/>
              <a:cxnLst>
                <a:cxn ang="0">
                  <a:pos x="T0" y="T1"/>
                </a:cxn>
                <a:cxn ang="0">
                  <a:pos x="T2" y="T3"/>
                </a:cxn>
                <a:cxn ang="0">
                  <a:pos x="T4" y="T5"/>
                </a:cxn>
                <a:cxn ang="0">
                  <a:pos x="T6" y="T7"/>
                </a:cxn>
              </a:cxnLst>
              <a:rect l="0" t="0" r="r" b="b"/>
              <a:pathLst>
                <a:path w="20" h="23">
                  <a:moveTo>
                    <a:pt x="11" y="0"/>
                  </a:moveTo>
                  <a:cubicBezTo>
                    <a:pt x="6" y="7"/>
                    <a:pt x="0" y="18"/>
                    <a:pt x="11" y="23"/>
                  </a:cubicBezTo>
                  <a:cubicBezTo>
                    <a:pt x="14" y="18"/>
                    <a:pt x="16" y="13"/>
                    <a:pt x="20" y="8"/>
                  </a:cubicBezTo>
                  <a:cubicBezTo>
                    <a:pt x="19" y="1"/>
                    <a:pt x="16" y="4"/>
                    <a:pt x="11"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4" name="Freeform 136"/>
            <p:cNvSpPr>
              <a:spLocks/>
            </p:cNvSpPr>
            <p:nvPr/>
          </p:nvSpPr>
          <p:spPr bwMode="auto">
            <a:xfrm>
              <a:off x="1799" y="2502"/>
              <a:ext cx="14" cy="13"/>
            </a:xfrm>
            <a:custGeom>
              <a:avLst/>
              <a:gdLst>
                <a:gd name="T0" fmla="*/ 12 w 28"/>
                <a:gd name="T1" fmla="*/ 7 h 25"/>
                <a:gd name="T2" fmla="*/ 5 w 28"/>
                <a:gd name="T3" fmla="*/ 17 h 25"/>
                <a:gd name="T4" fmla="*/ 18 w 28"/>
                <a:gd name="T5" fmla="*/ 25 h 25"/>
                <a:gd name="T6" fmla="*/ 26 w 28"/>
                <a:gd name="T7" fmla="*/ 23 h 25"/>
                <a:gd name="T8" fmla="*/ 27 w 28"/>
                <a:gd name="T9" fmla="*/ 17 h 25"/>
                <a:gd name="T10" fmla="*/ 12 w 28"/>
                <a:gd name="T11" fmla="*/ 7 h 25"/>
              </a:gdLst>
              <a:ahLst/>
              <a:cxnLst>
                <a:cxn ang="0">
                  <a:pos x="T0" y="T1"/>
                </a:cxn>
                <a:cxn ang="0">
                  <a:pos x="T2" y="T3"/>
                </a:cxn>
                <a:cxn ang="0">
                  <a:pos x="T4" y="T5"/>
                </a:cxn>
                <a:cxn ang="0">
                  <a:pos x="T6" y="T7"/>
                </a:cxn>
                <a:cxn ang="0">
                  <a:pos x="T8" y="T9"/>
                </a:cxn>
                <a:cxn ang="0">
                  <a:pos x="T10" y="T11"/>
                </a:cxn>
              </a:cxnLst>
              <a:rect l="0" t="0" r="r" b="b"/>
              <a:pathLst>
                <a:path w="28" h="25">
                  <a:moveTo>
                    <a:pt x="12" y="7"/>
                  </a:moveTo>
                  <a:cubicBezTo>
                    <a:pt x="4" y="4"/>
                    <a:pt x="0" y="9"/>
                    <a:pt x="5" y="17"/>
                  </a:cubicBezTo>
                  <a:cubicBezTo>
                    <a:pt x="7" y="21"/>
                    <a:pt x="14" y="23"/>
                    <a:pt x="18" y="25"/>
                  </a:cubicBezTo>
                  <a:cubicBezTo>
                    <a:pt x="21" y="24"/>
                    <a:pt x="24" y="25"/>
                    <a:pt x="26" y="23"/>
                  </a:cubicBezTo>
                  <a:cubicBezTo>
                    <a:pt x="28" y="22"/>
                    <a:pt x="27" y="19"/>
                    <a:pt x="27" y="17"/>
                  </a:cubicBezTo>
                  <a:cubicBezTo>
                    <a:pt x="27" y="7"/>
                    <a:pt x="5" y="0"/>
                    <a:pt x="12"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5" name="Freeform 137"/>
            <p:cNvSpPr>
              <a:spLocks/>
            </p:cNvSpPr>
            <p:nvPr/>
          </p:nvSpPr>
          <p:spPr bwMode="auto">
            <a:xfrm>
              <a:off x="1799" y="2490"/>
              <a:ext cx="12" cy="9"/>
            </a:xfrm>
            <a:custGeom>
              <a:avLst/>
              <a:gdLst>
                <a:gd name="T0" fmla="*/ 6 w 24"/>
                <a:gd name="T1" fmla="*/ 0 h 18"/>
                <a:gd name="T2" fmla="*/ 8 w 24"/>
                <a:gd name="T3" fmla="*/ 18 h 18"/>
                <a:gd name="T4" fmla="*/ 24 w 24"/>
                <a:gd name="T5" fmla="*/ 11 h 18"/>
                <a:gd name="T6" fmla="*/ 6 w 24"/>
                <a:gd name="T7" fmla="*/ 0 h 18"/>
              </a:gdLst>
              <a:ahLst/>
              <a:cxnLst>
                <a:cxn ang="0">
                  <a:pos x="T0" y="T1"/>
                </a:cxn>
                <a:cxn ang="0">
                  <a:pos x="T2" y="T3"/>
                </a:cxn>
                <a:cxn ang="0">
                  <a:pos x="T4" y="T5"/>
                </a:cxn>
                <a:cxn ang="0">
                  <a:pos x="T6" y="T7"/>
                </a:cxn>
              </a:cxnLst>
              <a:rect l="0" t="0" r="r" b="b"/>
              <a:pathLst>
                <a:path w="24" h="18">
                  <a:moveTo>
                    <a:pt x="6" y="0"/>
                  </a:moveTo>
                  <a:cubicBezTo>
                    <a:pt x="0" y="7"/>
                    <a:pt x="0" y="13"/>
                    <a:pt x="8" y="18"/>
                  </a:cubicBezTo>
                  <a:cubicBezTo>
                    <a:pt x="15" y="17"/>
                    <a:pt x="20" y="17"/>
                    <a:pt x="24" y="11"/>
                  </a:cubicBezTo>
                  <a:cubicBezTo>
                    <a:pt x="22" y="1"/>
                    <a:pt x="15" y="0"/>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6" name="Freeform 138"/>
            <p:cNvSpPr>
              <a:spLocks/>
            </p:cNvSpPr>
            <p:nvPr/>
          </p:nvSpPr>
          <p:spPr bwMode="auto">
            <a:xfrm>
              <a:off x="1823" y="2486"/>
              <a:ext cx="10" cy="8"/>
            </a:xfrm>
            <a:custGeom>
              <a:avLst/>
              <a:gdLst>
                <a:gd name="T0" fmla="*/ 7 w 19"/>
                <a:gd name="T1" fmla="*/ 4 h 16"/>
                <a:gd name="T2" fmla="*/ 15 w 19"/>
                <a:gd name="T3" fmla="*/ 14 h 16"/>
                <a:gd name="T4" fmla="*/ 7 w 19"/>
                <a:gd name="T5" fmla="*/ 4 h 16"/>
              </a:gdLst>
              <a:ahLst/>
              <a:cxnLst>
                <a:cxn ang="0">
                  <a:pos x="T0" y="T1"/>
                </a:cxn>
                <a:cxn ang="0">
                  <a:pos x="T2" y="T3"/>
                </a:cxn>
                <a:cxn ang="0">
                  <a:pos x="T4" y="T5"/>
                </a:cxn>
              </a:cxnLst>
              <a:rect l="0" t="0" r="r" b="b"/>
              <a:pathLst>
                <a:path w="19" h="16">
                  <a:moveTo>
                    <a:pt x="7" y="4"/>
                  </a:moveTo>
                  <a:cubicBezTo>
                    <a:pt x="0" y="13"/>
                    <a:pt x="5" y="16"/>
                    <a:pt x="15" y="14"/>
                  </a:cubicBezTo>
                  <a:cubicBezTo>
                    <a:pt x="17" y="4"/>
                    <a:pt x="19" y="0"/>
                    <a:pt x="7"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7" name="Freeform 139"/>
            <p:cNvSpPr>
              <a:spLocks/>
            </p:cNvSpPr>
            <p:nvPr/>
          </p:nvSpPr>
          <p:spPr bwMode="auto">
            <a:xfrm>
              <a:off x="1793" y="2482"/>
              <a:ext cx="6" cy="9"/>
            </a:xfrm>
            <a:custGeom>
              <a:avLst/>
              <a:gdLst>
                <a:gd name="T0" fmla="*/ 8 w 12"/>
                <a:gd name="T1" fmla="*/ 0 h 17"/>
                <a:gd name="T2" fmla="*/ 9 w 12"/>
                <a:gd name="T3" fmla="*/ 10 h 17"/>
                <a:gd name="T4" fmla="*/ 8 w 12"/>
                <a:gd name="T5" fmla="*/ 0 h 17"/>
              </a:gdLst>
              <a:ahLst/>
              <a:cxnLst>
                <a:cxn ang="0">
                  <a:pos x="T0" y="T1"/>
                </a:cxn>
                <a:cxn ang="0">
                  <a:pos x="T2" y="T3"/>
                </a:cxn>
                <a:cxn ang="0">
                  <a:pos x="T4" y="T5"/>
                </a:cxn>
              </a:cxnLst>
              <a:rect l="0" t="0" r="r" b="b"/>
              <a:pathLst>
                <a:path w="12" h="17">
                  <a:moveTo>
                    <a:pt x="8" y="0"/>
                  </a:moveTo>
                  <a:cubicBezTo>
                    <a:pt x="2" y="4"/>
                    <a:pt x="0" y="17"/>
                    <a:pt x="9" y="10"/>
                  </a:cubicBezTo>
                  <a:cubicBezTo>
                    <a:pt x="12" y="2"/>
                    <a:pt x="12" y="6"/>
                    <a:pt x="8"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8" name="Freeform 140"/>
            <p:cNvSpPr>
              <a:spLocks/>
            </p:cNvSpPr>
            <p:nvPr/>
          </p:nvSpPr>
          <p:spPr bwMode="auto">
            <a:xfrm>
              <a:off x="1790" y="2472"/>
              <a:ext cx="10" cy="9"/>
            </a:xfrm>
            <a:custGeom>
              <a:avLst/>
              <a:gdLst>
                <a:gd name="T0" fmla="*/ 9 w 21"/>
                <a:gd name="T1" fmla="*/ 6 h 18"/>
                <a:gd name="T2" fmla="*/ 12 w 21"/>
                <a:gd name="T3" fmla="*/ 18 h 18"/>
                <a:gd name="T4" fmla="*/ 9 w 21"/>
                <a:gd name="T5" fmla="*/ 6 h 18"/>
              </a:gdLst>
              <a:ahLst/>
              <a:cxnLst>
                <a:cxn ang="0">
                  <a:pos x="T0" y="T1"/>
                </a:cxn>
                <a:cxn ang="0">
                  <a:pos x="T2" y="T3"/>
                </a:cxn>
                <a:cxn ang="0">
                  <a:pos x="T4" y="T5"/>
                </a:cxn>
              </a:cxnLst>
              <a:rect l="0" t="0" r="r" b="b"/>
              <a:pathLst>
                <a:path w="21" h="18">
                  <a:moveTo>
                    <a:pt x="9" y="6"/>
                  </a:moveTo>
                  <a:cubicBezTo>
                    <a:pt x="0" y="12"/>
                    <a:pt x="4" y="14"/>
                    <a:pt x="12" y="18"/>
                  </a:cubicBezTo>
                  <a:cubicBezTo>
                    <a:pt x="20" y="15"/>
                    <a:pt x="21" y="0"/>
                    <a:pt x="9"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699" name="Freeform 141"/>
            <p:cNvSpPr>
              <a:spLocks/>
            </p:cNvSpPr>
            <p:nvPr/>
          </p:nvSpPr>
          <p:spPr bwMode="auto">
            <a:xfrm>
              <a:off x="1802" y="2469"/>
              <a:ext cx="7" cy="11"/>
            </a:xfrm>
            <a:custGeom>
              <a:avLst/>
              <a:gdLst>
                <a:gd name="T0" fmla="*/ 0 w 15"/>
                <a:gd name="T1" fmla="*/ 9 h 21"/>
                <a:gd name="T2" fmla="*/ 15 w 15"/>
                <a:gd name="T3" fmla="*/ 8 h 21"/>
                <a:gd name="T4" fmla="*/ 0 w 15"/>
                <a:gd name="T5" fmla="*/ 9 h 21"/>
              </a:gdLst>
              <a:ahLst/>
              <a:cxnLst>
                <a:cxn ang="0">
                  <a:pos x="T0" y="T1"/>
                </a:cxn>
                <a:cxn ang="0">
                  <a:pos x="T2" y="T3"/>
                </a:cxn>
                <a:cxn ang="0">
                  <a:pos x="T4" y="T5"/>
                </a:cxn>
              </a:cxnLst>
              <a:rect l="0" t="0" r="r" b="b"/>
              <a:pathLst>
                <a:path w="15" h="21">
                  <a:moveTo>
                    <a:pt x="0" y="9"/>
                  </a:moveTo>
                  <a:cubicBezTo>
                    <a:pt x="3" y="21"/>
                    <a:pt x="13" y="20"/>
                    <a:pt x="15" y="8"/>
                  </a:cubicBezTo>
                  <a:cubicBezTo>
                    <a:pt x="8" y="0"/>
                    <a:pt x="13" y="2"/>
                    <a:pt x="0" y="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0" name="Freeform 142"/>
            <p:cNvSpPr>
              <a:spLocks/>
            </p:cNvSpPr>
            <p:nvPr/>
          </p:nvSpPr>
          <p:spPr bwMode="auto">
            <a:xfrm>
              <a:off x="1777" y="2467"/>
              <a:ext cx="10" cy="10"/>
            </a:xfrm>
            <a:custGeom>
              <a:avLst/>
              <a:gdLst>
                <a:gd name="T0" fmla="*/ 11 w 22"/>
                <a:gd name="T1" fmla="*/ 6 h 19"/>
                <a:gd name="T2" fmla="*/ 3 w 22"/>
                <a:gd name="T3" fmla="*/ 12 h 19"/>
                <a:gd name="T4" fmla="*/ 12 w 22"/>
                <a:gd name="T5" fmla="*/ 19 h 19"/>
                <a:gd name="T6" fmla="*/ 11 w 22"/>
                <a:gd name="T7" fmla="*/ 6 h 19"/>
              </a:gdLst>
              <a:ahLst/>
              <a:cxnLst>
                <a:cxn ang="0">
                  <a:pos x="T0" y="T1"/>
                </a:cxn>
                <a:cxn ang="0">
                  <a:pos x="T2" y="T3"/>
                </a:cxn>
                <a:cxn ang="0">
                  <a:pos x="T4" y="T5"/>
                </a:cxn>
                <a:cxn ang="0">
                  <a:pos x="T6" y="T7"/>
                </a:cxn>
              </a:cxnLst>
              <a:rect l="0" t="0" r="r" b="b"/>
              <a:pathLst>
                <a:path w="22" h="19">
                  <a:moveTo>
                    <a:pt x="11" y="6"/>
                  </a:moveTo>
                  <a:cubicBezTo>
                    <a:pt x="10" y="6"/>
                    <a:pt x="0" y="6"/>
                    <a:pt x="3" y="12"/>
                  </a:cubicBezTo>
                  <a:cubicBezTo>
                    <a:pt x="5" y="15"/>
                    <a:pt x="12" y="19"/>
                    <a:pt x="12" y="19"/>
                  </a:cubicBezTo>
                  <a:cubicBezTo>
                    <a:pt x="14" y="15"/>
                    <a:pt x="22" y="0"/>
                    <a:pt x="11"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1" name="Freeform 143"/>
            <p:cNvSpPr>
              <a:spLocks/>
            </p:cNvSpPr>
            <p:nvPr/>
          </p:nvSpPr>
          <p:spPr bwMode="auto">
            <a:xfrm>
              <a:off x="1776" y="2456"/>
              <a:ext cx="8" cy="8"/>
            </a:xfrm>
            <a:custGeom>
              <a:avLst/>
              <a:gdLst>
                <a:gd name="T0" fmla="*/ 8 w 17"/>
                <a:gd name="T1" fmla="*/ 2 h 16"/>
                <a:gd name="T2" fmla="*/ 8 w 17"/>
                <a:gd name="T3" fmla="*/ 16 h 16"/>
                <a:gd name="T4" fmla="*/ 16 w 17"/>
                <a:gd name="T5" fmla="*/ 10 h 16"/>
                <a:gd name="T6" fmla="*/ 8 w 17"/>
                <a:gd name="T7" fmla="*/ 2 h 16"/>
              </a:gdLst>
              <a:ahLst/>
              <a:cxnLst>
                <a:cxn ang="0">
                  <a:pos x="T0" y="T1"/>
                </a:cxn>
                <a:cxn ang="0">
                  <a:pos x="T2" y="T3"/>
                </a:cxn>
                <a:cxn ang="0">
                  <a:pos x="T4" y="T5"/>
                </a:cxn>
                <a:cxn ang="0">
                  <a:pos x="T6" y="T7"/>
                </a:cxn>
              </a:cxnLst>
              <a:rect l="0" t="0" r="r" b="b"/>
              <a:pathLst>
                <a:path w="17" h="16">
                  <a:moveTo>
                    <a:pt x="8" y="2"/>
                  </a:moveTo>
                  <a:cubicBezTo>
                    <a:pt x="1" y="6"/>
                    <a:pt x="0" y="12"/>
                    <a:pt x="8" y="16"/>
                  </a:cubicBezTo>
                  <a:cubicBezTo>
                    <a:pt x="11" y="15"/>
                    <a:pt x="17" y="15"/>
                    <a:pt x="16" y="10"/>
                  </a:cubicBezTo>
                  <a:cubicBezTo>
                    <a:pt x="16" y="7"/>
                    <a:pt x="11" y="0"/>
                    <a:pt x="8"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2" name="Freeform 144"/>
            <p:cNvSpPr>
              <a:spLocks/>
            </p:cNvSpPr>
            <p:nvPr/>
          </p:nvSpPr>
          <p:spPr bwMode="auto">
            <a:xfrm>
              <a:off x="1787" y="2452"/>
              <a:ext cx="11" cy="8"/>
            </a:xfrm>
            <a:custGeom>
              <a:avLst/>
              <a:gdLst>
                <a:gd name="T0" fmla="*/ 14 w 23"/>
                <a:gd name="T1" fmla="*/ 2 h 17"/>
                <a:gd name="T2" fmla="*/ 17 w 23"/>
                <a:gd name="T3" fmla="*/ 17 h 17"/>
                <a:gd name="T4" fmla="*/ 14 w 23"/>
                <a:gd name="T5" fmla="*/ 2 h 17"/>
              </a:gdLst>
              <a:ahLst/>
              <a:cxnLst>
                <a:cxn ang="0">
                  <a:pos x="T0" y="T1"/>
                </a:cxn>
                <a:cxn ang="0">
                  <a:pos x="T2" y="T3"/>
                </a:cxn>
                <a:cxn ang="0">
                  <a:pos x="T4" y="T5"/>
                </a:cxn>
              </a:cxnLst>
              <a:rect l="0" t="0" r="r" b="b"/>
              <a:pathLst>
                <a:path w="23" h="17">
                  <a:moveTo>
                    <a:pt x="14" y="2"/>
                  </a:moveTo>
                  <a:cubicBezTo>
                    <a:pt x="0" y="0"/>
                    <a:pt x="8" y="15"/>
                    <a:pt x="17" y="17"/>
                  </a:cubicBezTo>
                  <a:cubicBezTo>
                    <a:pt x="21" y="12"/>
                    <a:pt x="23" y="2"/>
                    <a:pt x="14"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3" name="Freeform 145"/>
            <p:cNvSpPr>
              <a:spLocks/>
            </p:cNvSpPr>
            <p:nvPr/>
          </p:nvSpPr>
          <p:spPr bwMode="auto">
            <a:xfrm>
              <a:off x="1787" y="2438"/>
              <a:ext cx="11" cy="11"/>
            </a:xfrm>
            <a:custGeom>
              <a:avLst/>
              <a:gdLst>
                <a:gd name="T0" fmla="*/ 11 w 23"/>
                <a:gd name="T1" fmla="*/ 9 h 22"/>
                <a:gd name="T2" fmla="*/ 14 w 23"/>
                <a:gd name="T3" fmla="*/ 22 h 22"/>
                <a:gd name="T4" fmla="*/ 11 w 23"/>
                <a:gd name="T5" fmla="*/ 9 h 22"/>
              </a:gdLst>
              <a:ahLst/>
              <a:cxnLst>
                <a:cxn ang="0">
                  <a:pos x="T0" y="T1"/>
                </a:cxn>
                <a:cxn ang="0">
                  <a:pos x="T2" y="T3"/>
                </a:cxn>
                <a:cxn ang="0">
                  <a:pos x="T4" y="T5"/>
                </a:cxn>
              </a:cxnLst>
              <a:rect l="0" t="0" r="r" b="b"/>
              <a:pathLst>
                <a:path w="23" h="22">
                  <a:moveTo>
                    <a:pt x="11" y="9"/>
                  </a:moveTo>
                  <a:cubicBezTo>
                    <a:pt x="0" y="11"/>
                    <a:pt x="9" y="18"/>
                    <a:pt x="14" y="22"/>
                  </a:cubicBezTo>
                  <a:cubicBezTo>
                    <a:pt x="23" y="15"/>
                    <a:pt x="23" y="0"/>
                    <a:pt x="11" y="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4" name="Freeform 146"/>
            <p:cNvSpPr>
              <a:spLocks/>
            </p:cNvSpPr>
            <p:nvPr/>
          </p:nvSpPr>
          <p:spPr bwMode="auto">
            <a:xfrm>
              <a:off x="1772" y="2433"/>
              <a:ext cx="6" cy="6"/>
            </a:xfrm>
            <a:custGeom>
              <a:avLst/>
              <a:gdLst>
                <a:gd name="T0" fmla="*/ 0 w 13"/>
                <a:gd name="T1" fmla="*/ 1 h 11"/>
                <a:gd name="T2" fmla="*/ 11 w 13"/>
                <a:gd name="T3" fmla="*/ 9 h 11"/>
                <a:gd name="T4" fmla="*/ 0 w 13"/>
                <a:gd name="T5" fmla="*/ 1 h 11"/>
              </a:gdLst>
              <a:ahLst/>
              <a:cxnLst>
                <a:cxn ang="0">
                  <a:pos x="T0" y="T1"/>
                </a:cxn>
                <a:cxn ang="0">
                  <a:pos x="T2" y="T3"/>
                </a:cxn>
                <a:cxn ang="0">
                  <a:pos x="T4" y="T5"/>
                </a:cxn>
              </a:cxnLst>
              <a:rect l="0" t="0" r="r" b="b"/>
              <a:pathLst>
                <a:path w="13" h="11">
                  <a:moveTo>
                    <a:pt x="0" y="1"/>
                  </a:moveTo>
                  <a:cubicBezTo>
                    <a:pt x="2" y="8"/>
                    <a:pt x="3" y="11"/>
                    <a:pt x="11" y="9"/>
                  </a:cubicBezTo>
                  <a:cubicBezTo>
                    <a:pt x="13" y="0"/>
                    <a:pt x="8" y="1"/>
                    <a:pt x="0"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5" name="Freeform 147"/>
            <p:cNvSpPr>
              <a:spLocks/>
            </p:cNvSpPr>
            <p:nvPr/>
          </p:nvSpPr>
          <p:spPr bwMode="auto">
            <a:xfrm>
              <a:off x="1781" y="2635"/>
              <a:ext cx="86" cy="139"/>
            </a:xfrm>
            <a:custGeom>
              <a:avLst/>
              <a:gdLst>
                <a:gd name="T0" fmla="*/ 62 w 174"/>
                <a:gd name="T1" fmla="*/ 0 h 282"/>
                <a:gd name="T2" fmla="*/ 44 w 174"/>
                <a:gd name="T3" fmla="*/ 21 h 282"/>
                <a:gd name="T4" fmla="*/ 21 w 174"/>
                <a:gd name="T5" fmla="*/ 40 h 282"/>
                <a:gd name="T6" fmla="*/ 38 w 174"/>
                <a:gd name="T7" fmla="*/ 42 h 282"/>
                <a:gd name="T8" fmla="*/ 26 w 174"/>
                <a:gd name="T9" fmla="*/ 76 h 282"/>
                <a:gd name="T10" fmla="*/ 3 w 174"/>
                <a:gd name="T11" fmla="*/ 73 h 282"/>
                <a:gd name="T12" fmla="*/ 0 w 174"/>
                <a:gd name="T13" fmla="*/ 112 h 282"/>
                <a:gd name="T14" fmla="*/ 27 w 174"/>
                <a:gd name="T15" fmla="*/ 132 h 282"/>
                <a:gd name="T16" fmla="*/ 54 w 174"/>
                <a:gd name="T17" fmla="*/ 141 h 282"/>
                <a:gd name="T18" fmla="*/ 33 w 174"/>
                <a:gd name="T19" fmla="*/ 172 h 282"/>
                <a:gd name="T20" fmla="*/ 42 w 174"/>
                <a:gd name="T21" fmla="*/ 190 h 282"/>
                <a:gd name="T22" fmla="*/ 65 w 174"/>
                <a:gd name="T23" fmla="*/ 187 h 282"/>
                <a:gd name="T24" fmla="*/ 69 w 174"/>
                <a:gd name="T25" fmla="*/ 210 h 282"/>
                <a:gd name="T26" fmla="*/ 53 w 174"/>
                <a:gd name="T27" fmla="*/ 237 h 282"/>
                <a:gd name="T28" fmla="*/ 54 w 174"/>
                <a:gd name="T29" fmla="*/ 264 h 282"/>
                <a:gd name="T30" fmla="*/ 95 w 174"/>
                <a:gd name="T31" fmla="*/ 282 h 282"/>
                <a:gd name="T32" fmla="*/ 152 w 174"/>
                <a:gd name="T33" fmla="*/ 253 h 282"/>
                <a:gd name="T34" fmla="*/ 174 w 174"/>
                <a:gd name="T35" fmla="*/ 259 h 282"/>
                <a:gd name="T36" fmla="*/ 152 w 174"/>
                <a:gd name="T37" fmla="*/ 199 h 282"/>
                <a:gd name="T38" fmla="*/ 122 w 174"/>
                <a:gd name="T39" fmla="*/ 198 h 282"/>
                <a:gd name="T40" fmla="*/ 114 w 174"/>
                <a:gd name="T41" fmla="*/ 145 h 282"/>
                <a:gd name="T42" fmla="*/ 137 w 174"/>
                <a:gd name="T43" fmla="*/ 126 h 282"/>
                <a:gd name="T44" fmla="*/ 152 w 174"/>
                <a:gd name="T45" fmla="*/ 88 h 282"/>
                <a:gd name="T46" fmla="*/ 131 w 174"/>
                <a:gd name="T47" fmla="*/ 66 h 282"/>
                <a:gd name="T48" fmla="*/ 96 w 174"/>
                <a:gd name="T49" fmla="*/ 61 h 282"/>
                <a:gd name="T50" fmla="*/ 101 w 174"/>
                <a:gd name="T51" fmla="*/ 18 h 282"/>
                <a:gd name="T52" fmla="*/ 62 w 174"/>
                <a:gd name="T5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4" h="282">
                  <a:moveTo>
                    <a:pt x="62" y="0"/>
                  </a:moveTo>
                  <a:lnTo>
                    <a:pt x="44" y="21"/>
                  </a:lnTo>
                  <a:lnTo>
                    <a:pt x="21" y="40"/>
                  </a:lnTo>
                  <a:lnTo>
                    <a:pt x="38" y="42"/>
                  </a:lnTo>
                  <a:lnTo>
                    <a:pt x="26" y="76"/>
                  </a:lnTo>
                  <a:lnTo>
                    <a:pt x="3" y="73"/>
                  </a:lnTo>
                  <a:lnTo>
                    <a:pt x="0" y="112"/>
                  </a:lnTo>
                  <a:lnTo>
                    <a:pt x="27" y="132"/>
                  </a:lnTo>
                  <a:lnTo>
                    <a:pt x="54" y="141"/>
                  </a:lnTo>
                  <a:lnTo>
                    <a:pt x="33" y="172"/>
                  </a:lnTo>
                  <a:lnTo>
                    <a:pt x="42" y="190"/>
                  </a:lnTo>
                  <a:lnTo>
                    <a:pt x="65" y="187"/>
                  </a:lnTo>
                  <a:lnTo>
                    <a:pt x="69" y="210"/>
                  </a:lnTo>
                  <a:lnTo>
                    <a:pt x="53" y="237"/>
                  </a:lnTo>
                  <a:lnTo>
                    <a:pt x="54" y="264"/>
                  </a:lnTo>
                  <a:lnTo>
                    <a:pt x="95" y="282"/>
                  </a:lnTo>
                  <a:lnTo>
                    <a:pt x="152" y="253"/>
                  </a:lnTo>
                  <a:lnTo>
                    <a:pt x="174" y="259"/>
                  </a:lnTo>
                  <a:lnTo>
                    <a:pt x="152" y="199"/>
                  </a:lnTo>
                  <a:lnTo>
                    <a:pt x="122" y="198"/>
                  </a:lnTo>
                  <a:lnTo>
                    <a:pt x="114" y="145"/>
                  </a:lnTo>
                  <a:lnTo>
                    <a:pt x="137" y="126"/>
                  </a:lnTo>
                  <a:lnTo>
                    <a:pt x="152" y="88"/>
                  </a:lnTo>
                  <a:lnTo>
                    <a:pt x="131" y="66"/>
                  </a:lnTo>
                  <a:lnTo>
                    <a:pt x="96" y="61"/>
                  </a:lnTo>
                  <a:lnTo>
                    <a:pt x="101" y="18"/>
                  </a:lnTo>
                  <a:lnTo>
                    <a:pt x="62"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6" name="Freeform 148"/>
            <p:cNvSpPr>
              <a:spLocks/>
            </p:cNvSpPr>
            <p:nvPr/>
          </p:nvSpPr>
          <p:spPr bwMode="auto">
            <a:xfrm>
              <a:off x="1837" y="2680"/>
              <a:ext cx="74" cy="82"/>
            </a:xfrm>
            <a:custGeom>
              <a:avLst/>
              <a:gdLst>
                <a:gd name="T0" fmla="*/ 61 w 150"/>
                <a:gd name="T1" fmla="*/ 168 h 168"/>
                <a:gd name="T2" fmla="*/ 75 w 150"/>
                <a:gd name="T3" fmla="*/ 138 h 168"/>
                <a:gd name="T4" fmla="*/ 108 w 150"/>
                <a:gd name="T5" fmla="*/ 131 h 168"/>
                <a:gd name="T6" fmla="*/ 124 w 150"/>
                <a:gd name="T7" fmla="*/ 141 h 168"/>
                <a:gd name="T8" fmla="*/ 150 w 150"/>
                <a:gd name="T9" fmla="*/ 95 h 168"/>
                <a:gd name="T10" fmla="*/ 121 w 150"/>
                <a:gd name="T11" fmla="*/ 54 h 168"/>
                <a:gd name="T12" fmla="*/ 144 w 150"/>
                <a:gd name="T13" fmla="*/ 20 h 168"/>
                <a:gd name="T14" fmla="*/ 108 w 150"/>
                <a:gd name="T15" fmla="*/ 14 h 168"/>
                <a:gd name="T16" fmla="*/ 70 w 150"/>
                <a:gd name="T17" fmla="*/ 0 h 168"/>
                <a:gd name="T18" fmla="*/ 51 w 150"/>
                <a:gd name="T19" fmla="*/ 12 h 168"/>
                <a:gd name="T20" fmla="*/ 34 w 150"/>
                <a:gd name="T21" fmla="*/ 23 h 168"/>
                <a:gd name="T22" fmla="*/ 21 w 150"/>
                <a:gd name="T23" fmla="*/ 38 h 168"/>
                <a:gd name="T24" fmla="*/ 0 w 150"/>
                <a:gd name="T25" fmla="*/ 56 h 168"/>
                <a:gd name="T26" fmla="*/ 10 w 150"/>
                <a:gd name="T27" fmla="*/ 108 h 168"/>
                <a:gd name="T28" fmla="*/ 40 w 150"/>
                <a:gd name="T29" fmla="*/ 108 h 168"/>
                <a:gd name="T30" fmla="*/ 61 w 150"/>
                <a:gd name="T3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68">
                  <a:moveTo>
                    <a:pt x="61" y="168"/>
                  </a:moveTo>
                  <a:lnTo>
                    <a:pt x="75" y="138"/>
                  </a:lnTo>
                  <a:lnTo>
                    <a:pt x="108" y="131"/>
                  </a:lnTo>
                  <a:lnTo>
                    <a:pt x="124" y="141"/>
                  </a:lnTo>
                  <a:lnTo>
                    <a:pt x="150" y="95"/>
                  </a:lnTo>
                  <a:lnTo>
                    <a:pt x="121" y="54"/>
                  </a:lnTo>
                  <a:lnTo>
                    <a:pt x="144" y="20"/>
                  </a:lnTo>
                  <a:lnTo>
                    <a:pt x="108" y="14"/>
                  </a:lnTo>
                  <a:lnTo>
                    <a:pt x="70" y="0"/>
                  </a:lnTo>
                  <a:lnTo>
                    <a:pt x="51" y="12"/>
                  </a:lnTo>
                  <a:lnTo>
                    <a:pt x="34" y="23"/>
                  </a:lnTo>
                  <a:lnTo>
                    <a:pt x="21" y="38"/>
                  </a:lnTo>
                  <a:lnTo>
                    <a:pt x="0" y="56"/>
                  </a:lnTo>
                  <a:lnTo>
                    <a:pt x="10" y="108"/>
                  </a:lnTo>
                  <a:lnTo>
                    <a:pt x="40" y="108"/>
                  </a:lnTo>
                  <a:lnTo>
                    <a:pt x="61" y="16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7" name="Freeform 149"/>
            <p:cNvSpPr>
              <a:spLocks/>
            </p:cNvSpPr>
            <p:nvPr/>
          </p:nvSpPr>
          <p:spPr bwMode="auto">
            <a:xfrm>
              <a:off x="1896" y="2690"/>
              <a:ext cx="43" cy="65"/>
            </a:xfrm>
            <a:custGeom>
              <a:avLst/>
              <a:gdLst>
                <a:gd name="T0" fmla="*/ 3 w 87"/>
                <a:gd name="T1" fmla="*/ 120 h 132"/>
                <a:gd name="T2" fmla="*/ 36 w 87"/>
                <a:gd name="T3" fmla="*/ 117 h 132"/>
                <a:gd name="T4" fmla="*/ 47 w 87"/>
                <a:gd name="T5" fmla="*/ 132 h 132"/>
                <a:gd name="T6" fmla="*/ 75 w 87"/>
                <a:gd name="T7" fmla="*/ 117 h 132"/>
                <a:gd name="T8" fmla="*/ 86 w 87"/>
                <a:gd name="T9" fmla="*/ 62 h 132"/>
                <a:gd name="T10" fmla="*/ 87 w 87"/>
                <a:gd name="T11" fmla="*/ 32 h 132"/>
                <a:gd name="T12" fmla="*/ 65 w 87"/>
                <a:gd name="T13" fmla="*/ 11 h 132"/>
                <a:gd name="T14" fmla="*/ 44 w 87"/>
                <a:gd name="T15" fmla="*/ 9 h 132"/>
                <a:gd name="T16" fmla="*/ 23 w 87"/>
                <a:gd name="T17" fmla="*/ 0 h 132"/>
                <a:gd name="T18" fmla="*/ 0 w 87"/>
                <a:gd name="T19" fmla="*/ 33 h 132"/>
                <a:gd name="T20" fmla="*/ 29 w 87"/>
                <a:gd name="T21" fmla="*/ 74 h 132"/>
                <a:gd name="T22" fmla="*/ 3 w 87"/>
                <a:gd name="T23"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132">
                  <a:moveTo>
                    <a:pt x="3" y="120"/>
                  </a:moveTo>
                  <a:lnTo>
                    <a:pt x="36" y="117"/>
                  </a:lnTo>
                  <a:lnTo>
                    <a:pt x="47" y="132"/>
                  </a:lnTo>
                  <a:lnTo>
                    <a:pt x="75" y="117"/>
                  </a:lnTo>
                  <a:lnTo>
                    <a:pt x="86" y="62"/>
                  </a:lnTo>
                  <a:lnTo>
                    <a:pt x="87" y="32"/>
                  </a:lnTo>
                  <a:lnTo>
                    <a:pt x="65" y="11"/>
                  </a:lnTo>
                  <a:lnTo>
                    <a:pt x="44" y="9"/>
                  </a:lnTo>
                  <a:lnTo>
                    <a:pt x="23" y="0"/>
                  </a:lnTo>
                  <a:lnTo>
                    <a:pt x="0" y="33"/>
                  </a:lnTo>
                  <a:lnTo>
                    <a:pt x="29" y="74"/>
                  </a:lnTo>
                  <a:lnTo>
                    <a:pt x="3" y="12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8" name="Freeform 150"/>
            <p:cNvSpPr>
              <a:spLocks/>
            </p:cNvSpPr>
            <p:nvPr/>
          </p:nvSpPr>
          <p:spPr bwMode="auto">
            <a:xfrm>
              <a:off x="1954" y="2806"/>
              <a:ext cx="9" cy="7"/>
            </a:xfrm>
            <a:custGeom>
              <a:avLst/>
              <a:gdLst>
                <a:gd name="T0" fmla="*/ 12 w 19"/>
                <a:gd name="T1" fmla="*/ 2 h 14"/>
                <a:gd name="T2" fmla="*/ 6 w 19"/>
                <a:gd name="T3" fmla="*/ 14 h 14"/>
                <a:gd name="T4" fmla="*/ 19 w 19"/>
                <a:gd name="T5" fmla="*/ 2 h 14"/>
                <a:gd name="T6" fmla="*/ 12 w 19"/>
                <a:gd name="T7" fmla="*/ 2 h 14"/>
              </a:gdLst>
              <a:ahLst/>
              <a:cxnLst>
                <a:cxn ang="0">
                  <a:pos x="T0" y="T1"/>
                </a:cxn>
                <a:cxn ang="0">
                  <a:pos x="T2" y="T3"/>
                </a:cxn>
                <a:cxn ang="0">
                  <a:pos x="T4" y="T5"/>
                </a:cxn>
                <a:cxn ang="0">
                  <a:pos x="T6" y="T7"/>
                </a:cxn>
              </a:cxnLst>
              <a:rect l="0" t="0" r="r" b="b"/>
              <a:pathLst>
                <a:path w="19" h="14">
                  <a:moveTo>
                    <a:pt x="12" y="2"/>
                  </a:moveTo>
                  <a:cubicBezTo>
                    <a:pt x="3" y="4"/>
                    <a:pt x="0" y="6"/>
                    <a:pt x="6" y="14"/>
                  </a:cubicBezTo>
                  <a:cubicBezTo>
                    <a:pt x="17" y="13"/>
                    <a:pt x="17" y="12"/>
                    <a:pt x="19" y="2"/>
                  </a:cubicBezTo>
                  <a:cubicBezTo>
                    <a:pt x="13" y="1"/>
                    <a:pt x="14" y="0"/>
                    <a:pt x="12"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09" name="Freeform 151"/>
            <p:cNvSpPr>
              <a:spLocks/>
            </p:cNvSpPr>
            <p:nvPr/>
          </p:nvSpPr>
          <p:spPr bwMode="auto">
            <a:xfrm>
              <a:off x="1960" y="2794"/>
              <a:ext cx="29" cy="8"/>
            </a:xfrm>
            <a:custGeom>
              <a:avLst/>
              <a:gdLst>
                <a:gd name="T0" fmla="*/ 13 w 60"/>
                <a:gd name="T1" fmla="*/ 4 h 16"/>
                <a:gd name="T2" fmla="*/ 16 w 60"/>
                <a:gd name="T3" fmla="*/ 16 h 16"/>
                <a:gd name="T4" fmla="*/ 37 w 60"/>
                <a:gd name="T5" fmla="*/ 9 h 16"/>
                <a:gd name="T6" fmla="*/ 33 w 60"/>
                <a:gd name="T7" fmla="*/ 7 h 16"/>
                <a:gd name="T8" fmla="*/ 13 w 60"/>
                <a:gd name="T9" fmla="*/ 4 h 16"/>
              </a:gdLst>
              <a:ahLst/>
              <a:cxnLst>
                <a:cxn ang="0">
                  <a:pos x="T0" y="T1"/>
                </a:cxn>
                <a:cxn ang="0">
                  <a:pos x="T2" y="T3"/>
                </a:cxn>
                <a:cxn ang="0">
                  <a:pos x="T4" y="T5"/>
                </a:cxn>
                <a:cxn ang="0">
                  <a:pos x="T6" y="T7"/>
                </a:cxn>
                <a:cxn ang="0">
                  <a:pos x="T8" y="T9"/>
                </a:cxn>
              </a:cxnLst>
              <a:rect l="0" t="0" r="r" b="b"/>
              <a:pathLst>
                <a:path w="60" h="16">
                  <a:moveTo>
                    <a:pt x="13" y="4"/>
                  </a:moveTo>
                  <a:cubicBezTo>
                    <a:pt x="9" y="11"/>
                    <a:pt x="10" y="12"/>
                    <a:pt x="16" y="16"/>
                  </a:cubicBezTo>
                  <a:cubicBezTo>
                    <a:pt x="42" y="15"/>
                    <a:pt x="60" y="13"/>
                    <a:pt x="37" y="9"/>
                  </a:cubicBezTo>
                  <a:cubicBezTo>
                    <a:pt x="36" y="8"/>
                    <a:pt x="34" y="7"/>
                    <a:pt x="33" y="7"/>
                  </a:cubicBezTo>
                  <a:cubicBezTo>
                    <a:pt x="28" y="5"/>
                    <a:pt x="0" y="0"/>
                    <a:pt x="13"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10" name="Freeform 152"/>
            <p:cNvSpPr>
              <a:spLocks/>
            </p:cNvSpPr>
            <p:nvPr/>
          </p:nvSpPr>
          <p:spPr bwMode="auto">
            <a:xfrm>
              <a:off x="1583" y="2696"/>
              <a:ext cx="655" cy="769"/>
            </a:xfrm>
            <a:custGeom>
              <a:avLst/>
              <a:gdLst>
                <a:gd name="T0" fmla="*/ 843 w 1329"/>
                <a:gd name="T1" fmla="*/ 1458 h 1559"/>
                <a:gd name="T2" fmla="*/ 870 w 1329"/>
                <a:gd name="T3" fmla="*/ 1476 h 1559"/>
                <a:gd name="T4" fmla="*/ 930 w 1329"/>
                <a:gd name="T5" fmla="*/ 1329 h 1559"/>
                <a:gd name="T6" fmla="*/ 939 w 1329"/>
                <a:gd name="T7" fmla="*/ 1182 h 1559"/>
                <a:gd name="T8" fmla="*/ 1116 w 1329"/>
                <a:gd name="T9" fmla="*/ 1110 h 1559"/>
                <a:gd name="T10" fmla="*/ 1167 w 1329"/>
                <a:gd name="T11" fmla="*/ 1008 h 1559"/>
                <a:gd name="T12" fmla="*/ 1200 w 1329"/>
                <a:gd name="T13" fmla="*/ 897 h 1559"/>
                <a:gd name="T14" fmla="*/ 1182 w 1329"/>
                <a:gd name="T15" fmla="*/ 780 h 1559"/>
                <a:gd name="T16" fmla="*/ 1293 w 1329"/>
                <a:gd name="T17" fmla="*/ 579 h 1559"/>
                <a:gd name="T18" fmla="*/ 1308 w 1329"/>
                <a:gd name="T19" fmla="*/ 453 h 1559"/>
                <a:gd name="T20" fmla="*/ 1248 w 1329"/>
                <a:gd name="T21" fmla="*/ 411 h 1559"/>
                <a:gd name="T22" fmla="*/ 1089 w 1329"/>
                <a:gd name="T23" fmla="*/ 333 h 1559"/>
                <a:gd name="T24" fmla="*/ 975 w 1329"/>
                <a:gd name="T25" fmla="*/ 278 h 1559"/>
                <a:gd name="T26" fmla="*/ 861 w 1329"/>
                <a:gd name="T27" fmla="*/ 294 h 1559"/>
                <a:gd name="T28" fmla="*/ 804 w 1329"/>
                <a:gd name="T29" fmla="*/ 294 h 1559"/>
                <a:gd name="T30" fmla="*/ 834 w 1329"/>
                <a:gd name="T31" fmla="*/ 273 h 1559"/>
                <a:gd name="T32" fmla="*/ 774 w 1329"/>
                <a:gd name="T33" fmla="*/ 240 h 1559"/>
                <a:gd name="T34" fmla="*/ 750 w 1329"/>
                <a:gd name="T35" fmla="*/ 204 h 1559"/>
                <a:gd name="T36" fmla="*/ 765 w 1329"/>
                <a:gd name="T37" fmla="*/ 134 h 1559"/>
                <a:gd name="T38" fmla="*/ 723 w 1329"/>
                <a:gd name="T39" fmla="*/ 54 h 1559"/>
                <a:gd name="T40" fmla="*/ 674 w 1329"/>
                <a:gd name="T41" fmla="*/ 104 h 1559"/>
                <a:gd name="T42" fmla="*/ 587 w 1329"/>
                <a:gd name="T43" fmla="*/ 104 h 1559"/>
                <a:gd name="T44" fmla="*/ 500 w 1329"/>
                <a:gd name="T45" fmla="*/ 155 h 1559"/>
                <a:gd name="T46" fmla="*/ 468 w 1329"/>
                <a:gd name="T47" fmla="*/ 84 h 1559"/>
                <a:gd name="T48" fmla="*/ 435 w 1329"/>
                <a:gd name="T49" fmla="*/ 45 h 1559"/>
                <a:gd name="T50" fmla="*/ 420 w 1329"/>
                <a:gd name="T51" fmla="*/ 33 h 1559"/>
                <a:gd name="T52" fmla="*/ 339 w 1329"/>
                <a:gd name="T53" fmla="*/ 63 h 1559"/>
                <a:gd name="T54" fmla="*/ 320 w 1329"/>
                <a:gd name="T55" fmla="*/ 75 h 1559"/>
                <a:gd name="T56" fmla="*/ 276 w 1329"/>
                <a:gd name="T57" fmla="*/ 180 h 1559"/>
                <a:gd name="T58" fmla="*/ 215 w 1329"/>
                <a:gd name="T59" fmla="*/ 171 h 1559"/>
                <a:gd name="T60" fmla="*/ 126 w 1329"/>
                <a:gd name="T61" fmla="*/ 147 h 1559"/>
                <a:gd name="T62" fmla="*/ 147 w 1329"/>
                <a:gd name="T63" fmla="*/ 192 h 1559"/>
                <a:gd name="T64" fmla="*/ 132 w 1329"/>
                <a:gd name="T65" fmla="*/ 213 h 1559"/>
                <a:gd name="T66" fmla="*/ 63 w 1329"/>
                <a:gd name="T67" fmla="*/ 384 h 1559"/>
                <a:gd name="T68" fmla="*/ 0 w 1329"/>
                <a:gd name="T69" fmla="*/ 525 h 1559"/>
                <a:gd name="T70" fmla="*/ 114 w 1329"/>
                <a:gd name="T71" fmla="*/ 606 h 1559"/>
                <a:gd name="T72" fmla="*/ 210 w 1329"/>
                <a:gd name="T73" fmla="*/ 663 h 1559"/>
                <a:gd name="T74" fmla="*/ 282 w 1329"/>
                <a:gd name="T75" fmla="*/ 714 h 1559"/>
                <a:gd name="T76" fmla="*/ 453 w 1329"/>
                <a:gd name="T77" fmla="*/ 774 h 1559"/>
                <a:gd name="T78" fmla="*/ 474 w 1329"/>
                <a:gd name="T79" fmla="*/ 855 h 1559"/>
                <a:gd name="T80" fmla="*/ 558 w 1329"/>
                <a:gd name="T81" fmla="*/ 930 h 1559"/>
                <a:gd name="T82" fmla="*/ 573 w 1329"/>
                <a:gd name="T83" fmla="*/ 1029 h 1559"/>
                <a:gd name="T84" fmla="*/ 678 w 1329"/>
                <a:gd name="T85" fmla="*/ 1095 h 1559"/>
                <a:gd name="T86" fmla="*/ 717 w 1329"/>
                <a:gd name="T87" fmla="*/ 1248 h 1559"/>
                <a:gd name="T88" fmla="*/ 726 w 1329"/>
                <a:gd name="T89" fmla="*/ 1308 h 1559"/>
                <a:gd name="T90" fmla="*/ 672 w 1329"/>
                <a:gd name="T91" fmla="*/ 1373 h 1559"/>
                <a:gd name="T92" fmla="*/ 750 w 1329"/>
                <a:gd name="T93" fmla="*/ 1455 h 1559"/>
                <a:gd name="T94" fmla="*/ 806 w 1329"/>
                <a:gd name="T95" fmla="*/ 1548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9" h="1559">
                  <a:moveTo>
                    <a:pt x="831" y="1559"/>
                  </a:moveTo>
                  <a:lnTo>
                    <a:pt x="855" y="1482"/>
                  </a:lnTo>
                  <a:lnTo>
                    <a:pt x="843" y="1458"/>
                  </a:lnTo>
                  <a:lnTo>
                    <a:pt x="870" y="1413"/>
                  </a:lnTo>
                  <a:lnTo>
                    <a:pt x="882" y="1428"/>
                  </a:lnTo>
                  <a:lnTo>
                    <a:pt x="870" y="1476"/>
                  </a:lnTo>
                  <a:lnTo>
                    <a:pt x="906" y="1413"/>
                  </a:lnTo>
                  <a:lnTo>
                    <a:pt x="912" y="1359"/>
                  </a:lnTo>
                  <a:lnTo>
                    <a:pt x="930" y="1329"/>
                  </a:lnTo>
                  <a:lnTo>
                    <a:pt x="912" y="1242"/>
                  </a:lnTo>
                  <a:lnTo>
                    <a:pt x="921" y="1212"/>
                  </a:lnTo>
                  <a:lnTo>
                    <a:pt x="939" y="1182"/>
                  </a:lnTo>
                  <a:lnTo>
                    <a:pt x="996" y="1149"/>
                  </a:lnTo>
                  <a:lnTo>
                    <a:pt x="1041" y="1110"/>
                  </a:lnTo>
                  <a:lnTo>
                    <a:pt x="1116" y="1110"/>
                  </a:lnTo>
                  <a:lnTo>
                    <a:pt x="1140" y="1095"/>
                  </a:lnTo>
                  <a:lnTo>
                    <a:pt x="1152" y="1059"/>
                  </a:lnTo>
                  <a:lnTo>
                    <a:pt x="1167" y="1008"/>
                  </a:lnTo>
                  <a:lnTo>
                    <a:pt x="1188" y="978"/>
                  </a:lnTo>
                  <a:lnTo>
                    <a:pt x="1182" y="918"/>
                  </a:lnTo>
                  <a:lnTo>
                    <a:pt x="1200" y="897"/>
                  </a:lnTo>
                  <a:lnTo>
                    <a:pt x="1185" y="861"/>
                  </a:lnTo>
                  <a:lnTo>
                    <a:pt x="1203" y="840"/>
                  </a:lnTo>
                  <a:lnTo>
                    <a:pt x="1182" y="780"/>
                  </a:lnTo>
                  <a:lnTo>
                    <a:pt x="1191" y="720"/>
                  </a:lnTo>
                  <a:lnTo>
                    <a:pt x="1221" y="680"/>
                  </a:lnTo>
                  <a:lnTo>
                    <a:pt x="1293" y="579"/>
                  </a:lnTo>
                  <a:lnTo>
                    <a:pt x="1329" y="513"/>
                  </a:lnTo>
                  <a:lnTo>
                    <a:pt x="1311" y="486"/>
                  </a:lnTo>
                  <a:lnTo>
                    <a:pt x="1308" y="453"/>
                  </a:lnTo>
                  <a:lnTo>
                    <a:pt x="1290" y="426"/>
                  </a:lnTo>
                  <a:lnTo>
                    <a:pt x="1281" y="402"/>
                  </a:lnTo>
                  <a:lnTo>
                    <a:pt x="1248" y="411"/>
                  </a:lnTo>
                  <a:lnTo>
                    <a:pt x="1182" y="366"/>
                  </a:lnTo>
                  <a:lnTo>
                    <a:pt x="1142" y="329"/>
                  </a:lnTo>
                  <a:lnTo>
                    <a:pt x="1089" y="333"/>
                  </a:lnTo>
                  <a:lnTo>
                    <a:pt x="1029" y="320"/>
                  </a:lnTo>
                  <a:lnTo>
                    <a:pt x="981" y="330"/>
                  </a:lnTo>
                  <a:lnTo>
                    <a:pt x="975" y="278"/>
                  </a:lnTo>
                  <a:lnTo>
                    <a:pt x="888" y="237"/>
                  </a:lnTo>
                  <a:lnTo>
                    <a:pt x="861" y="258"/>
                  </a:lnTo>
                  <a:lnTo>
                    <a:pt x="861" y="294"/>
                  </a:lnTo>
                  <a:lnTo>
                    <a:pt x="843" y="297"/>
                  </a:lnTo>
                  <a:lnTo>
                    <a:pt x="810" y="327"/>
                  </a:lnTo>
                  <a:lnTo>
                    <a:pt x="804" y="294"/>
                  </a:lnTo>
                  <a:lnTo>
                    <a:pt x="762" y="300"/>
                  </a:lnTo>
                  <a:lnTo>
                    <a:pt x="785" y="281"/>
                  </a:lnTo>
                  <a:lnTo>
                    <a:pt x="834" y="273"/>
                  </a:lnTo>
                  <a:lnTo>
                    <a:pt x="851" y="227"/>
                  </a:lnTo>
                  <a:lnTo>
                    <a:pt x="819" y="219"/>
                  </a:lnTo>
                  <a:lnTo>
                    <a:pt x="774" y="240"/>
                  </a:lnTo>
                  <a:lnTo>
                    <a:pt x="732" y="285"/>
                  </a:lnTo>
                  <a:lnTo>
                    <a:pt x="711" y="279"/>
                  </a:lnTo>
                  <a:lnTo>
                    <a:pt x="750" y="204"/>
                  </a:lnTo>
                  <a:lnTo>
                    <a:pt x="777" y="182"/>
                  </a:lnTo>
                  <a:lnTo>
                    <a:pt x="795" y="141"/>
                  </a:lnTo>
                  <a:lnTo>
                    <a:pt x="765" y="134"/>
                  </a:lnTo>
                  <a:lnTo>
                    <a:pt x="747" y="56"/>
                  </a:lnTo>
                  <a:lnTo>
                    <a:pt x="723" y="21"/>
                  </a:lnTo>
                  <a:lnTo>
                    <a:pt x="723" y="54"/>
                  </a:lnTo>
                  <a:lnTo>
                    <a:pt x="708" y="105"/>
                  </a:lnTo>
                  <a:lnTo>
                    <a:pt x="683" y="116"/>
                  </a:lnTo>
                  <a:lnTo>
                    <a:pt x="674" y="104"/>
                  </a:lnTo>
                  <a:lnTo>
                    <a:pt x="638" y="105"/>
                  </a:lnTo>
                  <a:lnTo>
                    <a:pt x="620" y="95"/>
                  </a:lnTo>
                  <a:lnTo>
                    <a:pt x="587" y="104"/>
                  </a:lnTo>
                  <a:lnTo>
                    <a:pt x="576" y="134"/>
                  </a:lnTo>
                  <a:lnTo>
                    <a:pt x="549" y="129"/>
                  </a:lnTo>
                  <a:lnTo>
                    <a:pt x="500" y="155"/>
                  </a:lnTo>
                  <a:lnTo>
                    <a:pt x="453" y="141"/>
                  </a:lnTo>
                  <a:lnTo>
                    <a:pt x="453" y="111"/>
                  </a:lnTo>
                  <a:lnTo>
                    <a:pt x="468" y="84"/>
                  </a:lnTo>
                  <a:lnTo>
                    <a:pt x="465" y="66"/>
                  </a:lnTo>
                  <a:lnTo>
                    <a:pt x="435" y="63"/>
                  </a:lnTo>
                  <a:lnTo>
                    <a:pt x="435" y="45"/>
                  </a:lnTo>
                  <a:lnTo>
                    <a:pt x="456" y="15"/>
                  </a:lnTo>
                  <a:lnTo>
                    <a:pt x="429" y="0"/>
                  </a:lnTo>
                  <a:lnTo>
                    <a:pt x="420" y="33"/>
                  </a:lnTo>
                  <a:lnTo>
                    <a:pt x="396" y="60"/>
                  </a:lnTo>
                  <a:lnTo>
                    <a:pt x="372" y="54"/>
                  </a:lnTo>
                  <a:lnTo>
                    <a:pt x="339" y="63"/>
                  </a:lnTo>
                  <a:lnTo>
                    <a:pt x="312" y="51"/>
                  </a:lnTo>
                  <a:lnTo>
                    <a:pt x="302" y="65"/>
                  </a:lnTo>
                  <a:lnTo>
                    <a:pt x="320" y="75"/>
                  </a:lnTo>
                  <a:lnTo>
                    <a:pt x="321" y="104"/>
                  </a:lnTo>
                  <a:lnTo>
                    <a:pt x="344" y="123"/>
                  </a:lnTo>
                  <a:lnTo>
                    <a:pt x="276" y="180"/>
                  </a:lnTo>
                  <a:lnTo>
                    <a:pt x="248" y="180"/>
                  </a:lnTo>
                  <a:lnTo>
                    <a:pt x="236" y="164"/>
                  </a:lnTo>
                  <a:lnTo>
                    <a:pt x="215" y="171"/>
                  </a:lnTo>
                  <a:lnTo>
                    <a:pt x="216" y="138"/>
                  </a:lnTo>
                  <a:lnTo>
                    <a:pt x="171" y="144"/>
                  </a:lnTo>
                  <a:lnTo>
                    <a:pt x="126" y="147"/>
                  </a:lnTo>
                  <a:lnTo>
                    <a:pt x="114" y="165"/>
                  </a:lnTo>
                  <a:lnTo>
                    <a:pt x="150" y="171"/>
                  </a:lnTo>
                  <a:lnTo>
                    <a:pt x="147" y="192"/>
                  </a:lnTo>
                  <a:lnTo>
                    <a:pt x="111" y="183"/>
                  </a:lnTo>
                  <a:lnTo>
                    <a:pt x="114" y="204"/>
                  </a:lnTo>
                  <a:lnTo>
                    <a:pt x="132" y="213"/>
                  </a:lnTo>
                  <a:lnTo>
                    <a:pt x="143" y="246"/>
                  </a:lnTo>
                  <a:lnTo>
                    <a:pt x="96" y="393"/>
                  </a:lnTo>
                  <a:lnTo>
                    <a:pt x="63" y="384"/>
                  </a:lnTo>
                  <a:lnTo>
                    <a:pt x="30" y="410"/>
                  </a:lnTo>
                  <a:lnTo>
                    <a:pt x="6" y="471"/>
                  </a:lnTo>
                  <a:lnTo>
                    <a:pt x="0" y="525"/>
                  </a:lnTo>
                  <a:lnTo>
                    <a:pt x="42" y="585"/>
                  </a:lnTo>
                  <a:lnTo>
                    <a:pt x="93" y="624"/>
                  </a:lnTo>
                  <a:lnTo>
                    <a:pt x="114" y="606"/>
                  </a:lnTo>
                  <a:lnTo>
                    <a:pt x="120" y="648"/>
                  </a:lnTo>
                  <a:lnTo>
                    <a:pt x="171" y="651"/>
                  </a:lnTo>
                  <a:lnTo>
                    <a:pt x="210" y="663"/>
                  </a:lnTo>
                  <a:lnTo>
                    <a:pt x="254" y="629"/>
                  </a:lnTo>
                  <a:lnTo>
                    <a:pt x="273" y="644"/>
                  </a:lnTo>
                  <a:lnTo>
                    <a:pt x="282" y="714"/>
                  </a:lnTo>
                  <a:lnTo>
                    <a:pt x="380" y="740"/>
                  </a:lnTo>
                  <a:lnTo>
                    <a:pt x="414" y="771"/>
                  </a:lnTo>
                  <a:lnTo>
                    <a:pt x="453" y="774"/>
                  </a:lnTo>
                  <a:lnTo>
                    <a:pt x="480" y="804"/>
                  </a:lnTo>
                  <a:lnTo>
                    <a:pt x="480" y="834"/>
                  </a:lnTo>
                  <a:lnTo>
                    <a:pt x="474" y="855"/>
                  </a:lnTo>
                  <a:lnTo>
                    <a:pt x="495" y="873"/>
                  </a:lnTo>
                  <a:lnTo>
                    <a:pt x="524" y="875"/>
                  </a:lnTo>
                  <a:lnTo>
                    <a:pt x="558" y="930"/>
                  </a:lnTo>
                  <a:lnTo>
                    <a:pt x="561" y="996"/>
                  </a:lnTo>
                  <a:lnTo>
                    <a:pt x="582" y="1011"/>
                  </a:lnTo>
                  <a:lnTo>
                    <a:pt x="573" y="1029"/>
                  </a:lnTo>
                  <a:lnTo>
                    <a:pt x="582" y="1059"/>
                  </a:lnTo>
                  <a:lnTo>
                    <a:pt x="578" y="1098"/>
                  </a:lnTo>
                  <a:lnTo>
                    <a:pt x="678" y="1095"/>
                  </a:lnTo>
                  <a:lnTo>
                    <a:pt x="684" y="1161"/>
                  </a:lnTo>
                  <a:lnTo>
                    <a:pt x="711" y="1182"/>
                  </a:lnTo>
                  <a:lnTo>
                    <a:pt x="717" y="1248"/>
                  </a:lnTo>
                  <a:lnTo>
                    <a:pt x="753" y="1245"/>
                  </a:lnTo>
                  <a:lnTo>
                    <a:pt x="750" y="1289"/>
                  </a:lnTo>
                  <a:lnTo>
                    <a:pt x="726" y="1308"/>
                  </a:lnTo>
                  <a:lnTo>
                    <a:pt x="723" y="1331"/>
                  </a:lnTo>
                  <a:lnTo>
                    <a:pt x="695" y="1361"/>
                  </a:lnTo>
                  <a:lnTo>
                    <a:pt x="672" y="1373"/>
                  </a:lnTo>
                  <a:lnTo>
                    <a:pt x="644" y="1425"/>
                  </a:lnTo>
                  <a:lnTo>
                    <a:pt x="699" y="1434"/>
                  </a:lnTo>
                  <a:lnTo>
                    <a:pt x="750" y="1455"/>
                  </a:lnTo>
                  <a:lnTo>
                    <a:pt x="786" y="1476"/>
                  </a:lnTo>
                  <a:lnTo>
                    <a:pt x="806" y="1490"/>
                  </a:lnTo>
                  <a:lnTo>
                    <a:pt x="806" y="1548"/>
                  </a:lnTo>
                  <a:lnTo>
                    <a:pt x="831" y="1559"/>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11" name="Freeform 153"/>
            <p:cNvSpPr>
              <a:spLocks/>
            </p:cNvSpPr>
            <p:nvPr/>
          </p:nvSpPr>
          <p:spPr bwMode="auto">
            <a:xfrm>
              <a:off x="1448" y="2793"/>
              <a:ext cx="233" cy="377"/>
            </a:xfrm>
            <a:custGeom>
              <a:avLst/>
              <a:gdLst>
                <a:gd name="T0" fmla="*/ 209 w 473"/>
                <a:gd name="T1" fmla="*/ 0 h 764"/>
                <a:gd name="T2" fmla="*/ 200 w 473"/>
                <a:gd name="T3" fmla="*/ 29 h 764"/>
                <a:gd name="T4" fmla="*/ 215 w 473"/>
                <a:gd name="T5" fmla="*/ 38 h 764"/>
                <a:gd name="T6" fmla="*/ 216 w 473"/>
                <a:gd name="T7" fmla="*/ 72 h 764"/>
                <a:gd name="T8" fmla="*/ 186 w 473"/>
                <a:gd name="T9" fmla="*/ 86 h 764"/>
                <a:gd name="T10" fmla="*/ 162 w 473"/>
                <a:gd name="T11" fmla="*/ 132 h 764"/>
                <a:gd name="T12" fmla="*/ 129 w 473"/>
                <a:gd name="T13" fmla="*/ 134 h 764"/>
                <a:gd name="T14" fmla="*/ 122 w 473"/>
                <a:gd name="T15" fmla="*/ 171 h 764"/>
                <a:gd name="T16" fmla="*/ 84 w 473"/>
                <a:gd name="T17" fmla="*/ 210 h 764"/>
                <a:gd name="T18" fmla="*/ 38 w 473"/>
                <a:gd name="T19" fmla="*/ 200 h 764"/>
                <a:gd name="T20" fmla="*/ 38 w 473"/>
                <a:gd name="T21" fmla="*/ 161 h 764"/>
                <a:gd name="T22" fmla="*/ 14 w 473"/>
                <a:gd name="T23" fmla="*/ 167 h 764"/>
                <a:gd name="T24" fmla="*/ 0 w 473"/>
                <a:gd name="T25" fmla="*/ 201 h 764"/>
                <a:gd name="T26" fmla="*/ 2 w 473"/>
                <a:gd name="T27" fmla="*/ 233 h 764"/>
                <a:gd name="T28" fmla="*/ 12 w 473"/>
                <a:gd name="T29" fmla="*/ 255 h 764"/>
                <a:gd name="T30" fmla="*/ 0 w 473"/>
                <a:gd name="T31" fmla="*/ 269 h 764"/>
                <a:gd name="T32" fmla="*/ 57 w 473"/>
                <a:gd name="T33" fmla="*/ 312 h 764"/>
                <a:gd name="T34" fmla="*/ 96 w 473"/>
                <a:gd name="T35" fmla="*/ 374 h 764"/>
                <a:gd name="T36" fmla="*/ 116 w 473"/>
                <a:gd name="T37" fmla="*/ 446 h 764"/>
                <a:gd name="T38" fmla="*/ 143 w 473"/>
                <a:gd name="T39" fmla="*/ 467 h 764"/>
                <a:gd name="T40" fmla="*/ 152 w 473"/>
                <a:gd name="T41" fmla="*/ 506 h 764"/>
                <a:gd name="T42" fmla="*/ 213 w 473"/>
                <a:gd name="T43" fmla="*/ 569 h 764"/>
                <a:gd name="T44" fmla="*/ 195 w 473"/>
                <a:gd name="T45" fmla="*/ 578 h 764"/>
                <a:gd name="T46" fmla="*/ 209 w 473"/>
                <a:gd name="T47" fmla="*/ 602 h 764"/>
                <a:gd name="T48" fmla="*/ 231 w 473"/>
                <a:gd name="T49" fmla="*/ 612 h 764"/>
                <a:gd name="T50" fmla="*/ 233 w 473"/>
                <a:gd name="T51" fmla="*/ 636 h 764"/>
                <a:gd name="T52" fmla="*/ 270 w 473"/>
                <a:gd name="T53" fmla="*/ 669 h 764"/>
                <a:gd name="T54" fmla="*/ 291 w 473"/>
                <a:gd name="T55" fmla="*/ 665 h 764"/>
                <a:gd name="T56" fmla="*/ 308 w 473"/>
                <a:gd name="T57" fmla="*/ 695 h 764"/>
                <a:gd name="T58" fmla="*/ 342 w 473"/>
                <a:gd name="T59" fmla="*/ 702 h 764"/>
                <a:gd name="T60" fmla="*/ 377 w 473"/>
                <a:gd name="T61" fmla="*/ 743 h 764"/>
                <a:gd name="T62" fmla="*/ 426 w 473"/>
                <a:gd name="T63" fmla="*/ 764 h 764"/>
                <a:gd name="T64" fmla="*/ 449 w 473"/>
                <a:gd name="T65" fmla="*/ 744 h 764"/>
                <a:gd name="T66" fmla="*/ 465 w 473"/>
                <a:gd name="T67" fmla="*/ 696 h 764"/>
                <a:gd name="T68" fmla="*/ 461 w 473"/>
                <a:gd name="T69" fmla="*/ 632 h 764"/>
                <a:gd name="T70" fmla="*/ 473 w 473"/>
                <a:gd name="T71" fmla="*/ 591 h 764"/>
                <a:gd name="T72" fmla="*/ 464 w 473"/>
                <a:gd name="T73" fmla="*/ 543 h 764"/>
                <a:gd name="T74" fmla="*/ 473 w 473"/>
                <a:gd name="T75" fmla="*/ 522 h 764"/>
                <a:gd name="T76" fmla="*/ 432 w 473"/>
                <a:gd name="T77" fmla="*/ 471 h 764"/>
                <a:gd name="T78" fmla="*/ 440 w 473"/>
                <a:gd name="T79" fmla="*/ 452 h 764"/>
                <a:gd name="T80" fmla="*/ 395 w 473"/>
                <a:gd name="T81" fmla="*/ 452 h 764"/>
                <a:gd name="T82" fmla="*/ 387 w 473"/>
                <a:gd name="T83" fmla="*/ 407 h 764"/>
                <a:gd name="T84" fmla="*/ 363 w 473"/>
                <a:gd name="T85" fmla="*/ 426 h 764"/>
                <a:gd name="T86" fmla="*/ 317 w 473"/>
                <a:gd name="T87" fmla="*/ 387 h 764"/>
                <a:gd name="T88" fmla="*/ 275 w 473"/>
                <a:gd name="T89" fmla="*/ 329 h 764"/>
                <a:gd name="T90" fmla="*/ 276 w 473"/>
                <a:gd name="T91" fmla="*/ 275 h 764"/>
                <a:gd name="T92" fmla="*/ 299 w 473"/>
                <a:gd name="T93" fmla="*/ 218 h 764"/>
                <a:gd name="T94" fmla="*/ 333 w 473"/>
                <a:gd name="T95" fmla="*/ 188 h 764"/>
                <a:gd name="T96" fmla="*/ 345 w 473"/>
                <a:gd name="T97" fmla="*/ 185 h 764"/>
                <a:gd name="T98" fmla="*/ 374 w 473"/>
                <a:gd name="T99" fmla="*/ 122 h 764"/>
                <a:gd name="T100" fmla="*/ 351 w 473"/>
                <a:gd name="T101" fmla="*/ 104 h 764"/>
                <a:gd name="T102" fmla="*/ 321 w 473"/>
                <a:gd name="T103" fmla="*/ 107 h 764"/>
                <a:gd name="T104" fmla="*/ 291 w 473"/>
                <a:gd name="T105" fmla="*/ 96 h 764"/>
                <a:gd name="T106" fmla="*/ 257 w 473"/>
                <a:gd name="T107" fmla="*/ 33 h 764"/>
                <a:gd name="T108" fmla="*/ 234 w 473"/>
                <a:gd name="T109" fmla="*/ 33 h 764"/>
                <a:gd name="T110" fmla="*/ 209 w 473"/>
                <a:gd name="T11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3" h="764">
                  <a:moveTo>
                    <a:pt x="209" y="0"/>
                  </a:moveTo>
                  <a:lnTo>
                    <a:pt x="200" y="29"/>
                  </a:lnTo>
                  <a:lnTo>
                    <a:pt x="215" y="38"/>
                  </a:lnTo>
                  <a:lnTo>
                    <a:pt x="216" y="72"/>
                  </a:lnTo>
                  <a:lnTo>
                    <a:pt x="186" y="86"/>
                  </a:lnTo>
                  <a:lnTo>
                    <a:pt x="162" y="132"/>
                  </a:lnTo>
                  <a:lnTo>
                    <a:pt x="129" y="134"/>
                  </a:lnTo>
                  <a:lnTo>
                    <a:pt x="122" y="171"/>
                  </a:lnTo>
                  <a:lnTo>
                    <a:pt x="84" y="210"/>
                  </a:lnTo>
                  <a:lnTo>
                    <a:pt x="38" y="200"/>
                  </a:lnTo>
                  <a:lnTo>
                    <a:pt x="38" y="161"/>
                  </a:lnTo>
                  <a:lnTo>
                    <a:pt x="14" y="167"/>
                  </a:lnTo>
                  <a:lnTo>
                    <a:pt x="0" y="201"/>
                  </a:lnTo>
                  <a:lnTo>
                    <a:pt x="2" y="233"/>
                  </a:lnTo>
                  <a:lnTo>
                    <a:pt x="12" y="255"/>
                  </a:lnTo>
                  <a:lnTo>
                    <a:pt x="0" y="269"/>
                  </a:lnTo>
                  <a:lnTo>
                    <a:pt x="57" y="312"/>
                  </a:lnTo>
                  <a:lnTo>
                    <a:pt x="96" y="374"/>
                  </a:lnTo>
                  <a:lnTo>
                    <a:pt x="116" y="446"/>
                  </a:lnTo>
                  <a:lnTo>
                    <a:pt x="143" y="467"/>
                  </a:lnTo>
                  <a:lnTo>
                    <a:pt x="152" y="506"/>
                  </a:lnTo>
                  <a:lnTo>
                    <a:pt x="213" y="569"/>
                  </a:lnTo>
                  <a:lnTo>
                    <a:pt x="195" y="578"/>
                  </a:lnTo>
                  <a:lnTo>
                    <a:pt x="209" y="602"/>
                  </a:lnTo>
                  <a:lnTo>
                    <a:pt x="231" y="612"/>
                  </a:lnTo>
                  <a:lnTo>
                    <a:pt x="233" y="636"/>
                  </a:lnTo>
                  <a:lnTo>
                    <a:pt x="270" y="669"/>
                  </a:lnTo>
                  <a:lnTo>
                    <a:pt x="291" y="665"/>
                  </a:lnTo>
                  <a:lnTo>
                    <a:pt x="308" y="695"/>
                  </a:lnTo>
                  <a:lnTo>
                    <a:pt x="342" y="702"/>
                  </a:lnTo>
                  <a:lnTo>
                    <a:pt x="377" y="743"/>
                  </a:lnTo>
                  <a:lnTo>
                    <a:pt x="426" y="764"/>
                  </a:lnTo>
                  <a:lnTo>
                    <a:pt x="449" y="744"/>
                  </a:lnTo>
                  <a:lnTo>
                    <a:pt x="465" y="696"/>
                  </a:lnTo>
                  <a:lnTo>
                    <a:pt x="461" y="632"/>
                  </a:lnTo>
                  <a:lnTo>
                    <a:pt x="473" y="591"/>
                  </a:lnTo>
                  <a:lnTo>
                    <a:pt x="464" y="543"/>
                  </a:lnTo>
                  <a:lnTo>
                    <a:pt x="473" y="522"/>
                  </a:lnTo>
                  <a:lnTo>
                    <a:pt x="432" y="471"/>
                  </a:lnTo>
                  <a:lnTo>
                    <a:pt x="440" y="452"/>
                  </a:lnTo>
                  <a:lnTo>
                    <a:pt x="395" y="452"/>
                  </a:lnTo>
                  <a:lnTo>
                    <a:pt x="387" y="407"/>
                  </a:lnTo>
                  <a:lnTo>
                    <a:pt x="363" y="426"/>
                  </a:lnTo>
                  <a:lnTo>
                    <a:pt x="317" y="387"/>
                  </a:lnTo>
                  <a:lnTo>
                    <a:pt x="275" y="329"/>
                  </a:lnTo>
                  <a:lnTo>
                    <a:pt x="276" y="275"/>
                  </a:lnTo>
                  <a:lnTo>
                    <a:pt x="299" y="218"/>
                  </a:lnTo>
                  <a:lnTo>
                    <a:pt x="333" y="188"/>
                  </a:lnTo>
                  <a:lnTo>
                    <a:pt x="345" y="185"/>
                  </a:lnTo>
                  <a:lnTo>
                    <a:pt x="374" y="122"/>
                  </a:lnTo>
                  <a:lnTo>
                    <a:pt x="351" y="104"/>
                  </a:lnTo>
                  <a:lnTo>
                    <a:pt x="321" y="107"/>
                  </a:lnTo>
                  <a:lnTo>
                    <a:pt x="291" y="96"/>
                  </a:lnTo>
                  <a:lnTo>
                    <a:pt x="257" y="33"/>
                  </a:lnTo>
                  <a:lnTo>
                    <a:pt x="234" y="33"/>
                  </a:lnTo>
                  <a:lnTo>
                    <a:pt x="209"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12" name="Freeform 154"/>
            <p:cNvSpPr>
              <a:spLocks/>
            </p:cNvSpPr>
            <p:nvPr/>
          </p:nvSpPr>
          <p:spPr bwMode="auto">
            <a:xfrm>
              <a:off x="1661" y="3005"/>
              <a:ext cx="209" cy="249"/>
            </a:xfrm>
            <a:custGeom>
              <a:avLst/>
              <a:gdLst>
                <a:gd name="T0" fmla="*/ 7 w 424"/>
                <a:gd name="T1" fmla="*/ 24 h 504"/>
                <a:gd name="T2" fmla="*/ 0 w 424"/>
                <a:gd name="T3" fmla="*/ 45 h 504"/>
                <a:gd name="T4" fmla="*/ 42 w 424"/>
                <a:gd name="T5" fmla="*/ 92 h 504"/>
                <a:gd name="T6" fmla="*/ 33 w 424"/>
                <a:gd name="T7" fmla="*/ 116 h 504"/>
                <a:gd name="T8" fmla="*/ 42 w 424"/>
                <a:gd name="T9" fmla="*/ 165 h 504"/>
                <a:gd name="T10" fmla="*/ 28 w 424"/>
                <a:gd name="T11" fmla="*/ 203 h 504"/>
                <a:gd name="T12" fmla="*/ 34 w 424"/>
                <a:gd name="T13" fmla="*/ 266 h 504"/>
                <a:gd name="T14" fmla="*/ 21 w 424"/>
                <a:gd name="T15" fmla="*/ 308 h 504"/>
                <a:gd name="T16" fmla="*/ 40 w 424"/>
                <a:gd name="T17" fmla="*/ 314 h 504"/>
                <a:gd name="T18" fmla="*/ 76 w 424"/>
                <a:gd name="T19" fmla="*/ 377 h 504"/>
                <a:gd name="T20" fmla="*/ 76 w 424"/>
                <a:gd name="T21" fmla="*/ 413 h 504"/>
                <a:gd name="T22" fmla="*/ 99 w 424"/>
                <a:gd name="T23" fmla="*/ 441 h 504"/>
                <a:gd name="T24" fmla="*/ 106 w 424"/>
                <a:gd name="T25" fmla="*/ 489 h 504"/>
                <a:gd name="T26" fmla="*/ 136 w 424"/>
                <a:gd name="T27" fmla="*/ 504 h 504"/>
                <a:gd name="T28" fmla="*/ 166 w 424"/>
                <a:gd name="T29" fmla="*/ 470 h 504"/>
                <a:gd name="T30" fmla="*/ 207 w 424"/>
                <a:gd name="T31" fmla="*/ 470 h 504"/>
                <a:gd name="T32" fmla="*/ 240 w 424"/>
                <a:gd name="T33" fmla="*/ 488 h 504"/>
                <a:gd name="T34" fmla="*/ 261 w 424"/>
                <a:gd name="T35" fmla="*/ 470 h 504"/>
                <a:gd name="T36" fmla="*/ 279 w 424"/>
                <a:gd name="T37" fmla="*/ 467 h 504"/>
                <a:gd name="T38" fmla="*/ 292 w 424"/>
                <a:gd name="T39" fmla="*/ 416 h 504"/>
                <a:gd name="T40" fmla="*/ 307 w 424"/>
                <a:gd name="T41" fmla="*/ 387 h 504"/>
                <a:gd name="T42" fmla="*/ 322 w 424"/>
                <a:gd name="T43" fmla="*/ 371 h 504"/>
                <a:gd name="T44" fmla="*/ 394 w 424"/>
                <a:gd name="T45" fmla="*/ 384 h 504"/>
                <a:gd name="T46" fmla="*/ 420 w 424"/>
                <a:gd name="T47" fmla="*/ 441 h 504"/>
                <a:gd name="T48" fmla="*/ 417 w 424"/>
                <a:gd name="T49" fmla="*/ 404 h 504"/>
                <a:gd name="T50" fmla="*/ 424 w 424"/>
                <a:gd name="T51" fmla="*/ 380 h 504"/>
                <a:gd name="T52" fmla="*/ 402 w 424"/>
                <a:gd name="T53" fmla="*/ 366 h 504"/>
                <a:gd name="T54" fmla="*/ 399 w 424"/>
                <a:gd name="T55" fmla="*/ 302 h 504"/>
                <a:gd name="T56" fmla="*/ 366 w 424"/>
                <a:gd name="T57" fmla="*/ 246 h 504"/>
                <a:gd name="T58" fmla="*/ 334 w 424"/>
                <a:gd name="T59" fmla="*/ 245 h 504"/>
                <a:gd name="T60" fmla="*/ 315 w 424"/>
                <a:gd name="T61" fmla="*/ 230 h 504"/>
                <a:gd name="T62" fmla="*/ 321 w 424"/>
                <a:gd name="T63" fmla="*/ 207 h 504"/>
                <a:gd name="T64" fmla="*/ 322 w 424"/>
                <a:gd name="T65" fmla="*/ 176 h 504"/>
                <a:gd name="T66" fmla="*/ 295 w 424"/>
                <a:gd name="T67" fmla="*/ 146 h 504"/>
                <a:gd name="T68" fmla="*/ 255 w 424"/>
                <a:gd name="T69" fmla="*/ 143 h 504"/>
                <a:gd name="T70" fmla="*/ 223 w 424"/>
                <a:gd name="T71" fmla="*/ 113 h 504"/>
                <a:gd name="T72" fmla="*/ 126 w 424"/>
                <a:gd name="T73" fmla="*/ 86 h 504"/>
                <a:gd name="T74" fmla="*/ 114 w 424"/>
                <a:gd name="T75" fmla="*/ 14 h 504"/>
                <a:gd name="T76" fmla="*/ 96 w 424"/>
                <a:gd name="T77" fmla="*/ 0 h 504"/>
                <a:gd name="T78" fmla="*/ 52 w 424"/>
                <a:gd name="T79" fmla="*/ 35 h 504"/>
                <a:gd name="T80" fmla="*/ 7 w 424"/>
                <a:gd name="T81" fmla="*/ 2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4" h="504">
                  <a:moveTo>
                    <a:pt x="7" y="24"/>
                  </a:moveTo>
                  <a:lnTo>
                    <a:pt x="0" y="45"/>
                  </a:lnTo>
                  <a:lnTo>
                    <a:pt x="42" y="92"/>
                  </a:lnTo>
                  <a:lnTo>
                    <a:pt x="33" y="116"/>
                  </a:lnTo>
                  <a:lnTo>
                    <a:pt x="42" y="165"/>
                  </a:lnTo>
                  <a:lnTo>
                    <a:pt x="28" y="203"/>
                  </a:lnTo>
                  <a:lnTo>
                    <a:pt x="34" y="266"/>
                  </a:lnTo>
                  <a:lnTo>
                    <a:pt x="21" y="308"/>
                  </a:lnTo>
                  <a:lnTo>
                    <a:pt x="40" y="314"/>
                  </a:lnTo>
                  <a:lnTo>
                    <a:pt x="76" y="377"/>
                  </a:lnTo>
                  <a:lnTo>
                    <a:pt x="76" y="413"/>
                  </a:lnTo>
                  <a:lnTo>
                    <a:pt x="99" y="441"/>
                  </a:lnTo>
                  <a:lnTo>
                    <a:pt x="106" y="489"/>
                  </a:lnTo>
                  <a:lnTo>
                    <a:pt x="136" y="504"/>
                  </a:lnTo>
                  <a:lnTo>
                    <a:pt x="166" y="470"/>
                  </a:lnTo>
                  <a:lnTo>
                    <a:pt x="207" y="470"/>
                  </a:lnTo>
                  <a:lnTo>
                    <a:pt x="240" y="488"/>
                  </a:lnTo>
                  <a:lnTo>
                    <a:pt x="261" y="470"/>
                  </a:lnTo>
                  <a:lnTo>
                    <a:pt x="279" y="467"/>
                  </a:lnTo>
                  <a:lnTo>
                    <a:pt x="292" y="416"/>
                  </a:lnTo>
                  <a:lnTo>
                    <a:pt x="307" y="387"/>
                  </a:lnTo>
                  <a:lnTo>
                    <a:pt x="322" y="371"/>
                  </a:lnTo>
                  <a:lnTo>
                    <a:pt x="394" y="384"/>
                  </a:lnTo>
                  <a:lnTo>
                    <a:pt x="420" y="441"/>
                  </a:lnTo>
                  <a:lnTo>
                    <a:pt x="417" y="404"/>
                  </a:lnTo>
                  <a:lnTo>
                    <a:pt x="424" y="380"/>
                  </a:lnTo>
                  <a:lnTo>
                    <a:pt x="402" y="366"/>
                  </a:lnTo>
                  <a:lnTo>
                    <a:pt x="399" y="302"/>
                  </a:lnTo>
                  <a:lnTo>
                    <a:pt x="366" y="246"/>
                  </a:lnTo>
                  <a:lnTo>
                    <a:pt x="334" y="245"/>
                  </a:lnTo>
                  <a:lnTo>
                    <a:pt x="315" y="230"/>
                  </a:lnTo>
                  <a:lnTo>
                    <a:pt x="321" y="207"/>
                  </a:lnTo>
                  <a:lnTo>
                    <a:pt x="322" y="176"/>
                  </a:lnTo>
                  <a:lnTo>
                    <a:pt x="295" y="146"/>
                  </a:lnTo>
                  <a:lnTo>
                    <a:pt x="255" y="143"/>
                  </a:lnTo>
                  <a:lnTo>
                    <a:pt x="223" y="113"/>
                  </a:lnTo>
                  <a:lnTo>
                    <a:pt x="126" y="86"/>
                  </a:lnTo>
                  <a:lnTo>
                    <a:pt x="114" y="14"/>
                  </a:lnTo>
                  <a:lnTo>
                    <a:pt x="96" y="0"/>
                  </a:lnTo>
                  <a:lnTo>
                    <a:pt x="52" y="35"/>
                  </a:lnTo>
                  <a:lnTo>
                    <a:pt x="7" y="24"/>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13" name="Freeform 155"/>
            <p:cNvSpPr>
              <a:spLocks/>
            </p:cNvSpPr>
            <p:nvPr/>
          </p:nvSpPr>
          <p:spPr bwMode="auto">
            <a:xfrm>
              <a:off x="1799" y="3188"/>
              <a:ext cx="137" cy="155"/>
            </a:xfrm>
            <a:custGeom>
              <a:avLst/>
              <a:gdLst>
                <a:gd name="T0" fmla="*/ 0 w 279"/>
                <a:gd name="T1" fmla="*/ 99 h 313"/>
                <a:gd name="T2" fmla="*/ 11 w 279"/>
                <a:gd name="T3" fmla="*/ 108 h 313"/>
                <a:gd name="T4" fmla="*/ 44 w 279"/>
                <a:gd name="T5" fmla="*/ 129 h 313"/>
                <a:gd name="T6" fmla="*/ 71 w 279"/>
                <a:gd name="T7" fmla="*/ 177 h 313"/>
                <a:gd name="T8" fmla="*/ 102 w 279"/>
                <a:gd name="T9" fmla="*/ 171 h 313"/>
                <a:gd name="T10" fmla="*/ 114 w 279"/>
                <a:gd name="T11" fmla="*/ 202 h 313"/>
                <a:gd name="T12" fmla="*/ 155 w 279"/>
                <a:gd name="T13" fmla="*/ 213 h 313"/>
                <a:gd name="T14" fmla="*/ 183 w 279"/>
                <a:gd name="T15" fmla="*/ 226 h 313"/>
                <a:gd name="T16" fmla="*/ 182 w 279"/>
                <a:gd name="T17" fmla="*/ 268 h 313"/>
                <a:gd name="T18" fmla="*/ 162 w 279"/>
                <a:gd name="T19" fmla="*/ 277 h 313"/>
                <a:gd name="T20" fmla="*/ 171 w 279"/>
                <a:gd name="T21" fmla="*/ 307 h 313"/>
                <a:gd name="T22" fmla="*/ 215 w 279"/>
                <a:gd name="T23" fmla="*/ 312 h 313"/>
                <a:gd name="T24" fmla="*/ 236 w 279"/>
                <a:gd name="T25" fmla="*/ 306 h 313"/>
                <a:gd name="T26" fmla="*/ 255 w 279"/>
                <a:gd name="T27" fmla="*/ 313 h 313"/>
                <a:gd name="T28" fmla="*/ 279 w 279"/>
                <a:gd name="T29" fmla="*/ 247 h 313"/>
                <a:gd name="T30" fmla="*/ 272 w 279"/>
                <a:gd name="T31" fmla="*/ 180 h 313"/>
                <a:gd name="T32" fmla="*/ 246 w 279"/>
                <a:gd name="T33" fmla="*/ 162 h 313"/>
                <a:gd name="T34" fmla="*/ 237 w 279"/>
                <a:gd name="T35" fmla="*/ 96 h 313"/>
                <a:gd name="T36" fmla="*/ 138 w 279"/>
                <a:gd name="T37" fmla="*/ 99 h 313"/>
                <a:gd name="T38" fmla="*/ 141 w 279"/>
                <a:gd name="T39" fmla="*/ 67 h 313"/>
                <a:gd name="T40" fmla="*/ 114 w 279"/>
                <a:gd name="T41" fmla="*/ 10 h 313"/>
                <a:gd name="T42" fmla="*/ 42 w 279"/>
                <a:gd name="T43" fmla="*/ 0 h 313"/>
                <a:gd name="T44" fmla="*/ 17 w 279"/>
                <a:gd name="T45" fmla="*/ 33 h 313"/>
                <a:gd name="T46" fmla="*/ 5 w 279"/>
                <a:gd name="T47" fmla="*/ 69 h 313"/>
                <a:gd name="T48" fmla="*/ 0 w 279"/>
                <a:gd name="T49" fmla="*/ 9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9" h="313">
                  <a:moveTo>
                    <a:pt x="0" y="99"/>
                  </a:moveTo>
                  <a:cubicBezTo>
                    <a:pt x="4" y="102"/>
                    <a:pt x="11" y="108"/>
                    <a:pt x="11" y="108"/>
                  </a:cubicBezTo>
                  <a:lnTo>
                    <a:pt x="44" y="129"/>
                  </a:lnTo>
                  <a:lnTo>
                    <a:pt x="71" y="177"/>
                  </a:lnTo>
                  <a:lnTo>
                    <a:pt x="102" y="171"/>
                  </a:lnTo>
                  <a:lnTo>
                    <a:pt x="114" y="202"/>
                  </a:lnTo>
                  <a:lnTo>
                    <a:pt x="155" y="213"/>
                  </a:lnTo>
                  <a:lnTo>
                    <a:pt x="183" y="226"/>
                  </a:lnTo>
                  <a:lnTo>
                    <a:pt x="182" y="268"/>
                  </a:lnTo>
                  <a:lnTo>
                    <a:pt x="162" y="277"/>
                  </a:lnTo>
                  <a:lnTo>
                    <a:pt x="171" y="307"/>
                  </a:lnTo>
                  <a:lnTo>
                    <a:pt x="215" y="312"/>
                  </a:lnTo>
                  <a:lnTo>
                    <a:pt x="236" y="306"/>
                  </a:lnTo>
                  <a:lnTo>
                    <a:pt x="255" y="313"/>
                  </a:lnTo>
                  <a:lnTo>
                    <a:pt x="279" y="247"/>
                  </a:lnTo>
                  <a:lnTo>
                    <a:pt x="272" y="180"/>
                  </a:lnTo>
                  <a:lnTo>
                    <a:pt x="246" y="162"/>
                  </a:lnTo>
                  <a:lnTo>
                    <a:pt x="237" y="96"/>
                  </a:lnTo>
                  <a:lnTo>
                    <a:pt x="138" y="99"/>
                  </a:lnTo>
                  <a:lnTo>
                    <a:pt x="141" y="67"/>
                  </a:lnTo>
                  <a:lnTo>
                    <a:pt x="114" y="10"/>
                  </a:lnTo>
                  <a:lnTo>
                    <a:pt x="42" y="0"/>
                  </a:lnTo>
                  <a:lnTo>
                    <a:pt x="17" y="33"/>
                  </a:lnTo>
                  <a:lnTo>
                    <a:pt x="5" y="69"/>
                  </a:lnTo>
                  <a:lnTo>
                    <a:pt x="0" y="99"/>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14" name="Freeform 156"/>
            <p:cNvSpPr>
              <a:spLocks/>
            </p:cNvSpPr>
            <p:nvPr/>
          </p:nvSpPr>
          <p:spPr bwMode="auto">
            <a:xfrm>
              <a:off x="1898" y="3400"/>
              <a:ext cx="95" cy="86"/>
            </a:xfrm>
            <a:custGeom>
              <a:avLst/>
              <a:gdLst>
                <a:gd name="T0" fmla="*/ 3 w 192"/>
                <a:gd name="T1" fmla="*/ 0 h 174"/>
                <a:gd name="T2" fmla="*/ 5 w 192"/>
                <a:gd name="T3" fmla="*/ 35 h 174"/>
                <a:gd name="T4" fmla="*/ 0 w 192"/>
                <a:gd name="T5" fmla="*/ 59 h 174"/>
                <a:gd name="T6" fmla="*/ 11 w 192"/>
                <a:gd name="T7" fmla="*/ 96 h 174"/>
                <a:gd name="T8" fmla="*/ 6 w 192"/>
                <a:gd name="T9" fmla="*/ 114 h 174"/>
                <a:gd name="T10" fmla="*/ 24 w 192"/>
                <a:gd name="T11" fmla="*/ 123 h 174"/>
                <a:gd name="T12" fmla="*/ 32 w 192"/>
                <a:gd name="T13" fmla="*/ 147 h 174"/>
                <a:gd name="T14" fmla="*/ 84 w 192"/>
                <a:gd name="T15" fmla="*/ 158 h 174"/>
                <a:gd name="T16" fmla="*/ 144 w 192"/>
                <a:gd name="T17" fmla="*/ 174 h 174"/>
                <a:gd name="T18" fmla="*/ 177 w 192"/>
                <a:gd name="T19" fmla="*/ 158 h 174"/>
                <a:gd name="T20" fmla="*/ 192 w 192"/>
                <a:gd name="T21" fmla="*/ 131 h 174"/>
                <a:gd name="T22" fmla="*/ 167 w 192"/>
                <a:gd name="T23" fmla="*/ 120 h 174"/>
                <a:gd name="T24" fmla="*/ 165 w 192"/>
                <a:gd name="T25" fmla="*/ 59 h 174"/>
                <a:gd name="T26" fmla="*/ 98 w 192"/>
                <a:gd name="T27" fmla="*/ 21 h 174"/>
                <a:gd name="T28" fmla="*/ 56 w 192"/>
                <a:gd name="T29" fmla="*/ 3 h 174"/>
                <a:gd name="T30" fmla="*/ 3 w 192"/>
                <a:gd name="T3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174">
                  <a:moveTo>
                    <a:pt x="3" y="0"/>
                  </a:moveTo>
                  <a:lnTo>
                    <a:pt x="5" y="35"/>
                  </a:lnTo>
                  <a:lnTo>
                    <a:pt x="0" y="59"/>
                  </a:lnTo>
                  <a:lnTo>
                    <a:pt x="11" y="96"/>
                  </a:lnTo>
                  <a:lnTo>
                    <a:pt x="6" y="114"/>
                  </a:lnTo>
                  <a:lnTo>
                    <a:pt x="24" y="123"/>
                  </a:lnTo>
                  <a:lnTo>
                    <a:pt x="32" y="147"/>
                  </a:lnTo>
                  <a:lnTo>
                    <a:pt x="84" y="158"/>
                  </a:lnTo>
                  <a:lnTo>
                    <a:pt x="144" y="174"/>
                  </a:lnTo>
                  <a:lnTo>
                    <a:pt x="177" y="158"/>
                  </a:lnTo>
                  <a:lnTo>
                    <a:pt x="192" y="131"/>
                  </a:lnTo>
                  <a:lnTo>
                    <a:pt x="167" y="120"/>
                  </a:lnTo>
                  <a:lnTo>
                    <a:pt x="165" y="59"/>
                  </a:lnTo>
                  <a:lnTo>
                    <a:pt x="98" y="21"/>
                  </a:lnTo>
                  <a:lnTo>
                    <a:pt x="56" y="3"/>
                  </a:lnTo>
                  <a:lnTo>
                    <a:pt x="3"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715" name="Group 157"/>
            <p:cNvGrpSpPr>
              <a:grpSpLocks/>
            </p:cNvGrpSpPr>
            <p:nvPr/>
          </p:nvGrpSpPr>
          <p:grpSpPr bwMode="auto">
            <a:xfrm>
              <a:off x="1658" y="3158"/>
              <a:ext cx="265" cy="746"/>
              <a:chOff x="2093" y="4767"/>
              <a:chExt cx="538" cy="1513"/>
            </a:xfrm>
            <a:grpFill/>
          </p:grpSpPr>
          <p:sp>
            <p:nvSpPr>
              <p:cNvPr id="1101" name="Freeform 158"/>
              <p:cNvSpPr>
                <a:spLocks/>
              </p:cNvSpPr>
              <p:nvPr/>
            </p:nvSpPr>
            <p:spPr bwMode="auto">
              <a:xfrm>
                <a:off x="2093" y="4767"/>
                <a:ext cx="460" cy="1442"/>
              </a:xfrm>
              <a:custGeom>
                <a:avLst/>
                <a:gdLst>
                  <a:gd name="T0" fmla="*/ 28 w 460"/>
                  <a:gd name="T1" fmla="*/ 0 h 1442"/>
                  <a:gd name="T2" fmla="*/ 82 w 460"/>
                  <a:gd name="T3" fmla="*/ 72 h 1442"/>
                  <a:gd name="T4" fmla="*/ 105 w 460"/>
                  <a:gd name="T5" fmla="*/ 135 h 1442"/>
                  <a:gd name="T6" fmla="*/ 154 w 460"/>
                  <a:gd name="T7" fmla="*/ 195 h 1442"/>
                  <a:gd name="T8" fmla="*/ 160 w 460"/>
                  <a:gd name="T9" fmla="*/ 252 h 1442"/>
                  <a:gd name="T10" fmla="*/ 139 w 460"/>
                  <a:gd name="T11" fmla="*/ 345 h 1442"/>
                  <a:gd name="T12" fmla="*/ 136 w 460"/>
                  <a:gd name="T13" fmla="*/ 489 h 1442"/>
                  <a:gd name="T14" fmla="*/ 121 w 460"/>
                  <a:gd name="T15" fmla="*/ 549 h 1442"/>
                  <a:gd name="T16" fmla="*/ 163 w 460"/>
                  <a:gd name="T17" fmla="*/ 714 h 1442"/>
                  <a:gd name="T18" fmla="*/ 154 w 460"/>
                  <a:gd name="T19" fmla="*/ 747 h 1442"/>
                  <a:gd name="T20" fmla="*/ 175 w 460"/>
                  <a:gd name="T21" fmla="*/ 867 h 1442"/>
                  <a:gd name="T22" fmla="*/ 205 w 460"/>
                  <a:gd name="T23" fmla="*/ 983 h 1442"/>
                  <a:gd name="T24" fmla="*/ 249 w 460"/>
                  <a:gd name="T25" fmla="*/ 1059 h 1442"/>
                  <a:gd name="T26" fmla="*/ 274 w 460"/>
                  <a:gd name="T27" fmla="*/ 1095 h 1442"/>
                  <a:gd name="T28" fmla="*/ 292 w 460"/>
                  <a:gd name="T29" fmla="*/ 1143 h 1442"/>
                  <a:gd name="T30" fmla="*/ 301 w 460"/>
                  <a:gd name="T31" fmla="*/ 1250 h 1442"/>
                  <a:gd name="T32" fmla="*/ 328 w 460"/>
                  <a:gd name="T33" fmla="*/ 1308 h 1442"/>
                  <a:gd name="T34" fmla="*/ 367 w 460"/>
                  <a:gd name="T35" fmla="*/ 1353 h 1442"/>
                  <a:gd name="T36" fmla="*/ 421 w 460"/>
                  <a:gd name="T37" fmla="*/ 1359 h 1442"/>
                  <a:gd name="T38" fmla="*/ 460 w 460"/>
                  <a:gd name="T39" fmla="*/ 1377 h 1442"/>
                  <a:gd name="T40" fmla="*/ 406 w 460"/>
                  <a:gd name="T41" fmla="*/ 1407 h 1442"/>
                  <a:gd name="T42" fmla="*/ 400 w 460"/>
                  <a:gd name="T43" fmla="*/ 1442 h 1442"/>
                  <a:gd name="T44" fmla="*/ 388 w 460"/>
                  <a:gd name="T45" fmla="*/ 1407 h 1442"/>
                  <a:gd name="T46" fmla="*/ 366 w 460"/>
                  <a:gd name="T47" fmla="*/ 1418 h 1442"/>
                  <a:gd name="T48" fmla="*/ 334 w 460"/>
                  <a:gd name="T49" fmla="*/ 1407 h 1442"/>
                  <a:gd name="T50" fmla="*/ 367 w 460"/>
                  <a:gd name="T51" fmla="*/ 1380 h 1442"/>
                  <a:gd name="T52" fmla="*/ 325 w 460"/>
                  <a:gd name="T53" fmla="*/ 1377 h 1442"/>
                  <a:gd name="T54" fmla="*/ 289 w 460"/>
                  <a:gd name="T55" fmla="*/ 1341 h 1442"/>
                  <a:gd name="T56" fmla="*/ 259 w 460"/>
                  <a:gd name="T57" fmla="*/ 1290 h 1442"/>
                  <a:gd name="T58" fmla="*/ 241 w 460"/>
                  <a:gd name="T59" fmla="*/ 1254 h 1442"/>
                  <a:gd name="T60" fmla="*/ 256 w 460"/>
                  <a:gd name="T61" fmla="*/ 1218 h 1442"/>
                  <a:gd name="T62" fmla="*/ 220 w 460"/>
                  <a:gd name="T63" fmla="*/ 1200 h 1442"/>
                  <a:gd name="T64" fmla="*/ 226 w 460"/>
                  <a:gd name="T65" fmla="*/ 1163 h 1442"/>
                  <a:gd name="T66" fmla="*/ 168 w 460"/>
                  <a:gd name="T67" fmla="*/ 1175 h 1442"/>
                  <a:gd name="T68" fmla="*/ 166 w 460"/>
                  <a:gd name="T69" fmla="*/ 1139 h 1442"/>
                  <a:gd name="T70" fmla="*/ 199 w 460"/>
                  <a:gd name="T71" fmla="*/ 1143 h 1442"/>
                  <a:gd name="T72" fmla="*/ 196 w 460"/>
                  <a:gd name="T73" fmla="*/ 1104 h 1442"/>
                  <a:gd name="T74" fmla="*/ 196 w 460"/>
                  <a:gd name="T75" fmla="*/ 1056 h 1442"/>
                  <a:gd name="T76" fmla="*/ 166 w 460"/>
                  <a:gd name="T77" fmla="*/ 1008 h 1442"/>
                  <a:gd name="T78" fmla="*/ 157 w 460"/>
                  <a:gd name="T79" fmla="*/ 942 h 1442"/>
                  <a:gd name="T80" fmla="*/ 106 w 460"/>
                  <a:gd name="T81" fmla="*/ 927 h 1442"/>
                  <a:gd name="T82" fmla="*/ 109 w 460"/>
                  <a:gd name="T83" fmla="*/ 873 h 1442"/>
                  <a:gd name="T84" fmla="*/ 76 w 460"/>
                  <a:gd name="T85" fmla="*/ 831 h 1442"/>
                  <a:gd name="T86" fmla="*/ 61 w 460"/>
                  <a:gd name="T87" fmla="*/ 777 h 1442"/>
                  <a:gd name="T88" fmla="*/ 79 w 460"/>
                  <a:gd name="T89" fmla="*/ 702 h 1442"/>
                  <a:gd name="T90" fmla="*/ 79 w 460"/>
                  <a:gd name="T91" fmla="*/ 660 h 1442"/>
                  <a:gd name="T92" fmla="*/ 85 w 460"/>
                  <a:gd name="T93" fmla="*/ 591 h 1442"/>
                  <a:gd name="T94" fmla="*/ 46 w 460"/>
                  <a:gd name="T95" fmla="*/ 492 h 1442"/>
                  <a:gd name="T96" fmla="*/ 46 w 460"/>
                  <a:gd name="T97" fmla="*/ 447 h 1442"/>
                  <a:gd name="T98" fmla="*/ 34 w 460"/>
                  <a:gd name="T99" fmla="*/ 282 h 1442"/>
                  <a:gd name="T100" fmla="*/ 19 w 460"/>
                  <a:gd name="T101" fmla="*/ 213 h 1442"/>
                  <a:gd name="T102" fmla="*/ 22 w 460"/>
                  <a:gd name="T103" fmla="*/ 141 h 1442"/>
                  <a:gd name="T104" fmla="*/ 0 w 460"/>
                  <a:gd name="T105" fmla="*/ 2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0" h="1442">
                    <a:moveTo>
                      <a:pt x="0" y="24"/>
                    </a:moveTo>
                    <a:lnTo>
                      <a:pt x="28" y="0"/>
                    </a:lnTo>
                    <a:lnTo>
                      <a:pt x="49" y="9"/>
                    </a:lnTo>
                    <a:lnTo>
                      <a:pt x="82" y="72"/>
                    </a:lnTo>
                    <a:lnTo>
                      <a:pt x="82" y="104"/>
                    </a:lnTo>
                    <a:lnTo>
                      <a:pt x="105" y="135"/>
                    </a:lnTo>
                    <a:lnTo>
                      <a:pt x="115" y="186"/>
                    </a:lnTo>
                    <a:lnTo>
                      <a:pt x="154" y="195"/>
                    </a:lnTo>
                    <a:lnTo>
                      <a:pt x="172" y="201"/>
                    </a:lnTo>
                    <a:lnTo>
                      <a:pt x="160" y="252"/>
                    </a:lnTo>
                    <a:lnTo>
                      <a:pt x="124" y="273"/>
                    </a:lnTo>
                    <a:lnTo>
                      <a:pt x="139" y="345"/>
                    </a:lnTo>
                    <a:lnTo>
                      <a:pt x="121" y="453"/>
                    </a:lnTo>
                    <a:lnTo>
                      <a:pt x="136" y="489"/>
                    </a:lnTo>
                    <a:lnTo>
                      <a:pt x="133" y="525"/>
                    </a:lnTo>
                    <a:lnTo>
                      <a:pt x="121" y="549"/>
                    </a:lnTo>
                    <a:lnTo>
                      <a:pt x="175" y="639"/>
                    </a:lnTo>
                    <a:lnTo>
                      <a:pt x="163" y="714"/>
                    </a:lnTo>
                    <a:lnTo>
                      <a:pt x="178" y="732"/>
                    </a:lnTo>
                    <a:lnTo>
                      <a:pt x="154" y="747"/>
                    </a:lnTo>
                    <a:lnTo>
                      <a:pt x="177" y="807"/>
                    </a:lnTo>
                    <a:lnTo>
                      <a:pt x="175" y="867"/>
                    </a:lnTo>
                    <a:lnTo>
                      <a:pt x="208" y="924"/>
                    </a:lnTo>
                    <a:lnTo>
                      <a:pt x="205" y="983"/>
                    </a:lnTo>
                    <a:lnTo>
                      <a:pt x="229" y="1050"/>
                    </a:lnTo>
                    <a:lnTo>
                      <a:pt x="249" y="1059"/>
                    </a:lnTo>
                    <a:lnTo>
                      <a:pt x="232" y="1089"/>
                    </a:lnTo>
                    <a:lnTo>
                      <a:pt x="274" y="1095"/>
                    </a:lnTo>
                    <a:lnTo>
                      <a:pt x="259" y="1116"/>
                    </a:lnTo>
                    <a:lnTo>
                      <a:pt x="292" y="1143"/>
                    </a:lnTo>
                    <a:lnTo>
                      <a:pt x="307" y="1182"/>
                    </a:lnTo>
                    <a:lnTo>
                      <a:pt x="301" y="1250"/>
                    </a:lnTo>
                    <a:lnTo>
                      <a:pt x="304" y="1278"/>
                    </a:lnTo>
                    <a:lnTo>
                      <a:pt x="328" y="1308"/>
                    </a:lnTo>
                    <a:lnTo>
                      <a:pt x="352" y="1305"/>
                    </a:lnTo>
                    <a:lnTo>
                      <a:pt x="367" y="1353"/>
                    </a:lnTo>
                    <a:lnTo>
                      <a:pt x="397" y="1359"/>
                    </a:lnTo>
                    <a:lnTo>
                      <a:pt x="421" y="1359"/>
                    </a:lnTo>
                    <a:lnTo>
                      <a:pt x="448" y="1362"/>
                    </a:lnTo>
                    <a:lnTo>
                      <a:pt x="460" y="1377"/>
                    </a:lnTo>
                    <a:lnTo>
                      <a:pt x="433" y="1383"/>
                    </a:lnTo>
                    <a:lnTo>
                      <a:pt x="406" y="1407"/>
                    </a:lnTo>
                    <a:lnTo>
                      <a:pt x="424" y="1440"/>
                    </a:lnTo>
                    <a:lnTo>
                      <a:pt x="400" y="1442"/>
                    </a:lnTo>
                    <a:lnTo>
                      <a:pt x="402" y="1422"/>
                    </a:lnTo>
                    <a:lnTo>
                      <a:pt x="388" y="1407"/>
                    </a:lnTo>
                    <a:lnTo>
                      <a:pt x="373" y="1434"/>
                    </a:lnTo>
                    <a:lnTo>
                      <a:pt x="366" y="1418"/>
                    </a:lnTo>
                    <a:lnTo>
                      <a:pt x="361" y="1401"/>
                    </a:lnTo>
                    <a:lnTo>
                      <a:pt x="334" y="1407"/>
                    </a:lnTo>
                    <a:lnTo>
                      <a:pt x="339" y="1391"/>
                    </a:lnTo>
                    <a:lnTo>
                      <a:pt x="367" y="1380"/>
                    </a:lnTo>
                    <a:lnTo>
                      <a:pt x="349" y="1347"/>
                    </a:lnTo>
                    <a:lnTo>
                      <a:pt x="325" y="1377"/>
                    </a:lnTo>
                    <a:lnTo>
                      <a:pt x="307" y="1355"/>
                    </a:lnTo>
                    <a:lnTo>
                      <a:pt x="289" y="1341"/>
                    </a:lnTo>
                    <a:lnTo>
                      <a:pt x="283" y="1314"/>
                    </a:lnTo>
                    <a:lnTo>
                      <a:pt x="259" y="1290"/>
                    </a:lnTo>
                    <a:lnTo>
                      <a:pt x="265" y="1271"/>
                    </a:lnTo>
                    <a:lnTo>
                      <a:pt x="241" y="1254"/>
                    </a:lnTo>
                    <a:lnTo>
                      <a:pt x="229" y="1218"/>
                    </a:lnTo>
                    <a:lnTo>
                      <a:pt x="256" y="1218"/>
                    </a:lnTo>
                    <a:lnTo>
                      <a:pt x="247" y="1191"/>
                    </a:lnTo>
                    <a:lnTo>
                      <a:pt x="220" y="1200"/>
                    </a:lnTo>
                    <a:lnTo>
                      <a:pt x="217" y="1182"/>
                    </a:lnTo>
                    <a:lnTo>
                      <a:pt x="226" y="1163"/>
                    </a:lnTo>
                    <a:lnTo>
                      <a:pt x="193" y="1167"/>
                    </a:lnTo>
                    <a:lnTo>
                      <a:pt x="168" y="1175"/>
                    </a:lnTo>
                    <a:lnTo>
                      <a:pt x="163" y="1155"/>
                    </a:lnTo>
                    <a:lnTo>
                      <a:pt x="166" y="1139"/>
                    </a:lnTo>
                    <a:lnTo>
                      <a:pt x="184" y="1139"/>
                    </a:lnTo>
                    <a:lnTo>
                      <a:pt x="199" y="1143"/>
                    </a:lnTo>
                    <a:lnTo>
                      <a:pt x="207" y="1145"/>
                    </a:lnTo>
                    <a:lnTo>
                      <a:pt x="196" y="1104"/>
                    </a:lnTo>
                    <a:lnTo>
                      <a:pt x="205" y="1080"/>
                    </a:lnTo>
                    <a:lnTo>
                      <a:pt x="196" y="1056"/>
                    </a:lnTo>
                    <a:lnTo>
                      <a:pt x="172" y="1050"/>
                    </a:lnTo>
                    <a:lnTo>
                      <a:pt x="166" y="1008"/>
                    </a:lnTo>
                    <a:lnTo>
                      <a:pt x="169" y="978"/>
                    </a:lnTo>
                    <a:lnTo>
                      <a:pt x="157" y="942"/>
                    </a:lnTo>
                    <a:lnTo>
                      <a:pt x="136" y="957"/>
                    </a:lnTo>
                    <a:lnTo>
                      <a:pt x="106" y="927"/>
                    </a:lnTo>
                    <a:lnTo>
                      <a:pt x="100" y="894"/>
                    </a:lnTo>
                    <a:lnTo>
                      <a:pt x="109" y="873"/>
                    </a:lnTo>
                    <a:lnTo>
                      <a:pt x="97" y="843"/>
                    </a:lnTo>
                    <a:lnTo>
                      <a:pt x="76" y="831"/>
                    </a:lnTo>
                    <a:lnTo>
                      <a:pt x="82" y="807"/>
                    </a:lnTo>
                    <a:lnTo>
                      <a:pt x="61" y="777"/>
                    </a:lnTo>
                    <a:lnTo>
                      <a:pt x="79" y="762"/>
                    </a:lnTo>
                    <a:lnTo>
                      <a:pt x="79" y="702"/>
                    </a:lnTo>
                    <a:lnTo>
                      <a:pt x="88" y="678"/>
                    </a:lnTo>
                    <a:lnTo>
                      <a:pt x="79" y="660"/>
                    </a:lnTo>
                    <a:lnTo>
                      <a:pt x="88" y="639"/>
                    </a:lnTo>
                    <a:lnTo>
                      <a:pt x="85" y="591"/>
                    </a:lnTo>
                    <a:lnTo>
                      <a:pt x="49" y="519"/>
                    </a:lnTo>
                    <a:lnTo>
                      <a:pt x="46" y="492"/>
                    </a:lnTo>
                    <a:lnTo>
                      <a:pt x="64" y="474"/>
                    </a:lnTo>
                    <a:lnTo>
                      <a:pt x="46" y="447"/>
                    </a:lnTo>
                    <a:lnTo>
                      <a:pt x="55" y="360"/>
                    </a:lnTo>
                    <a:lnTo>
                      <a:pt x="34" y="282"/>
                    </a:lnTo>
                    <a:lnTo>
                      <a:pt x="34" y="240"/>
                    </a:lnTo>
                    <a:lnTo>
                      <a:pt x="19" y="213"/>
                    </a:lnTo>
                    <a:lnTo>
                      <a:pt x="34" y="189"/>
                    </a:lnTo>
                    <a:lnTo>
                      <a:pt x="22" y="141"/>
                    </a:lnTo>
                    <a:lnTo>
                      <a:pt x="7" y="117"/>
                    </a:lnTo>
                    <a:lnTo>
                      <a:pt x="0" y="24"/>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02" name="Freeform 159"/>
              <p:cNvSpPr>
                <a:spLocks/>
              </p:cNvSpPr>
              <p:nvPr/>
            </p:nvSpPr>
            <p:spPr bwMode="auto">
              <a:xfrm>
                <a:off x="2519" y="6164"/>
                <a:ext cx="89" cy="99"/>
              </a:xfrm>
              <a:custGeom>
                <a:avLst/>
                <a:gdLst>
                  <a:gd name="T0" fmla="*/ 37 w 89"/>
                  <a:gd name="T1" fmla="*/ 0 h 99"/>
                  <a:gd name="T2" fmla="*/ 16 w 89"/>
                  <a:gd name="T3" fmla="*/ 4 h 99"/>
                  <a:gd name="T4" fmla="*/ 7 w 89"/>
                  <a:gd name="T5" fmla="*/ 16 h 99"/>
                  <a:gd name="T6" fmla="*/ 33 w 89"/>
                  <a:gd name="T7" fmla="*/ 25 h 99"/>
                  <a:gd name="T8" fmla="*/ 69 w 89"/>
                  <a:gd name="T9" fmla="*/ 54 h 99"/>
                  <a:gd name="T10" fmla="*/ 18 w 89"/>
                  <a:gd name="T11" fmla="*/ 76 h 99"/>
                  <a:gd name="T12" fmla="*/ 9 w 89"/>
                  <a:gd name="T13" fmla="*/ 87 h 99"/>
                  <a:gd name="T14" fmla="*/ 37 w 89"/>
                  <a:gd name="T15" fmla="*/ 90 h 99"/>
                  <a:gd name="T16" fmla="*/ 58 w 89"/>
                  <a:gd name="T17" fmla="*/ 85 h 99"/>
                  <a:gd name="T18" fmla="*/ 78 w 89"/>
                  <a:gd name="T19" fmla="*/ 87 h 99"/>
                  <a:gd name="T20" fmla="*/ 87 w 89"/>
                  <a:gd name="T21" fmla="*/ 76 h 99"/>
                  <a:gd name="T22" fmla="*/ 58 w 89"/>
                  <a:gd name="T23" fmla="*/ 30 h 99"/>
                  <a:gd name="T24" fmla="*/ 37 w 89"/>
                  <a:gd name="T2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9">
                    <a:moveTo>
                      <a:pt x="37" y="0"/>
                    </a:moveTo>
                    <a:cubicBezTo>
                      <a:pt x="30" y="1"/>
                      <a:pt x="23" y="3"/>
                      <a:pt x="16" y="4"/>
                    </a:cubicBezTo>
                    <a:cubicBezTo>
                      <a:pt x="11" y="7"/>
                      <a:pt x="10" y="11"/>
                      <a:pt x="7" y="16"/>
                    </a:cubicBezTo>
                    <a:cubicBezTo>
                      <a:pt x="11" y="29"/>
                      <a:pt x="18" y="24"/>
                      <a:pt x="33" y="25"/>
                    </a:cubicBezTo>
                    <a:cubicBezTo>
                      <a:pt x="39" y="56"/>
                      <a:pt x="36" y="51"/>
                      <a:pt x="69" y="54"/>
                    </a:cubicBezTo>
                    <a:cubicBezTo>
                      <a:pt x="80" y="90"/>
                      <a:pt x="54" y="75"/>
                      <a:pt x="18" y="76"/>
                    </a:cubicBezTo>
                    <a:cubicBezTo>
                      <a:pt x="15" y="81"/>
                      <a:pt x="14" y="84"/>
                      <a:pt x="9" y="87"/>
                    </a:cubicBezTo>
                    <a:cubicBezTo>
                      <a:pt x="0" y="99"/>
                      <a:pt x="31" y="91"/>
                      <a:pt x="37" y="90"/>
                    </a:cubicBezTo>
                    <a:cubicBezTo>
                      <a:pt x="44" y="87"/>
                      <a:pt x="51" y="88"/>
                      <a:pt x="58" y="85"/>
                    </a:cubicBezTo>
                    <a:cubicBezTo>
                      <a:pt x="74" y="88"/>
                      <a:pt x="67" y="89"/>
                      <a:pt x="78" y="87"/>
                    </a:cubicBezTo>
                    <a:cubicBezTo>
                      <a:pt x="83" y="84"/>
                      <a:pt x="85" y="82"/>
                      <a:pt x="87" y="76"/>
                    </a:cubicBezTo>
                    <a:cubicBezTo>
                      <a:pt x="89" y="61"/>
                      <a:pt x="70" y="37"/>
                      <a:pt x="58" y="30"/>
                    </a:cubicBezTo>
                    <a:cubicBezTo>
                      <a:pt x="54" y="25"/>
                      <a:pt x="37" y="4"/>
                      <a:pt x="37"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03" name="Freeform 160"/>
              <p:cNvSpPr>
                <a:spLocks/>
              </p:cNvSpPr>
              <p:nvPr/>
            </p:nvSpPr>
            <p:spPr bwMode="auto">
              <a:xfrm>
                <a:off x="2588" y="6264"/>
                <a:ext cx="43" cy="16"/>
              </a:xfrm>
              <a:custGeom>
                <a:avLst/>
                <a:gdLst>
                  <a:gd name="T0" fmla="*/ 33 w 43"/>
                  <a:gd name="T1" fmla="*/ 5 h 16"/>
                  <a:gd name="T2" fmla="*/ 18 w 43"/>
                  <a:gd name="T3" fmla="*/ 0 h 16"/>
                  <a:gd name="T4" fmla="*/ 15 w 43"/>
                  <a:gd name="T5" fmla="*/ 12 h 16"/>
                  <a:gd name="T6" fmla="*/ 43 w 43"/>
                  <a:gd name="T7" fmla="*/ 14 h 16"/>
                  <a:gd name="T8" fmla="*/ 33 w 43"/>
                  <a:gd name="T9" fmla="*/ 5 h 16"/>
                </a:gdLst>
                <a:ahLst/>
                <a:cxnLst>
                  <a:cxn ang="0">
                    <a:pos x="T0" y="T1"/>
                  </a:cxn>
                  <a:cxn ang="0">
                    <a:pos x="T2" y="T3"/>
                  </a:cxn>
                  <a:cxn ang="0">
                    <a:pos x="T4" y="T5"/>
                  </a:cxn>
                  <a:cxn ang="0">
                    <a:pos x="T6" y="T7"/>
                  </a:cxn>
                  <a:cxn ang="0">
                    <a:pos x="T8" y="T9"/>
                  </a:cxn>
                </a:cxnLst>
                <a:rect l="0" t="0" r="r" b="b"/>
                <a:pathLst>
                  <a:path w="43" h="16">
                    <a:moveTo>
                      <a:pt x="33" y="5"/>
                    </a:moveTo>
                    <a:cubicBezTo>
                      <a:pt x="28" y="3"/>
                      <a:pt x="23" y="2"/>
                      <a:pt x="18" y="0"/>
                    </a:cubicBezTo>
                    <a:cubicBezTo>
                      <a:pt x="3" y="3"/>
                      <a:pt x="0" y="9"/>
                      <a:pt x="15" y="12"/>
                    </a:cubicBezTo>
                    <a:cubicBezTo>
                      <a:pt x="24" y="16"/>
                      <a:pt x="34" y="15"/>
                      <a:pt x="43" y="14"/>
                    </a:cubicBezTo>
                    <a:cubicBezTo>
                      <a:pt x="42" y="7"/>
                      <a:pt x="39" y="7"/>
                      <a:pt x="33"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04" name="Freeform 161"/>
              <p:cNvSpPr>
                <a:spLocks/>
              </p:cNvSpPr>
              <p:nvPr/>
            </p:nvSpPr>
            <p:spPr bwMode="auto">
              <a:xfrm>
                <a:off x="2542" y="6258"/>
                <a:ext cx="17" cy="14"/>
              </a:xfrm>
              <a:custGeom>
                <a:avLst/>
                <a:gdLst>
                  <a:gd name="T0" fmla="*/ 11 w 17"/>
                  <a:gd name="T1" fmla="*/ 6 h 14"/>
                  <a:gd name="T2" fmla="*/ 4 w 17"/>
                  <a:gd name="T3" fmla="*/ 14 h 14"/>
                  <a:gd name="T4" fmla="*/ 17 w 17"/>
                  <a:gd name="T5" fmla="*/ 6 h 14"/>
                  <a:gd name="T6" fmla="*/ 11 w 17"/>
                  <a:gd name="T7" fmla="*/ 6 h 14"/>
                </a:gdLst>
                <a:ahLst/>
                <a:cxnLst>
                  <a:cxn ang="0">
                    <a:pos x="T0" y="T1"/>
                  </a:cxn>
                  <a:cxn ang="0">
                    <a:pos x="T2" y="T3"/>
                  </a:cxn>
                  <a:cxn ang="0">
                    <a:pos x="T4" y="T5"/>
                  </a:cxn>
                  <a:cxn ang="0">
                    <a:pos x="T6" y="T7"/>
                  </a:cxn>
                </a:cxnLst>
                <a:rect l="0" t="0" r="r" b="b"/>
                <a:pathLst>
                  <a:path w="17" h="14">
                    <a:moveTo>
                      <a:pt x="11" y="6"/>
                    </a:moveTo>
                    <a:cubicBezTo>
                      <a:pt x="2" y="5"/>
                      <a:pt x="0" y="5"/>
                      <a:pt x="4" y="14"/>
                    </a:cubicBezTo>
                    <a:cubicBezTo>
                      <a:pt x="11" y="12"/>
                      <a:pt x="15" y="14"/>
                      <a:pt x="17" y="6"/>
                    </a:cubicBezTo>
                    <a:cubicBezTo>
                      <a:pt x="10" y="1"/>
                      <a:pt x="11" y="0"/>
                      <a:pt x="11"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05" name="Freeform 162"/>
              <p:cNvSpPr>
                <a:spLocks/>
              </p:cNvSpPr>
              <p:nvPr/>
            </p:nvSpPr>
            <p:spPr bwMode="auto">
              <a:xfrm>
                <a:off x="2504" y="6228"/>
                <a:ext cx="25" cy="11"/>
              </a:xfrm>
              <a:custGeom>
                <a:avLst/>
                <a:gdLst>
                  <a:gd name="T0" fmla="*/ 13 w 25"/>
                  <a:gd name="T1" fmla="*/ 0 h 11"/>
                  <a:gd name="T2" fmla="*/ 0 w 25"/>
                  <a:gd name="T3" fmla="*/ 9 h 11"/>
                  <a:gd name="T4" fmla="*/ 18 w 25"/>
                  <a:gd name="T5" fmla="*/ 8 h 11"/>
                  <a:gd name="T6" fmla="*/ 13 w 25"/>
                  <a:gd name="T7" fmla="*/ 0 h 11"/>
                </a:gdLst>
                <a:ahLst/>
                <a:cxnLst>
                  <a:cxn ang="0">
                    <a:pos x="T0" y="T1"/>
                  </a:cxn>
                  <a:cxn ang="0">
                    <a:pos x="T2" y="T3"/>
                  </a:cxn>
                  <a:cxn ang="0">
                    <a:pos x="T4" y="T5"/>
                  </a:cxn>
                  <a:cxn ang="0">
                    <a:pos x="T6" y="T7"/>
                  </a:cxn>
                </a:cxnLst>
                <a:rect l="0" t="0" r="r" b="b"/>
                <a:pathLst>
                  <a:path w="25" h="11">
                    <a:moveTo>
                      <a:pt x="13" y="0"/>
                    </a:moveTo>
                    <a:cubicBezTo>
                      <a:pt x="7" y="2"/>
                      <a:pt x="4" y="4"/>
                      <a:pt x="0" y="9"/>
                    </a:cubicBezTo>
                    <a:cubicBezTo>
                      <a:pt x="7" y="11"/>
                      <a:pt x="11" y="9"/>
                      <a:pt x="18" y="8"/>
                    </a:cubicBezTo>
                    <a:cubicBezTo>
                      <a:pt x="25" y="2"/>
                      <a:pt x="20" y="0"/>
                      <a:pt x="1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06" name="Freeform 163"/>
              <p:cNvSpPr>
                <a:spLocks/>
              </p:cNvSpPr>
              <p:nvPr/>
            </p:nvSpPr>
            <p:spPr bwMode="auto">
              <a:xfrm>
                <a:off x="2521" y="6203"/>
                <a:ext cx="23" cy="15"/>
              </a:xfrm>
              <a:custGeom>
                <a:avLst/>
                <a:gdLst>
                  <a:gd name="T0" fmla="*/ 14 w 23"/>
                  <a:gd name="T1" fmla="*/ 0 h 15"/>
                  <a:gd name="T2" fmla="*/ 19 w 23"/>
                  <a:gd name="T3" fmla="*/ 15 h 15"/>
                  <a:gd name="T4" fmla="*/ 14 w 23"/>
                  <a:gd name="T5" fmla="*/ 0 h 15"/>
                </a:gdLst>
                <a:ahLst/>
                <a:cxnLst>
                  <a:cxn ang="0">
                    <a:pos x="T0" y="T1"/>
                  </a:cxn>
                  <a:cxn ang="0">
                    <a:pos x="T2" y="T3"/>
                  </a:cxn>
                  <a:cxn ang="0">
                    <a:pos x="T4" y="T5"/>
                  </a:cxn>
                </a:cxnLst>
                <a:rect l="0" t="0" r="r" b="b"/>
                <a:pathLst>
                  <a:path w="23" h="15">
                    <a:moveTo>
                      <a:pt x="14" y="0"/>
                    </a:moveTo>
                    <a:cubicBezTo>
                      <a:pt x="0" y="2"/>
                      <a:pt x="12" y="12"/>
                      <a:pt x="19" y="15"/>
                    </a:cubicBezTo>
                    <a:cubicBezTo>
                      <a:pt x="23" y="7"/>
                      <a:pt x="22" y="4"/>
                      <a:pt x="1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07" name="Freeform 164"/>
              <p:cNvSpPr>
                <a:spLocks/>
              </p:cNvSpPr>
              <p:nvPr/>
            </p:nvSpPr>
            <p:spPr bwMode="auto">
              <a:xfrm>
                <a:off x="2442" y="6216"/>
                <a:ext cx="77" cy="30"/>
              </a:xfrm>
              <a:custGeom>
                <a:avLst/>
                <a:gdLst>
                  <a:gd name="T0" fmla="*/ 32 w 77"/>
                  <a:gd name="T1" fmla="*/ 8 h 30"/>
                  <a:gd name="T2" fmla="*/ 15 w 77"/>
                  <a:gd name="T3" fmla="*/ 0 h 30"/>
                  <a:gd name="T4" fmla="*/ 0 w 77"/>
                  <a:gd name="T5" fmla="*/ 6 h 30"/>
                  <a:gd name="T6" fmla="*/ 12 w 77"/>
                  <a:gd name="T7" fmla="*/ 17 h 30"/>
                  <a:gd name="T8" fmla="*/ 32 w 77"/>
                  <a:gd name="T9" fmla="*/ 29 h 30"/>
                  <a:gd name="T10" fmla="*/ 63 w 77"/>
                  <a:gd name="T11" fmla="*/ 27 h 30"/>
                  <a:gd name="T12" fmla="*/ 48 w 77"/>
                  <a:gd name="T13" fmla="*/ 17 h 30"/>
                  <a:gd name="T14" fmla="*/ 32 w 77"/>
                  <a:gd name="T15" fmla="*/ 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0">
                    <a:moveTo>
                      <a:pt x="32" y="8"/>
                    </a:moveTo>
                    <a:cubicBezTo>
                      <a:pt x="26" y="6"/>
                      <a:pt x="21" y="2"/>
                      <a:pt x="15" y="0"/>
                    </a:cubicBezTo>
                    <a:cubicBezTo>
                      <a:pt x="15" y="0"/>
                      <a:pt x="0" y="0"/>
                      <a:pt x="0" y="6"/>
                    </a:cubicBezTo>
                    <a:cubicBezTo>
                      <a:pt x="0" y="13"/>
                      <a:pt x="8" y="13"/>
                      <a:pt x="12" y="17"/>
                    </a:cubicBezTo>
                    <a:cubicBezTo>
                      <a:pt x="22" y="27"/>
                      <a:pt x="16" y="26"/>
                      <a:pt x="32" y="29"/>
                    </a:cubicBezTo>
                    <a:cubicBezTo>
                      <a:pt x="42" y="28"/>
                      <a:pt x="53" y="30"/>
                      <a:pt x="63" y="27"/>
                    </a:cubicBezTo>
                    <a:cubicBezTo>
                      <a:pt x="77" y="22"/>
                      <a:pt x="54" y="18"/>
                      <a:pt x="48" y="17"/>
                    </a:cubicBezTo>
                    <a:cubicBezTo>
                      <a:pt x="41" y="14"/>
                      <a:pt x="37" y="14"/>
                      <a:pt x="32" y="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08" name="Freeform 165"/>
              <p:cNvSpPr>
                <a:spLocks/>
              </p:cNvSpPr>
              <p:nvPr/>
            </p:nvSpPr>
            <p:spPr bwMode="auto">
              <a:xfrm>
                <a:off x="2389" y="6183"/>
                <a:ext cx="56" cy="23"/>
              </a:xfrm>
              <a:custGeom>
                <a:avLst/>
                <a:gdLst>
                  <a:gd name="T0" fmla="*/ 40 w 56"/>
                  <a:gd name="T1" fmla="*/ 12 h 23"/>
                  <a:gd name="T2" fmla="*/ 7 w 56"/>
                  <a:gd name="T3" fmla="*/ 6 h 23"/>
                  <a:gd name="T4" fmla="*/ 46 w 56"/>
                  <a:gd name="T5" fmla="*/ 20 h 23"/>
                  <a:gd name="T6" fmla="*/ 44 w 56"/>
                  <a:gd name="T7" fmla="*/ 8 h 23"/>
                  <a:gd name="T8" fmla="*/ 40 w 56"/>
                  <a:gd name="T9" fmla="*/ 12 h 23"/>
                </a:gdLst>
                <a:ahLst/>
                <a:cxnLst>
                  <a:cxn ang="0">
                    <a:pos x="T0" y="T1"/>
                  </a:cxn>
                  <a:cxn ang="0">
                    <a:pos x="T2" y="T3"/>
                  </a:cxn>
                  <a:cxn ang="0">
                    <a:pos x="T4" y="T5"/>
                  </a:cxn>
                  <a:cxn ang="0">
                    <a:pos x="T6" y="T7"/>
                  </a:cxn>
                  <a:cxn ang="0">
                    <a:pos x="T8" y="T9"/>
                  </a:cxn>
                </a:cxnLst>
                <a:rect l="0" t="0" r="r" b="b"/>
                <a:pathLst>
                  <a:path w="56" h="23">
                    <a:moveTo>
                      <a:pt x="40" y="12"/>
                    </a:moveTo>
                    <a:cubicBezTo>
                      <a:pt x="25" y="0"/>
                      <a:pt x="35" y="5"/>
                      <a:pt x="7" y="6"/>
                    </a:cubicBezTo>
                    <a:cubicBezTo>
                      <a:pt x="0" y="23"/>
                      <a:pt x="40" y="19"/>
                      <a:pt x="46" y="20"/>
                    </a:cubicBezTo>
                    <a:cubicBezTo>
                      <a:pt x="56" y="17"/>
                      <a:pt x="53" y="10"/>
                      <a:pt x="44" y="8"/>
                    </a:cubicBezTo>
                    <a:cubicBezTo>
                      <a:pt x="38" y="5"/>
                      <a:pt x="40" y="5"/>
                      <a:pt x="40" y="1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09" name="Freeform 166"/>
              <p:cNvSpPr>
                <a:spLocks/>
              </p:cNvSpPr>
              <p:nvPr/>
            </p:nvSpPr>
            <p:spPr bwMode="auto">
              <a:xfrm>
                <a:off x="2383" y="6167"/>
                <a:ext cx="30" cy="14"/>
              </a:xfrm>
              <a:custGeom>
                <a:avLst/>
                <a:gdLst>
                  <a:gd name="T0" fmla="*/ 19 w 30"/>
                  <a:gd name="T1" fmla="*/ 0 h 14"/>
                  <a:gd name="T2" fmla="*/ 11 w 30"/>
                  <a:gd name="T3" fmla="*/ 12 h 14"/>
                  <a:gd name="T4" fmla="*/ 23 w 30"/>
                  <a:gd name="T5" fmla="*/ 6 h 14"/>
                  <a:gd name="T6" fmla="*/ 19 w 30"/>
                  <a:gd name="T7" fmla="*/ 0 h 14"/>
                </a:gdLst>
                <a:ahLst/>
                <a:cxnLst>
                  <a:cxn ang="0">
                    <a:pos x="T0" y="T1"/>
                  </a:cxn>
                  <a:cxn ang="0">
                    <a:pos x="T2" y="T3"/>
                  </a:cxn>
                  <a:cxn ang="0">
                    <a:pos x="T4" y="T5"/>
                  </a:cxn>
                  <a:cxn ang="0">
                    <a:pos x="T6" y="T7"/>
                  </a:cxn>
                </a:cxnLst>
                <a:rect l="0" t="0" r="r" b="b"/>
                <a:pathLst>
                  <a:path w="30" h="14">
                    <a:moveTo>
                      <a:pt x="19" y="0"/>
                    </a:moveTo>
                    <a:cubicBezTo>
                      <a:pt x="9" y="1"/>
                      <a:pt x="0" y="3"/>
                      <a:pt x="11" y="12"/>
                    </a:cubicBezTo>
                    <a:cubicBezTo>
                      <a:pt x="18" y="11"/>
                      <a:pt x="30" y="14"/>
                      <a:pt x="23" y="6"/>
                    </a:cubicBezTo>
                    <a:cubicBezTo>
                      <a:pt x="18" y="0"/>
                      <a:pt x="19" y="6"/>
                      <a:pt x="1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0" name="Freeform 167"/>
              <p:cNvSpPr>
                <a:spLocks/>
              </p:cNvSpPr>
              <p:nvPr/>
            </p:nvSpPr>
            <p:spPr bwMode="auto">
              <a:xfrm>
                <a:off x="2369" y="6144"/>
                <a:ext cx="28" cy="12"/>
              </a:xfrm>
              <a:custGeom>
                <a:avLst/>
                <a:gdLst>
                  <a:gd name="T0" fmla="*/ 25 w 28"/>
                  <a:gd name="T1" fmla="*/ 5 h 12"/>
                  <a:gd name="T2" fmla="*/ 24 w 28"/>
                  <a:gd name="T3" fmla="*/ 12 h 12"/>
                  <a:gd name="T4" fmla="*/ 25 w 28"/>
                  <a:gd name="T5" fmla="*/ 5 h 12"/>
                </a:gdLst>
                <a:ahLst/>
                <a:cxnLst>
                  <a:cxn ang="0">
                    <a:pos x="T0" y="T1"/>
                  </a:cxn>
                  <a:cxn ang="0">
                    <a:pos x="T2" y="T3"/>
                  </a:cxn>
                  <a:cxn ang="0">
                    <a:pos x="T4" y="T5"/>
                  </a:cxn>
                </a:cxnLst>
                <a:rect l="0" t="0" r="r" b="b"/>
                <a:pathLst>
                  <a:path w="28" h="12">
                    <a:moveTo>
                      <a:pt x="25" y="5"/>
                    </a:moveTo>
                    <a:cubicBezTo>
                      <a:pt x="14" y="0"/>
                      <a:pt x="0" y="9"/>
                      <a:pt x="24" y="12"/>
                    </a:cubicBezTo>
                    <a:cubicBezTo>
                      <a:pt x="28" y="7"/>
                      <a:pt x="25" y="0"/>
                      <a:pt x="25"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1" name="Freeform 168"/>
              <p:cNvSpPr>
                <a:spLocks/>
              </p:cNvSpPr>
              <p:nvPr/>
            </p:nvSpPr>
            <p:spPr bwMode="auto">
              <a:xfrm>
                <a:off x="2338" y="6113"/>
                <a:ext cx="46" cy="27"/>
              </a:xfrm>
              <a:custGeom>
                <a:avLst/>
                <a:gdLst>
                  <a:gd name="T0" fmla="*/ 25 w 46"/>
                  <a:gd name="T1" fmla="*/ 0 h 27"/>
                  <a:gd name="T2" fmla="*/ 22 w 46"/>
                  <a:gd name="T3" fmla="*/ 16 h 27"/>
                  <a:gd name="T4" fmla="*/ 32 w 46"/>
                  <a:gd name="T5" fmla="*/ 27 h 27"/>
                  <a:gd name="T6" fmla="*/ 37 w 46"/>
                  <a:gd name="T7" fmla="*/ 18 h 27"/>
                  <a:gd name="T8" fmla="*/ 25 w 46"/>
                  <a:gd name="T9" fmla="*/ 0 h 27"/>
                </a:gdLst>
                <a:ahLst/>
                <a:cxnLst>
                  <a:cxn ang="0">
                    <a:pos x="T0" y="T1"/>
                  </a:cxn>
                  <a:cxn ang="0">
                    <a:pos x="T2" y="T3"/>
                  </a:cxn>
                  <a:cxn ang="0">
                    <a:pos x="T4" y="T5"/>
                  </a:cxn>
                  <a:cxn ang="0">
                    <a:pos x="T6" y="T7"/>
                  </a:cxn>
                  <a:cxn ang="0">
                    <a:pos x="T8" y="T9"/>
                  </a:cxn>
                </a:cxnLst>
                <a:rect l="0" t="0" r="r" b="b"/>
                <a:pathLst>
                  <a:path w="46" h="27">
                    <a:moveTo>
                      <a:pt x="25" y="0"/>
                    </a:moveTo>
                    <a:cubicBezTo>
                      <a:pt x="0" y="2"/>
                      <a:pt x="9" y="8"/>
                      <a:pt x="22" y="16"/>
                    </a:cubicBezTo>
                    <a:cubicBezTo>
                      <a:pt x="23" y="23"/>
                      <a:pt x="25" y="25"/>
                      <a:pt x="32" y="27"/>
                    </a:cubicBezTo>
                    <a:cubicBezTo>
                      <a:pt x="44" y="25"/>
                      <a:pt x="46" y="25"/>
                      <a:pt x="37" y="18"/>
                    </a:cubicBezTo>
                    <a:cubicBezTo>
                      <a:pt x="34" y="11"/>
                      <a:pt x="30" y="5"/>
                      <a:pt x="25"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2" name="Freeform 169"/>
              <p:cNvSpPr>
                <a:spLocks/>
              </p:cNvSpPr>
              <p:nvPr/>
            </p:nvSpPr>
            <p:spPr bwMode="auto">
              <a:xfrm>
                <a:off x="2328" y="6083"/>
                <a:ext cx="35" cy="16"/>
              </a:xfrm>
              <a:custGeom>
                <a:avLst/>
                <a:gdLst>
                  <a:gd name="T0" fmla="*/ 27 w 35"/>
                  <a:gd name="T1" fmla="*/ 7 h 16"/>
                  <a:gd name="T2" fmla="*/ 17 w 35"/>
                  <a:gd name="T3" fmla="*/ 16 h 16"/>
                  <a:gd name="T4" fmla="*/ 35 w 35"/>
                  <a:gd name="T5" fmla="*/ 12 h 16"/>
                  <a:gd name="T6" fmla="*/ 27 w 35"/>
                  <a:gd name="T7" fmla="*/ 7 h 16"/>
                </a:gdLst>
                <a:ahLst/>
                <a:cxnLst>
                  <a:cxn ang="0">
                    <a:pos x="T0" y="T1"/>
                  </a:cxn>
                  <a:cxn ang="0">
                    <a:pos x="T2" y="T3"/>
                  </a:cxn>
                  <a:cxn ang="0">
                    <a:pos x="T4" y="T5"/>
                  </a:cxn>
                  <a:cxn ang="0">
                    <a:pos x="T6" y="T7"/>
                  </a:cxn>
                </a:cxnLst>
                <a:rect l="0" t="0" r="r" b="b"/>
                <a:pathLst>
                  <a:path w="35" h="16">
                    <a:moveTo>
                      <a:pt x="27" y="7"/>
                    </a:moveTo>
                    <a:cubicBezTo>
                      <a:pt x="21" y="8"/>
                      <a:pt x="0" y="13"/>
                      <a:pt x="17" y="16"/>
                    </a:cubicBezTo>
                    <a:cubicBezTo>
                      <a:pt x="24" y="15"/>
                      <a:pt x="28" y="13"/>
                      <a:pt x="35" y="12"/>
                    </a:cubicBezTo>
                    <a:cubicBezTo>
                      <a:pt x="33" y="7"/>
                      <a:pt x="31" y="0"/>
                      <a:pt x="27"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3" name="Freeform 170"/>
              <p:cNvSpPr>
                <a:spLocks/>
              </p:cNvSpPr>
              <p:nvPr/>
            </p:nvSpPr>
            <p:spPr bwMode="auto">
              <a:xfrm>
                <a:off x="2313" y="6071"/>
                <a:ext cx="26" cy="15"/>
              </a:xfrm>
              <a:custGeom>
                <a:avLst/>
                <a:gdLst>
                  <a:gd name="T0" fmla="*/ 0 w 26"/>
                  <a:gd name="T1" fmla="*/ 1 h 15"/>
                  <a:gd name="T2" fmla="*/ 11 w 26"/>
                  <a:gd name="T3" fmla="*/ 13 h 15"/>
                  <a:gd name="T4" fmla="*/ 23 w 26"/>
                  <a:gd name="T5" fmla="*/ 7 h 15"/>
                  <a:gd name="T6" fmla="*/ 0 w 26"/>
                  <a:gd name="T7" fmla="*/ 1 h 15"/>
                </a:gdLst>
                <a:ahLst/>
                <a:cxnLst>
                  <a:cxn ang="0">
                    <a:pos x="T0" y="T1"/>
                  </a:cxn>
                  <a:cxn ang="0">
                    <a:pos x="T2" y="T3"/>
                  </a:cxn>
                  <a:cxn ang="0">
                    <a:pos x="T4" y="T5"/>
                  </a:cxn>
                  <a:cxn ang="0">
                    <a:pos x="T6" y="T7"/>
                  </a:cxn>
                </a:cxnLst>
                <a:rect l="0" t="0" r="r" b="b"/>
                <a:pathLst>
                  <a:path w="26" h="15">
                    <a:moveTo>
                      <a:pt x="0" y="1"/>
                    </a:moveTo>
                    <a:cubicBezTo>
                      <a:pt x="3" y="7"/>
                      <a:pt x="5" y="9"/>
                      <a:pt x="11" y="13"/>
                    </a:cubicBezTo>
                    <a:cubicBezTo>
                      <a:pt x="12" y="13"/>
                      <a:pt x="26" y="15"/>
                      <a:pt x="23" y="7"/>
                    </a:cubicBezTo>
                    <a:cubicBezTo>
                      <a:pt x="21" y="0"/>
                      <a:pt x="5" y="1"/>
                      <a:pt x="0"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4" name="Freeform 171"/>
              <p:cNvSpPr>
                <a:spLocks/>
              </p:cNvSpPr>
              <p:nvPr/>
            </p:nvSpPr>
            <p:spPr bwMode="auto">
              <a:xfrm>
                <a:off x="2310" y="6036"/>
                <a:ext cx="32" cy="23"/>
              </a:xfrm>
              <a:custGeom>
                <a:avLst/>
                <a:gdLst>
                  <a:gd name="T0" fmla="*/ 0 w 32"/>
                  <a:gd name="T1" fmla="*/ 5 h 23"/>
                  <a:gd name="T2" fmla="*/ 20 w 32"/>
                  <a:gd name="T3" fmla="*/ 23 h 23"/>
                  <a:gd name="T4" fmla="*/ 24 w 32"/>
                  <a:gd name="T5" fmla="*/ 11 h 23"/>
                  <a:gd name="T6" fmla="*/ 12 w 32"/>
                  <a:gd name="T7" fmla="*/ 8 h 23"/>
                  <a:gd name="T8" fmla="*/ 0 w 32"/>
                  <a:gd name="T9" fmla="*/ 5 h 23"/>
                </a:gdLst>
                <a:ahLst/>
                <a:cxnLst>
                  <a:cxn ang="0">
                    <a:pos x="T0" y="T1"/>
                  </a:cxn>
                  <a:cxn ang="0">
                    <a:pos x="T2" y="T3"/>
                  </a:cxn>
                  <a:cxn ang="0">
                    <a:pos x="T4" y="T5"/>
                  </a:cxn>
                  <a:cxn ang="0">
                    <a:pos x="T6" y="T7"/>
                  </a:cxn>
                  <a:cxn ang="0">
                    <a:pos x="T8" y="T9"/>
                  </a:cxn>
                </a:cxnLst>
                <a:rect l="0" t="0" r="r" b="b"/>
                <a:pathLst>
                  <a:path w="32" h="23">
                    <a:moveTo>
                      <a:pt x="0" y="5"/>
                    </a:moveTo>
                    <a:cubicBezTo>
                      <a:pt x="3" y="19"/>
                      <a:pt x="7" y="19"/>
                      <a:pt x="20" y="23"/>
                    </a:cubicBezTo>
                    <a:cubicBezTo>
                      <a:pt x="25" y="21"/>
                      <a:pt x="32" y="16"/>
                      <a:pt x="24" y="11"/>
                    </a:cubicBezTo>
                    <a:cubicBezTo>
                      <a:pt x="21" y="9"/>
                      <a:pt x="15" y="8"/>
                      <a:pt x="12" y="8"/>
                    </a:cubicBezTo>
                    <a:cubicBezTo>
                      <a:pt x="1" y="3"/>
                      <a:pt x="5" y="0"/>
                      <a:pt x="0"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5" name="Freeform 172"/>
              <p:cNvSpPr>
                <a:spLocks/>
              </p:cNvSpPr>
              <p:nvPr/>
            </p:nvSpPr>
            <p:spPr bwMode="auto">
              <a:xfrm>
                <a:off x="2301" y="6011"/>
                <a:ext cx="29" cy="24"/>
              </a:xfrm>
              <a:custGeom>
                <a:avLst/>
                <a:gdLst>
                  <a:gd name="T0" fmla="*/ 0 w 29"/>
                  <a:gd name="T1" fmla="*/ 4 h 24"/>
                  <a:gd name="T2" fmla="*/ 14 w 29"/>
                  <a:gd name="T3" fmla="*/ 24 h 24"/>
                  <a:gd name="T4" fmla="*/ 0 w 29"/>
                  <a:gd name="T5" fmla="*/ 4 h 24"/>
                </a:gdLst>
                <a:ahLst/>
                <a:cxnLst>
                  <a:cxn ang="0">
                    <a:pos x="T0" y="T1"/>
                  </a:cxn>
                  <a:cxn ang="0">
                    <a:pos x="T2" y="T3"/>
                  </a:cxn>
                  <a:cxn ang="0">
                    <a:pos x="T4" y="T5"/>
                  </a:cxn>
                </a:cxnLst>
                <a:rect l="0" t="0" r="r" b="b"/>
                <a:pathLst>
                  <a:path w="29" h="24">
                    <a:moveTo>
                      <a:pt x="0" y="4"/>
                    </a:moveTo>
                    <a:cubicBezTo>
                      <a:pt x="4" y="13"/>
                      <a:pt x="6" y="19"/>
                      <a:pt x="14" y="24"/>
                    </a:cubicBezTo>
                    <a:cubicBezTo>
                      <a:pt x="29" y="19"/>
                      <a:pt x="12" y="0"/>
                      <a:pt x="0"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6" name="Freeform 173"/>
              <p:cNvSpPr>
                <a:spLocks/>
              </p:cNvSpPr>
              <p:nvPr/>
            </p:nvSpPr>
            <p:spPr bwMode="auto">
              <a:xfrm>
                <a:off x="2267" y="5988"/>
                <a:ext cx="25" cy="26"/>
              </a:xfrm>
              <a:custGeom>
                <a:avLst/>
                <a:gdLst>
                  <a:gd name="T0" fmla="*/ 12 w 25"/>
                  <a:gd name="T1" fmla="*/ 0 h 26"/>
                  <a:gd name="T2" fmla="*/ 16 w 25"/>
                  <a:gd name="T3" fmla="*/ 26 h 26"/>
                  <a:gd name="T4" fmla="*/ 12 w 25"/>
                  <a:gd name="T5" fmla="*/ 0 h 26"/>
                </a:gdLst>
                <a:ahLst/>
                <a:cxnLst>
                  <a:cxn ang="0">
                    <a:pos x="T0" y="T1"/>
                  </a:cxn>
                  <a:cxn ang="0">
                    <a:pos x="T2" y="T3"/>
                  </a:cxn>
                  <a:cxn ang="0">
                    <a:pos x="T4" y="T5"/>
                  </a:cxn>
                </a:cxnLst>
                <a:rect l="0" t="0" r="r" b="b"/>
                <a:pathLst>
                  <a:path w="25" h="26">
                    <a:moveTo>
                      <a:pt x="12" y="0"/>
                    </a:moveTo>
                    <a:cubicBezTo>
                      <a:pt x="0" y="7"/>
                      <a:pt x="7" y="19"/>
                      <a:pt x="16" y="26"/>
                    </a:cubicBezTo>
                    <a:cubicBezTo>
                      <a:pt x="25" y="11"/>
                      <a:pt x="17" y="9"/>
                      <a:pt x="1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7" name="Freeform 174"/>
              <p:cNvSpPr>
                <a:spLocks/>
              </p:cNvSpPr>
              <p:nvPr/>
            </p:nvSpPr>
            <p:spPr bwMode="auto">
              <a:xfrm>
                <a:off x="2289" y="5975"/>
                <a:ext cx="26" cy="27"/>
              </a:xfrm>
              <a:custGeom>
                <a:avLst/>
                <a:gdLst>
                  <a:gd name="T0" fmla="*/ 0 w 26"/>
                  <a:gd name="T1" fmla="*/ 6 h 27"/>
                  <a:gd name="T2" fmla="*/ 9 w 26"/>
                  <a:gd name="T3" fmla="*/ 27 h 27"/>
                  <a:gd name="T4" fmla="*/ 0 w 26"/>
                  <a:gd name="T5" fmla="*/ 6 h 27"/>
                </a:gdLst>
                <a:ahLst/>
                <a:cxnLst>
                  <a:cxn ang="0">
                    <a:pos x="T0" y="T1"/>
                  </a:cxn>
                  <a:cxn ang="0">
                    <a:pos x="T2" y="T3"/>
                  </a:cxn>
                  <a:cxn ang="0">
                    <a:pos x="T4" y="T5"/>
                  </a:cxn>
                </a:cxnLst>
                <a:rect l="0" t="0" r="r" b="b"/>
                <a:pathLst>
                  <a:path w="26" h="27">
                    <a:moveTo>
                      <a:pt x="0" y="6"/>
                    </a:moveTo>
                    <a:cubicBezTo>
                      <a:pt x="2" y="14"/>
                      <a:pt x="2" y="22"/>
                      <a:pt x="9" y="27"/>
                    </a:cubicBezTo>
                    <a:cubicBezTo>
                      <a:pt x="26" y="21"/>
                      <a:pt x="15" y="0"/>
                      <a:pt x="0"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8" name="Freeform 175"/>
              <p:cNvSpPr>
                <a:spLocks/>
              </p:cNvSpPr>
              <p:nvPr/>
            </p:nvSpPr>
            <p:spPr bwMode="auto">
              <a:xfrm>
                <a:off x="2285" y="5964"/>
                <a:ext cx="8" cy="19"/>
              </a:xfrm>
              <a:custGeom>
                <a:avLst/>
                <a:gdLst>
                  <a:gd name="T0" fmla="*/ 0 w 8"/>
                  <a:gd name="T1" fmla="*/ 0 h 19"/>
                  <a:gd name="T2" fmla="*/ 0 w 8"/>
                  <a:gd name="T3" fmla="*/ 0 h 19"/>
                </a:gdLst>
                <a:ahLst/>
                <a:cxnLst>
                  <a:cxn ang="0">
                    <a:pos x="T0" y="T1"/>
                  </a:cxn>
                  <a:cxn ang="0">
                    <a:pos x="T2" y="T3"/>
                  </a:cxn>
                </a:cxnLst>
                <a:rect l="0" t="0" r="r" b="b"/>
                <a:pathLst>
                  <a:path w="8" h="19">
                    <a:moveTo>
                      <a:pt x="0" y="0"/>
                    </a:moveTo>
                    <a:cubicBezTo>
                      <a:pt x="2" y="19"/>
                      <a:pt x="8" y="8"/>
                      <a:pt x="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19" name="Freeform 176"/>
              <p:cNvSpPr>
                <a:spLocks/>
              </p:cNvSpPr>
              <p:nvPr/>
            </p:nvSpPr>
            <p:spPr bwMode="auto">
              <a:xfrm>
                <a:off x="2245" y="5944"/>
                <a:ext cx="31" cy="16"/>
              </a:xfrm>
              <a:custGeom>
                <a:avLst/>
                <a:gdLst>
                  <a:gd name="T0" fmla="*/ 11 w 31"/>
                  <a:gd name="T1" fmla="*/ 1 h 16"/>
                  <a:gd name="T2" fmla="*/ 11 w 31"/>
                  <a:gd name="T3" fmla="*/ 16 h 16"/>
                  <a:gd name="T4" fmla="*/ 31 w 31"/>
                  <a:gd name="T5" fmla="*/ 10 h 16"/>
                  <a:gd name="T6" fmla="*/ 11 w 31"/>
                  <a:gd name="T7" fmla="*/ 1 h 16"/>
                </a:gdLst>
                <a:ahLst/>
                <a:cxnLst>
                  <a:cxn ang="0">
                    <a:pos x="T0" y="T1"/>
                  </a:cxn>
                  <a:cxn ang="0">
                    <a:pos x="T2" y="T3"/>
                  </a:cxn>
                  <a:cxn ang="0">
                    <a:pos x="T4" y="T5"/>
                  </a:cxn>
                  <a:cxn ang="0">
                    <a:pos x="T6" y="T7"/>
                  </a:cxn>
                </a:cxnLst>
                <a:rect l="0" t="0" r="r" b="b"/>
                <a:pathLst>
                  <a:path w="31" h="16">
                    <a:moveTo>
                      <a:pt x="11" y="1"/>
                    </a:moveTo>
                    <a:cubicBezTo>
                      <a:pt x="0" y="3"/>
                      <a:pt x="2" y="13"/>
                      <a:pt x="11" y="16"/>
                    </a:cubicBezTo>
                    <a:cubicBezTo>
                      <a:pt x="18" y="13"/>
                      <a:pt x="24" y="13"/>
                      <a:pt x="31" y="10"/>
                    </a:cubicBezTo>
                    <a:cubicBezTo>
                      <a:pt x="28" y="0"/>
                      <a:pt x="21" y="1"/>
                      <a:pt x="11"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20" name="Freeform 177"/>
              <p:cNvSpPr>
                <a:spLocks/>
              </p:cNvSpPr>
              <p:nvPr/>
            </p:nvSpPr>
            <p:spPr bwMode="auto">
              <a:xfrm>
                <a:off x="2252" y="5867"/>
                <a:ext cx="28" cy="18"/>
              </a:xfrm>
              <a:custGeom>
                <a:avLst/>
                <a:gdLst>
                  <a:gd name="T0" fmla="*/ 7 w 28"/>
                  <a:gd name="T1" fmla="*/ 7 h 18"/>
                  <a:gd name="T2" fmla="*/ 28 w 28"/>
                  <a:gd name="T3" fmla="*/ 12 h 18"/>
                  <a:gd name="T4" fmla="*/ 7 w 28"/>
                  <a:gd name="T5" fmla="*/ 7 h 18"/>
                </a:gdLst>
                <a:ahLst/>
                <a:cxnLst>
                  <a:cxn ang="0">
                    <a:pos x="T0" y="T1"/>
                  </a:cxn>
                  <a:cxn ang="0">
                    <a:pos x="T2" y="T3"/>
                  </a:cxn>
                  <a:cxn ang="0">
                    <a:pos x="T4" y="T5"/>
                  </a:cxn>
                </a:cxnLst>
                <a:rect l="0" t="0" r="r" b="b"/>
                <a:pathLst>
                  <a:path w="28" h="18">
                    <a:moveTo>
                      <a:pt x="7" y="7"/>
                    </a:moveTo>
                    <a:cubicBezTo>
                      <a:pt x="0" y="18"/>
                      <a:pt x="20" y="12"/>
                      <a:pt x="28" y="12"/>
                    </a:cubicBezTo>
                    <a:cubicBezTo>
                      <a:pt x="26" y="0"/>
                      <a:pt x="16" y="5"/>
                      <a:pt x="7"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21" name="Freeform 178"/>
              <p:cNvSpPr>
                <a:spLocks/>
              </p:cNvSpPr>
              <p:nvPr/>
            </p:nvSpPr>
            <p:spPr bwMode="auto">
              <a:xfrm>
                <a:off x="2244" y="5846"/>
                <a:ext cx="22" cy="16"/>
              </a:xfrm>
              <a:custGeom>
                <a:avLst/>
                <a:gdLst>
                  <a:gd name="T0" fmla="*/ 12 w 22"/>
                  <a:gd name="T1" fmla="*/ 0 h 16"/>
                  <a:gd name="T2" fmla="*/ 11 w 22"/>
                  <a:gd name="T3" fmla="*/ 16 h 16"/>
                  <a:gd name="T4" fmla="*/ 12 w 22"/>
                  <a:gd name="T5" fmla="*/ 0 h 16"/>
                </a:gdLst>
                <a:ahLst/>
                <a:cxnLst>
                  <a:cxn ang="0">
                    <a:pos x="T0" y="T1"/>
                  </a:cxn>
                  <a:cxn ang="0">
                    <a:pos x="T2" y="T3"/>
                  </a:cxn>
                  <a:cxn ang="0">
                    <a:pos x="T4" y="T5"/>
                  </a:cxn>
                </a:cxnLst>
                <a:rect l="0" t="0" r="r" b="b"/>
                <a:pathLst>
                  <a:path w="22" h="16">
                    <a:moveTo>
                      <a:pt x="12" y="0"/>
                    </a:moveTo>
                    <a:cubicBezTo>
                      <a:pt x="7" y="5"/>
                      <a:pt x="0" y="14"/>
                      <a:pt x="11" y="16"/>
                    </a:cubicBezTo>
                    <a:cubicBezTo>
                      <a:pt x="16" y="11"/>
                      <a:pt x="22" y="5"/>
                      <a:pt x="1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22" name="Freeform 179"/>
              <p:cNvSpPr>
                <a:spLocks/>
              </p:cNvSpPr>
              <p:nvPr/>
            </p:nvSpPr>
            <p:spPr bwMode="auto">
              <a:xfrm>
                <a:off x="2263" y="5847"/>
                <a:ext cx="29" cy="12"/>
              </a:xfrm>
              <a:custGeom>
                <a:avLst/>
                <a:gdLst>
                  <a:gd name="T0" fmla="*/ 13 w 29"/>
                  <a:gd name="T1" fmla="*/ 2 h 12"/>
                  <a:gd name="T2" fmla="*/ 22 w 29"/>
                  <a:gd name="T3" fmla="*/ 11 h 12"/>
                  <a:gd name="T4" fmla="*/ 13 w 29"/>
                  <a:gd name="T5" fmla="*/ 2 h 12"/>
                </a:gdLst>
                <a:ahLst/>
                <a:cxnLst>
                  <a:cxn ang="0">
                    <a:pos x="T0" y="T1"/>
                  </a:cxn>
                  <a:cxn ang="0">
                    <a:pos x="T2" y="T3"/>
                  </a:cxn>
                  <a:cxn ang="0">
                    <a:pos x="T4" y="T5"/>
                  </a:cxn>
                </a:cxnLst>
                <a:rect l="0" t="0" r="r" b="b"/>
                <a:pathLst>
                  <a:path w="29" h="12">
                    <a:moveTo>
                      <a:pt x="13" y="2"/>
                    </a:moveTo>
                    <a:cubicBezTo>
                      <a:pt x="0" y="10"/>
                      <a:pt x="14" y="12"/>
                      <a:pt x="22" y="11"/>
                    </a:cubicBezTo>
                    <a:cubicBezTo>
                      <a:pt x="29" y="0"/>
                      <a:pt x="13" y="0"/>
                      <a:pt x="13"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23" name="Freeform 180"/>
              <p:cNvSpPr>
                <a:spLocks/>
              </p:cNvSpPr>
              <p:nvPr/>
            </p:nvSpPr>
            <p:spPr bwMode="auto">
              <a:xfrm>
                <a:off x="2226" y="5845"/>
                <a:ext cx="11" cy="8"/>
              </a:xfrm>
              <a:custGeom>
                <a:avLst/>
                <a:gdLst>
                  <a:gd name="T0" fmla="*/ 5 w 11"/>
                  <a:gd name="T1" fmla="*/ 1 h 8"/>
                  <a:gd name="T2" fmla="*/ 11 w 11"/>
                  <a:gd name="T3" fmla="*/ 5 h 8"/>
                  <a:gd name="T4" fmla="*/ 5 w 11"/>
                  <a:gd name="T5" fmla="*/ 1 h 8"/>
                </a:gdLst>
                <a:ahLst/>
                <a:cxnLst>
                  <a:cxn ang="0">
                    <a:pos x="T0" y="T1"/>
                  </a:cxn>
                  <a:cxn ang="0">
                    <a:pos x="T2" y="T3"/>
                  </a:cxn>
                  <a:cxn ang="0">
                    <a:pos x="T4" y="T5"/>
                  </a:cxn>
                </a:cxnLst>
                <a:rect l="0" t="0" r="r" b="b"/>
                <a:pathLst>
                  <a:path w="11" h="8">
                    <a:moveTo>
                      <a:pt x="5" y="1"/>
                    </a:moveTo>
                    <a:cubicBezTo>
                      <a:pt x="0" y="8"/>
                      <a:pt x="6" y="7"/>
                      <a:pt x="11" y="5"/>
                    </a:cubicBezTo>
                    <a:cubicBezTo>
                      <a:pt x="8" y="0"/>
                      <a:pt x="10" y="1"/>
                      <a:pt x="5"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24" name="Freeform 181"/>
              <p:cNvSpPr>
                <a:spLocks/>
              </p:cNvSpPr>
              <p:nvPr/>
            </p:nvSpPr>
            <p:spPr bwMode="auto">
              <a:xfrm>
                <a:off x="2241" y="5830"/>
                <a:ext cx="11" cy="10"/>
              </a:xfrm>
              <a:custGeom>
                <a:avLst/>
                <a:gdLst>
                  <a:gd name="T0" fmla="*/ 8 w 11"/>
                  <a:gd name="T1" fmla="*/ 2 h 10"/>
                  <a:gd name="T2" fmla="*/ 3 w 11"/>
                  <a:gd name="T3" fmla="*/ 1 h 10"/>
                  <a:gd name="T4" fmla="*/ 8 w 11"/>
                  <a:gd name="T5" fmla="*/ 2 h 10"/>
                </a:gdLst>
                <a:ahLst/>
                <a:cxnLst>
                  <a:cxn ang="0">
                    <a:pos x="T0" y="T1"/>
                  </a:cxn>
                  <a:cxn ang="0">
                    <a:pos x="T2" y="T3"/>
                  </a:cxn>
                  <a:cxn ang="0">
                    <a:pos x="T4" y="T5"/>
                  </a:cxn>
                </a:cxnLst>
                <a:rect l="0" t="0" r="r" b="b"/>
                <a:pathLst>
                  <a:path w="11" h="10">
                    <a:moveTo>
                      <a:pt x="8" y="2"/>
                    </a:moveTo>
                    <a:cubicBezTo>
                      <a:pt x="6" y="2"/>
                      <a:pt x="4" y="0"/>
                      <a:pt x="3" y="1"/>
                    </a:cubicBezTo>
                    <a:cubicBezTo>
                      <a:pt x="0" y="6"/>
                      <a:pt x="11" y="10"/>
                      <a:pt x="8"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25" name="Freeform 182"/>
              <p:cNvSpPr>
                <a:spLocks/>
              </p:cNvSpPr>
              <p:nvPr/>
            </p:nvSpPr>
            <p:spPr bwMode="auto">
              <a:xfrm>
                <a:off x="2220" y="5807"/>
                <a:ext cx="8" cy="10"/>
              </a:xfrm>
              <a:custGeom>
                <a:avLst/>
                <a:gdLst>
                  <a:gd name="T0" fmla="*/ 6 w 8"/>
                  <a:gd name="T1" fmla="*/ 0 h 10"/>
                  <a:gd name="T2" fmla="*/ 8 w 8"/>
                  <a:gd name="T3" fmla="*/ 10 h 10"/>
                  <a:gd name="T4" fmla="*/ 6 w 8"/>
                  <a:gd name="T5" fmla="*/ 0 h 10"/>
                </a:gdLst>
                <a:ahLst/>
                <a:cxnLst>
                  <a:cxn ang="0">
                    <a:pos x="T0" y="T1"/>
                  </a:cxn>
                  <a:cxn ang="0">
                    <a:pos x="T2" y="T3"/>
                  </a:cxn>
                  <a:cxn ang="0">
                    <a:pos x="T4" y="T5"/>
                  </a:cxn>
                </a:cxnLst>
                <a:rect l="0" t="0" r="r" b="b"/>
                <a:pathLst>
                  <a:path w="8" h="10">
                    <a:moveTo>
                      <a:pt x="6" y="0"/>
                    </a:moveTo>
                    <a:cubicBezTo>
                      <a:pt x="0" y="4"/>
                      <a:pt x="0" y="8"/>
                      <a:pt x="8" y="10"/>
                    </a:cubicBezTo>
                    <a:cubicBezTo>
                      <a:pt x="7" y="7"/>
                      <a:pt x="6" y="0"/>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26" name="Freeform 183"/>
              <p:cNvSpPr>
                <a:spLocks/>
              </p:cNvSpPr>
              <p:nvPr/>
            </p:nvSpPr>
            <p:spPr bwMode="auto">
              <a:xfrm>
                <a:off x="2210" y="5740"/>
                <a:ext cx="24" cy="57"/>
              </a:xfrm>
              <a:custGeom>
                <a:avLst/>
                <a:gdLst>
                  <a:gd name="T0" fmla="*/ 10 w 24"/>
                  <a:gd name="T1" fmla="*/ 2 h 57"/>
                  <a:gd name="T2" fmla="*/ 0 w 24"/>
                  <a:gd name="T3" fmla="*/ 14 h 57"/>
                  <a:gd name="T4" fmla="*/ 9 w 24"/>
                  <a:gd name="T5" fmla="*/ 34 h 57"/>
                  <a:gd name="T6" fmla="*/ 24 w 24"/>
                  <a:gd name="T7" fmla="*/ 53 h 57"/>
                  <a:gd name="T8" fmla="*/ 21 w 24"/>
                  <a:gd name="T9" fmla="*/ 10 h 57"/>
                  <a:gd name="T10" fmla="*/ 10 w 24"/>
                  <a:gd name="T11" fmla="*/ 2 h 57"/>
                </a:gdLst>
                <a:ahLst/>
                <a:cxnLst>
                  <a:cxn ang="0">
                    <a:pos x="T0" y="T1"/>
                  </a:cxn>
                  <a:cxn ang="0">
                    <a:pos x="T2" y="T3"/>
                  </a:cxn>
                  <a:cxn ang="0">
                    <a:pos x="T4" y="T5"/>
                  </a:cxn>
                  <a:cxn ang="0">
                    <a:pos x="T6" y="T7"/>
                  </a:cxn>
                  <a:cxn ang="0">
                    <a:pos x="T8" y="T9"/>
                  </a:cxn>
                  <a:cxn ang="0">
                    <a:pos x="T10" y="T11"/>
                  </a:cxn>
                </a:cxnLst>
                <a:rect l="0" t="0" r="r" b="b"/>
                <a:pathLst>
                  <a:path w="24" h="57">
                    <a:moveTo>
                      <a:pt x="10" y="2"/>
                    </a:moveTo>
                    <a:cubicBezTo>
                      <a:pt x="2" y="5"/>
                      <a:pt x="1" y="6"/>
                      <a:pt x="0" y="14"/>
                    </a:cubicBezTo>
                    <a:cubicBezTo>
                      <a:pt x="1" y="27"/>
                      <a:pt x="3" y="24"/>
                      <a:pt x="9" y="34"/>
                    </a:cubicBezTo>
                    <a:cubicBezTo>
                      <a:pt x="10" y="54"/>
                      <a:pt x="7" y="57"/>
                      <a:pt x="24" y="53"/>
                    </a:cubicBezTo>
                    <a:cubicBezTo>
                      <a:pt x="22" y="33"/>
                      <a:pt x="19" y="30"/>
                      <a:pt x="21" y="10"/>
                    </a:cubicBezTo>
                    <a:cubicBezTo>
                      <a:pt x="19" y="4"/>
                      <a:pt x="17" y="0"/>
                      <a:pt x="10"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27" name="Freeform 184"/>
              <p:cNvSpPr>
                <a:spLocks/>
              </p:cNvSpPr>
              <p:nvPr/>
            </p:nvSpPr>
            <p:spPr bwMode="auto">
              <a:xfrm>
                <a:off x="2238" y="5744"/>
                <a:ext cx="12" cy="22"/>
              </a:xfrm>
              <a:custGeom>
                <a:avLst/>
                <a:gdLst>
                  <a:gd name="T0" fmla="*/ 0 w 12"/>
                  <a:gd name="T1" fmla="*/ 10 h 22"/>
                  <a:gd name="T2" fmla="*/ 11 w 12"/>
                  <a:gd name="T3" fmla="*/ 22 h 22"/>
                  <a:gd name="T4" fmla="*/ 0 w 12"/>
                  <a:gd name="T5" fmla="*/ 10 h 22"/>
                </a:gdLst>
                <a:ahLst/>
                <a:cxnLst>
                  <a:cxn ang="0">
                    <a:pos x="T0" y="T1"/>
                  </a:cxn>
                  <a:cxn ang="0">
                    <a:pos x="T2" y="T3"/>
                  </a:cxn>
                  <a:cxn ang="0">
                    <a:pos x="T4" y="T5"/>
                  </a:cxn>
                </a:cxnLst>
                <a:rect l="0" t="0" r="r" b="b"/>
                <a:pathLst>
                  <a:path w="12" h="22">
                    <a:moveTo>
                      <a:pt x="0" y="10"/>
                    </a:moveTo>
                    <a:cubicBezTo>
                      <a:pt x="3" y="16"/>
                      <a:pt x="5" y="19"/>
                      <a:pt x="11" y="22"/>
                    </a:cubicBezTo>
                    <a:cubicBezTo>
                      <a:pt x="12" y="13"/>
                      <a:pt x="0" y="0"/>
                      <a:pt x="0" y="1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nvGrpSpPr>
            <p:cNvPr id="716" name="Group 185"/>
            <p:cNvGrpSpPr>
              <a:grpSpLocks/>
            </p:cNvGrpSpPr>
            <p:nvPr/>
          </p:nvGrpSpPr>
          <p:grpSpPr bwMode="auto">
            <a:xfrm>
              <a:off x="1717" y="3236"/>
              <a:ext cx="258" cy="673"/>
              <a:chOff x="2214" y="4926"/>
              <a:chExt cx="522" cy="1364"/>
            </a:xfrm>
            <a:grpFill/>
          </p:grpSpPr>
          <p:sp>
            <p:nvSpPr>
              <p:cNvPr id="1096" name="Freeform 186"/>
              <p:cNvSpPr>
                <a:spLocks/>
              </p:cNvSpPr>
              <p:nvPr/>
            </p:nvSpPr>
            <p:spPr bwMode="auto">
              <a:xfrm>
                <a:off x="2214" y="4926"/>
                <a:ext cx="480" cy="1197"/>
              </a:xfrm>
              <a:custGeom>
                <a:avLst/>
                <a:gdLst>
                  <a:gd name="T0" fmla="*/ 51 w 480"/>
                  <a:gd name="T1" fmla="*/ 0 h 1197"/>
                  <a:gd name="T2" fmla="*/ 123 w 480"/>
                  <a:gd name="T3" fmla="*/ 21 h 1197"/>
                  <a:gd name="T4" fmla="*/ 170 w 480"/>
                  <a:gd name="T5" fmla="*/ 3 h 1197"/>
                  <a:gd name="T6" fmla="*/ 240 w 480"/>
                  <a:gd name="T7" fmla="*/ 84 h 1197"/>
                  <a:gd name="T8" fmla="*/ 282 w 480"/>
                  <a:gd name="T9" fmla="*/ 108 h 1197"/>
                  <a:gd name="T10" fmla="*/ 351 w 480"/>
                  <a:gd name="T11" fmla="*/ 126 h 1197"/>
                  <a:gd name="T12" fmla="*/ 324 w 480"/>
                  <a:gd name="T13" fmla="*/ 183 h 1197"/>
                  <a:gd name="T14" fmla="*/ 378 w 480"/>
                  <a:gd name="T15" fmla="*/ 213 h 1197"/>
                  <a:gd name="T16" fmla="*/ 441 w 480"/>
                  <a:gd name="T17" fmla="*/ 150 h 1197"/>
                  <a:gd name="T18" fmla="*/ 474 w 480"/>
                  <a:gd name="T19" fmla="*/ 201 h 1197"/>
                  <a:gd name="T20" fmla="*/ 447 w 480"/>
                  <a:gd name="T21" fmla="*/ 237 h 1197"/>
                  <a:gd name="T22" fmla="*/ 392 w 480"/>
                  <a:gd name="T23" fmla="*/ 288 h 1197"/>
                  <a:gd name="T24" fmla="*/ 369 w 480"/>
                  <a:gd name="T25" fmla="*/ 366 h 1197"/>
                  <a:gd name="T26" fmla="*/ 378 w 480"/>
                  <a:gd name="T27" fmla="*/ 429 h 1197"/>
                  <a:gd name="T28" fmla="*/ 375 w 480"/>
                  <a:gd name="T29" fmla="*/ 483 h 1197"/>
                  <a:gd name="T30" fmla="*/ 453 w 480"/>
                  <a:gd name="T31" fmla="*/ 525 h 1197"/>
                  <a:gd name="T32" fmla="*/ 471 w 480"/>
                  <a:gd name="T33" fmla="*/ 573 h 1197"/>
                  <a:gd name="T34" fmla="*/ 411 w 480"/>
                  <a:gd name="T35" fmla="*/ 666 h 1197"/>
                  <a:gd name="T36" fmla="*/ 336 w 480"/>
                  <a:gd name="T37" fmla="*/ 669 h 1197"/>
                  <a:gd name="T38" fmla="*/ 312 w 480"/>
                  <a:gd name="T39" fmla="*/ 675 h 1197"/>
                  <a:gd name="T40" fmla="*/ 318 w 480"/>
                  <a:gd name="T41" fmla="*/ 744 h 1197"/>
                  <a:gd name="T42" fmla="*/ 273 w 480"/>
                  <a:gd name="T43" fmla="*/ 747 h 1197"/>
                  <a:gd name="T44" fmla="*/ 291 w 480"/>
                  <a:gd name="T45" fmla="*/ 810 h 1197"/>
                  <a:gd name="T46" fmla="*/ 329 w 480"/>
                  <a:gd name="T47" fmla="*/ 807 h 1197"/>
                  <a:gd name="T48" fmla="*/ 309 w 480"/>
                  <a:gd name="T49" fmla="*/ 825 h 1197"/>
                  <a:gd name="T50" fmla="*/ 291 w 480"/>
                  <a:gd name="T51" fmla="*/ 840 h 1197"/>
                  <a:gd name="T52" fmla="*/ 306 w 480"/>
                  <a:gd name="T53" fmla="*/ 888 h 1197"/>
                  <a:gd name="T54" fmla="*/ 294 w 480"/>
                  <a:gd name="T55" fmla="*/ 927 h 1197"/>
                  <a:gd name="T56" fmla="*/ 254 w 480"/>
                  <a:gd name="T57" fmla="*/ 965 h 1197"/>
                  <a:gd name="T58" fmla="*/ 300 w 480"/>
                  <a:gd name="T59" fmla="*/ 1011 h 1197"/>
                  <a:gd name="T60" fmla="*/ 339 w 480"/>
                  <a:gd name="T61" fmla="*/ 1053 h 1197"/>
                  <a:gd name="T62" fmla="*/ 324 w 480"/>
                  <a:gd name="T63" fmla="*/ 1119 h 1197"/>
                  <a:gd name="T64" fmla="*/ 303 w 480"/>
                  <a:gd name="T65" fmla="*/ 1164 h 1197"/>
                  <a:gd name="T66" fmla="*/ 309 w 480"/>
                  <a:gd name="T67" fmla="*/ 1197 h 1197"/>
                  <a:gd name="T68" fmla="*/ 245 w 480"/>
                  <a:gd name="T69" fmla="*/ 1190 h 1197"/>
                  <a:gd name="T70" fmla="*/ 204 w 480"/>
                  <a:gd name="T71" fmla="*/ 1146 h 1197"/>
                  <a:gd name="T72" fmla="*/ 180 w 480"/>
                  <a:gd name="T73" fmla="*/ 1077 h 1197"/>
                  <a:gd name="T74" fmla="*/ 167 w 480"/>
                  <a:gd name="T75" fmla="*/ 977 h 1197"/>
                  <a:gd name="T76" fmla="*/ 153 w 480"/>
                  <a:gd name="T77" fmla="*/ 935 h 1197"/>
                  <a:gd name="T78" fmla="*/ 129 w 480"/>
                  <a:gd name="T79" fmla="*/ 897 h 1197"/>
                  <a:gd name="T80" fmla="*/ 89 w 480"/>
                  <a:gd name="T81" fmla="*/ 836 h 1197"/>
                  <a:gd name="T82" fmla="*/ 87 w 480"/>
                  <a:gd name="T83" fmla="*/ 762 h 1197"/>
                  <a:gd name="T84" fmla="*/ 54 w 480"/>
                  <a:gd name="T85" fmla="*/ 650 h 1197"/>
                  <a:gd name="T86" fmla="*/ 57 w 480"/>
                  <a:gd name="T87" fmla="*/ 573 h 1197"/>
                  <a:gd name="T88" fmla="*/ 56 w 480"/>
                  <a:gd name="T89" fmla="*/ 480 h 1197"/>
                  <a:gd name="T90" fmla="*/ 15 w 480"/>
                  <a:gd name="T91" fmla="*/ 357 h 1197"/>
                  <a:gd name="T92" fmla="*/ 0 w 480"/>
                  <a:gd name="T93" fmla="*/ 297 h 1197"/>
                  <a:gd name="T94" fmla="*/ 0 w 480"/>
                  <a:gd name="T95" fmla="*/ 111 h 1197"/>
                  <a:gd name="T96" fmla="*/ 48 w 480"/>
                  <a:gd name="T97" fmla="*/ 42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0" h="1197">
                    <a:moveTo>
                      <a:pt x="24" y="35"/>
                    </a:moveTo>
                    <a:lnTo>
                      <a:pt x="51" y="0"/>
                    </a:lnTo>
                    <a:lnTo>
                      <a:pt x="93" y="0"/>
                    </a:lnTo>
                    <a:lnTo>
                      <a:pt x="123" y="21"/>
                    </a:lnTo>
                    <a:lnTo>
                      <a:pt x="147" y="0"/>
                    </a:lnTo>
                    <a:lnTo>
                      <a:pt x="170" y="3"/>
                    </a:lnTo>
                    <a:lnTo>
                      <a:pt x="210" y="35"/>
                    </a:lnTo>
                    <a:lnTo>
                      <a:pt x="240" y="84"/>
                    </a:lnTo>
                    <a:lnTo>
                      <a:pt x="270" y="78"/>
                    </a:lnTo>
                    <a:lnTo>
                      <a:pt x="282" y="108"/>
                    </a:lnTo>
                    <a:lnTo>
                      <a:pt x="312" y="111"/>
                    </a:lnTo>
                    <a:lnTo>
                      <a:pt x="351" y="126"/>
                    </a:lnTo>
                    <a:lnTo>
                      <a:pt x="345" y="174"/>
                    </a:lnTo>
                    <a:lnTo>
                      <a:pt x="324" y="183"/>
                    </a:lnTo>
                    <a:lnTo>
                      <a:pt x="339" y="210"/>
                    </a:lnTo>
                    <a:lnTo>
                      <a:pt x="378" y="213"/>
                    </a:lnTo>
                    <a:lnTo>
                      <a:pt x="420" y="210"/>
                    </a:lnTo>
                    <a:lnTo>
                      <a:pt x="441" y="150"/>
                    </a:lnTo>
                    <a:lnTo>
                      <a:pt x="480" y="150"/>
                    </a:lnTo>
                    <a:lnTo>
                      <a:pt x="474" y="201"/>
                    </a:lnTo>
                    <a:lnTo>
                      <a:pt x="450" y="213"/>
                    </a:lnTo>
                    <a:lnTo>
                      <a:pt x="447" y="237"/>
                    </a:lnTo>
                    <a:lnTo>
                      <a:pt x="426" y="264"/>
                    </a:lnTo>
                    <a:lnTo>
                      <a:pt x="392" y="288"/>
                    </a:lnTo>
                    <a:lnTo>
                      <a:pt x="368" y="332"/>
                    </a:lnTo>
                    <a:lnTo>
                      <a:pt x="369" y="366"/>
                    </a:lnTo>
                    <a:lnTo>
                      <a:pt x="366" y="396"/>
                    </a:lnTo>
                    <a:lnTo>
                      <a:pt x="378" y="429"/>
                    </a:lnTo>
                    <a:lnTo>
                      <a:pt x="369" y="450"/>
                    </a:lnTo>
                    <a:lnTo>
                      <a:pt x="375" y="483"/>
                    </a:lnTo>
                    <a:lnTo>
                      <a:pt x="411" y="507"/>
                    </a:lnTo>
                    <a:lnTo>
                      <a:pt x="453" y="525"/>
                    </a:lnTo>
                    <a:lnTo>
                      <a:pt x="447" y="555"/>
                    </a:lnTo>
                    <a:lnTo>
                      <a:pt x="471" y="573"/>
                    </a:lnTo>
                    <a:lnTo>
                      <a:pt x="450" y="633"/>
                    </a:lnTo>
                    <a:lnTo>
                      <a:pt x="411" y="666"/>
                    </a:lnTo>
                    <a:lnTo>
                      <a:pt x="384" y="654"/>
                    </a:lnTo>
                    <a:lnTo>
                      <a:pt x="336" y="669"/>
                    </a:lnTo>
                    <a:lnTo>
                      <a:pt x="303" y="654"/>
                    </a:lnTo>
                    <a:lnTo>
                      <a:pt x="312" y="675"/>
                    </a:lnTo>
                    <a:lnTo>
                      <a:pt x="339" y="711"/>
                    </a:lnTo>
                    <a:lnTo>
                      <a:pt x="318" y="744"/>
                    </a:lnTo>
                    <a:lnTo>
                      <a:pt x="306" y="762"/>
                    </a:lnTo>
                    <a:lnTo>
                      <a:pt x="273" y="747"/>
                    </a:lnTo>
                    <a:lnTo>
                      <a:pt x="264" y="771"/>
                    </a:lnTo>
                    <a:lnTo>
                      <a:pt x="291" y="810"/>
                    </a:lnTo>
                    <a:lnTo>
                      <a:pt x="315" y="798"/>
                    </a:lnTo>
                    <a:lnTo>
                      <a:pt x="329" y="807"/>
                    </a:lnTo>
                    <a:lnTo>
                      <a:pt x="324" y="831"/>
                    </a:lnTo>
                    <a:lnTo>
                      <a:pt x="309" y="825"/>
                    </a:lnTo>
                    <a:lnTo>
                      <a:pt x="290" y="824"/>
                    </a:lnTo>
                    <a:lnTo>
                      <a:pt x="291" y="840"/>
                    </a:lnTo>
                    <a:lnTo>
                      <a:pt x="297" y="870"/>
                    </a:lnTo>
                    <a:lnTo>
                      <a:pt x="306" y="888"/>
                    </a:lnTo>
                    <a:lnTo>
                      <a:pt x="294" y="903"/>
                    </a:lnTo>
                    <a:lnTo>
                      <a:pt x="294" y="927"/>
                    </a:lnTo>
                    <a:lnTo>
                      <a:pt x="264" y="936"/>
                    </a:lnTo>
                    <a:lnTo>
                      <a:pt x="254" y="965"/>
                    </a:lnTo>
                    <a:lnTo>
                      <a:pt x="267" y="984"/>
                    </a:lnTo>
                    <a:lnTo>
                      <a:pt x="300" y="1011"/>
                    </a:lnTo>
                    <a:lnTo>
                      <a:pt x="333" y="1014"/>
                    </a:lnTo>
                    <a:lnTo>
                      <a:pt x="339" y="1053"/>
                    </a:lnTo>
                    <a:lnTo>
                      <a:pt x="306" y="1086"/>
                    </a:lnTo>
                    <a:lnTo>
                      <a:pt x="324" y="1119"/>
                    </a:lnTo>
                    <a:lnTo>
                      <a:pt x="297" y="1122"/>
                    </a:lnTo>
                    <a:lnTo>
                      <a:pt x="303" y="1164"/>
                    </a:lnTo>
                    <a:lnTo>
                      <a:pt x="321" y="1179"/>
                    </a:lnTo>
                    <a:lnTo>
                      <a:pt x="309" y="1197"/>
                    </a:lnTo>
                    <a:lnTo>
                      <a:pt x="273" y="1197"/>
                    </a:lnTo>
                    <a:lnTo>
                      <a:pt x="245" y="1190"/>
                    </a:lnTo>
                    <a:lnTo>
                      <a:pt x="231" y="1146"/>
                    </a:lnTo>
                    <a:lnTo>
                      <a:pt x="204" y="1146"/>
                    </a:lnTo>
                    <a:lnTo>
                      <a:pt x="183" y="1119"/>
                    </a:lnTo>
                    <a:lnTo>
                      <a:pt x="180" y="1077"/>
                    </a:lnTo>
                    <a:lnTo>
                      <a:pt x="186" y="1023"/>
                    </a:lnTo>
                    <a:lnTo>
                      <a:pt x="167" y="977"/>
                    </a:lnTo>
                    <a:lnTo>
                      <a:pt x="138" y="956"/>
                    </a:lnTo>
                    <a:lnTo>
                      <a:pt x="153" y="935"/>
                    </a:lnTo>
                    <a:lnTo>
                      <a:pt x="111" y="933"/>
                    </a:lnTo>
                    <a:lnTo>
                      <a:pt x="129" y="897"/>
                    </a:lnTo>
                    <a:lnTo>
                      <a:pt x="108" y="888"/>
                    </a:lnTo>
                    <a:lnTo>
                      <a:pt x="89" y="836"/>
                    </a:lnTo>
                    <a:lnTo>
                      <a:pt x="84" y="798"/>
                    </a:lnTo>
                    <a:lnTo>
                      <a:pt x="87" y="762"/>
                    </a:lnTo>
                    <a:lnTo>
                      <a:pt x="51" y="708"/>
                    </a:lnTo>
                    <a:lnTo>
                      <a:pt x="54" y="650"/>
                    </a:lnTo>
                    <a:lnTo>
                      <a:pt x="33" y="593"/>
                    </a:lnTo>
                    <a:lnTo>
                      <a:pt x="57" y="573"/>
                    </a:lnTo>
                    <a:lnTo>
                      <a:pt x="39" y="552"/>
                    </a:lnTo>
                    <a:lnTo>
                      <a:pt x="56" y="480"/>
                    </a:lnTo>
                    <a:lnTo>
                      <a:pt x="0" y="390"/>
                    </a:lnTo>
                    <a:lnTo>
                      <a:pt x="15" y="357"/>
                    </a:lnTo>
                    <a:lnTo>
                      <a:pt x="12" y="321"/>
                    </a:lnTo>
                    <a:lnTo>
                      <a:pt x="0" y="297"/>
                    </a:lnTo>
                    <a:lnTo>
                      <a:pt x="17" y="189"/>
                    </a:lnTo>
                    <a:lnTo>
                      <a:pt x="0" y="111"/>
                    </a:lnTo>
                    <a:lnTo>
                      <a:pt x="39" y="99"/>
                    </a:lnTo>
                    <a:lnTo>
                      <a:pt x="48" y="42"/>
                    </a:lnTo>
                    <a:lnTo>
                      <a:pt x="24" y="35"/>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97" name="Freeform 187"/>
              <p:cNvSpPr>
                <a:spLocks/>
              </p:cNvSpPr>
              <p:nvPr/>
            </p:nvSpPr>
            <p:spPr bwMode="auto">
              <a:xfrm>
                <a:off x="2555" y="6152"/>
                <a:ext cx="136" cy="102"/>
              </a:xfrm>
              <a:custGeom>
                <a:avLst/>
                <a:gdLst>
                  <a:gd name="T0" fmla="*/ 49 w 136"/>
                  <a:gd name="T1" fmla="*/ 97 h 102"/>
                  <a:gd name="T2" fmla="*/ 90 w 136"/>
                  <a:gd name="T3" fmla="*/ 90 h 102"/>
                  <a:gd name="T4" fmla="*/ 109 w 136"/>
                  <a:gd name="T5" fmla="*/ 102 h 102"/>
                  <a:gd name="T6" fmla="*/ 136 w 136"/>
                  <a:gd name="T7" fmla="*/ 93 h 102"/>
                  <a:gd name="T8" fmla="*/ 136 w 136"/>
                  <a:gd name="T9" fmla="*/ 76 h 102"/>
                  <a:gd name="T10" fmla="*/ 103 w 136"/>
                  <a:gd name="T11" fmla="*/ 76 h 102"/>
                  <a:gd name="T12" fmla="*/ 90 w 136"/>
                  <a:gd name="T13" fmla="*/ 60 h 102"/>
                  <a:gd name="T14" fmla="*/ 55 w 136"/>
                  <a:gd name="T15" fmla="*/ 55 h 102"/>
                  <a:gd name="T16" fmla="*/ 37 w 136"/>
                  <a:gd name="T17" fmla="*/ 34 h 102"/>
                  <a:gd name="T18" fmla="*/ 25 w 136"/>
                  <a:gd name="T19" fmla="*/ 21 h 102"/>
                  <a:gd name="T20" fmla="*/ 28 w 136"/>
                  <a:gd name="T21" fmla="*/ 6 h 102"/>
                  <a:gd name="T22" fmla="*/ 16 w 136"/>
                  <a:gd name="T23" fmla="*/ 0 h 102"/>
                  <a:gd name="T24" fmla="*/ 0 w 136"/>
                  <a:gd name="T25" fmla="*/ 10 h 102"/>
                  <a:gd name="T26" fmla="*/ 19 w 136"/>
                  <a:gd name="T27" fmla="*/ 43 h 102"/>
                  <a:gd name="T28" fmla="*/ 46 w 136"/>
                  <a:gd name="T29" fmla="*/ 64 h 102"/>
                  <a:gd name="T30" fmla="*/ 51 w 136"/>
                  <a:gd name="T31" fmla="*/ 82 h 102"/>
                  <a:gd name="T32" fmla="*/ 49 w 136"/>
                  <a:gd name="T33" fmla="*/ 9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02">
                    <a:moveTo>
                      <a:pt x="49" y="97"/>
                    </a:moveTo>
                    <a:lnTo>
                      <a:pt x="90" y="90"/>
                    </a:lnTo>
                    <a:lnTo>
                      <a:pt x="109" y="102"/>
                    </a:lnTo>
                    <a:lnTo>
                      <a:pt x="136" y="93"/>
                    </a:lnTo>
                    <a:lnTo>
                      <a:pt x="136" y="76"/>
                    </a:lnTo>
                    <a:lnTo>
                      <a:pt x="103" y="76"/>
                    </a:lnTo>
                    <a:lnTo>
                      <a:pt x="90" y="60"/>
                    </a:lnTo>
                    <a:lnTo>
                      <a:pt x="55" y="55"/>
                    </a:lnTo>
                    <a:lnTo>
                      <a:pt x="37" y="34"/>
                    </a:lnTo>
                    <a:lnTo>
                      <a:pt x="25" y="21"/>
                    </a:lnTo>
                    <a:lnTo>
                      <a:pt x="28" y="6"/>
                    </a:lnTo>
                    <a:lnTo>
                      <a:pt x="16" y="0"/>
                    </a:lnTo>
                    <a:lnTo>
                      <a:pt x="0" y="10"/>
                    </a:lnTo>
                    <a:lnTo>
                      <a:pt x="19" y="43"/>
                    </a:lnTo>
                    <a:lnTo>
                      <a:pt x="46" y="64"/>
                    </a:lnTo>
                    <a:lnTo>
                      <a:pt x="51" y="82"/>
                    </a:lnTo>
                    <a:lnTo>
                      <a:pt x="49" y="97"/>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98" name="Freeform 188"/>
              <p:cNvSpPr>
                <a:spLocks/>
              </p:cNvSpPr>
              <p:nvPr/>
            </p:nvSpPr>
            <p:spPr bwMode="auto">
              <a:xfrm>
                <a:off x="2701" y="6218"/>
                <a:ext cx="35" cy="28"/>
              </a:xfrm>
              <a:custGeom>
                <a:avLst/>
                <a:gdLst>
                  <a:gd name="T0" fmla="*/ 22 w 35"/>
                  <a:gd name="T1" fmla="*/ 6 h 28"/>
                  <a:gd name="T2" fmla="*/ 2 w 35"/>
                  <a:gd name="T3" fmla="*/ 7 h 28"/>
                  <a:gd name="T4" fmla="*/ 16 w 35"/>
                  <a:gd name="T5" fmla="*/ 28 h 28"/>
                  <a:gd name="T6" fmla="*/ 35 w 35"/>
                  <a:gd name="T7" fmla="*/ 12 h 28"/>
                  <a:gd name="T8" fmla="*/ 10 w 35"/>
                  <a:gd name="T9" fmla="*/ 4 h 28"/>
                </a:gdLst>
                <a:ahLst/>
                <a:cxnLst>
                  <a:cxn ang="0">
                    <a:pos x="T0" y="T1"/>
                  </a:cxn>
                  <a:cxn ang="0">
                    <a:pos x="T2" y="T3"/>
                  </a:cxn>
                  <a:cxn ang="0">
                    <a:pos x="T4" y="T5"/>
                  </a:cxn>
                  <a:cxn ang="0">
                    <a:pos x="T6" y="T7"/>
                  </a:cxn>
                  <a:cxn ang="0">
                    <a:pos x="T8" y="T9"/>
                  </a:cxn>
                </a:cxnLst>
                <a:rect l="0" t="0" r="r" b="b"/>
                <a:pathLst>
                  <a:path w="35" h="28">
                    <a:moveTo>
                      <a:pt x="22" y="6"/>
                    </a:moveTo>
                    <a:cubicBezTo>
                      <a:pt x="14" y="4"/>
                      <a:pt x="10" y="5"/>
                      <a:pt x="2" y="7"/>
                    </a:cubicBezTo>
                    <a:cubicBezTo>
                      <a:pt x="0" y="19"/>
                      <a:pt x="4" y="26"/>
                      <a:pt x="16" y="28"/>
                    </a:cubicBezTo>
                    <a:cubicBezTo>
                      <a:pt x="25" y="24"/>
                      <a:pt x="29" y="21"/>
                      <a:pt x="35" y="12"/>
                    </a:cubicBezTo>
                    <a:cubicBezTo>
                      <a:pt x="22" y="0"/>
                      <a:pt x="30" y="4"/>
                      <a:pt x="10" y="4"/>
                    </a:cubicBezTo>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99" name="Freeform 189"/>
              <p:cNvSpPr>
                <a:spLocks/>
              </p:cNvSpPr>
              <p:nvPr/>
            </p:nvSpPr>
            <p:spPr bwMode="auto">
              <a:xfrm>
                <a:off x="2630" y="6255"/>
                <a:ext cx="27" cy="13"/>
              </a:xfrm>
              <a:custGeom>
                <a:avLst/>
                <a:gdLst>
                  <a:gd name="T0" fmla="*/ 0 w 27"/>
                  <a:gd name="T1" fmla="*/ 3 h 13"/>
                  <a:gd name="T2" fmla="*/ 12 w 27"/>
                  <a:gd name="T3" fmla="*/ 12 h 13"/>
                  <a:gd name="T4" fmla="*/ 22 w 27"/>
                  <a:gd name="T5" fmla="*/ 11 h 13"/>
                  <a:gd name="T6" fmla="*/ 3 w 27"/>
                  <a:gd name="T7" fmla="*/ 0 h 13"/>
                  <a:gd name="T8" fmla="*/ 0 w 27"/>
                  <a:gd name="T9" fmla="*/ 3 h 13"/>
                </a:gdLst>
                <a:ahLst/>
                <a:cxnLst>
                  <a:cxn ang="0">
                    <a:pos x="T0" y="T1"/>
                  </a:cxn>
                  <a:cxn ang="0">
                    <a:pos x="T2" y="T3"/>
                  </a:cxn>
                  <a:cxn ang="0">
                    <a:pos x="T4" y="T5"/>
                  </a:cxn>
                  <a:cxn ang="0">
                    <a:pos x="T6" y="T7"/>
                  </a:cxn>
                  <a:cxn ang="0">
                    <a:pos x="T8" y="T9"/>
                  </a:cxn>
                </a:cxnLst>
                <a:rect l="0" t="0" r="r" b="b"/>
                <a:pathLst>
                  <a:path w="27" h="13">
                    <a:moveTo>
                      <a:pt x="0" y="3"/>
                    </a:moveTo>
                    <a:cubicBezTo>
                      <a:pt x="2" y="11"/>
                      <a:pt x="5" y="11"/>
                      <a:pt x="12" y="12"/>
                    </a:cubicBezTo>
                    <a:cubicBezTo>
                      <a:pt x="15" y="12"/>
                      <a:pt x="19" y="13"/>
                      <a:pt x="22" y="11"/>
                    </a:cubicBezTo>
                    <a:cubicBezTo>
                      <a:pt x="27" y="6"/>
                      <a:pt x="5" y="0"/>
                      <a:pt x="3" y="0"/>
                    </a:cubicBezTo>
                    <a:cubicBezTo>
                      <a:pt x="2" y="0"/>
                      <a:pt x="1" y="2"/>
                      <a:pt x="0"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100" name="Freeform 190"/>
              <p:cNvSpPr>
                <a:spLocks/>
              </p:cNvSpPr>
              <p:nvPr/>
            </p:nvSpPr>
            <p:spPr bwMode="auto">
              <a:xfrm>
                <a:off x="2634" y="6276"/>
                <a:ext cx="22" cy="14"/>
              </a:xfrm>
              <a:custGeom>
                <a:avLst/>
                <a:gdLst>
                  <a:gd name="T0" fmla="*/ 11 w 22"/>
                  <a:gd name="T1" fmla="*/ 6 h 14"/>
                  <a:gd name="T2" fmla="*/ 12 w 22"/>
                  <a:gd name="T3" fmla="*/ 14 h 14"/>
                  <a:gd name="T4" fmla="*/ 11 w 22"/>
                  <a:gd name="T5" fmla="*/ 6 h 14"/>
                </a:gdLst>
                <a:ahLst/>
                <a:cxnLst>
                  <a:cxn ang="0">
                    <a:pos x="T0" y="T1"/>
                  </a:cxn>
                  <a:cxn ang="0">
                    <a:pos x="T2" y="T3"/>
                  </a:cxn>
                  <a:cxn ang="0">
                    <a:pos x="T4" y="T5"/>
                  </a:cxn>
                </a:cxnLst>
                <a:rect l="0" t="0" r="r" b="b"/>
                <a:pathLst>
                  <a:path w="22" h="14">
                    <a:moveTo>
                      <a:pt x="11" y="6"/>
                    </a:moveTo>
                    <a:cubicBezTo>
                      <a:pt x="0" y="4"/>
                      <a:pt x="8" y="11"/>
                      <a:pt x="12" y="14"/>
                    </a:cubicBezTo>
                    <a:cubicBezTo>
                      <a:pt x="21" y="11"/>
                      <a:pt x="22" y="0"/>
                      <a:pt x="11"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717" name="Freeform 191"/>
            <p:cNvSpPr>
              <a:spLocks/>
            </p:cNvSpPr>
            <p:nvPr/>
          </p:nvSpPr>
          <p:spPr bwMode="auto">
            <a:xfrm>
              <a:off x="2678" y="1993"/>
              <a:ext cx="34" cy="93"/>
            </a:xfrm>
            <a:custGeom>
              <a:avLst/>
              <a:gdLst>
                <a:gd name="T0" fmla="*/ 19 w 69"/>
                <a:gd name="T1" fmla="*/ 0 h 189"/>
                <a:gd name="T2" fmla="*/ 7 w 69"/>
                <a:gd name="T3" fmla="*/ 59 h 189"/>
                <a:gd name="T4" fmla="*/ 13 w 69"/>
                <a:gd name="T5" fmla="*/ 123 h 189"/>
                <a:gd name="T6" fmla="*/ 9 w 69"/>
                <a:gd name="T7" fmla="*/ 161 h 189"/>
                <a:gd name="T8" fmla="*/ 0 w 69"/>
                <a:gd name="T9" fmla="*/ 185 h 189"/>
                <a:gd name="T10" fmla="*/ 25 w 69"/>
                <a:gd name="T11" fmla="*/ 189 h 189"/>
                <a:gd name="T12" fmla="*/ 43 w 69"/>
                <a:gd name="T13" fmla="*/ 141 h 189"/>
                <a:gd name="T14" fmla="*/ 46 w 69"/>
                <a:gd name="T15" fmla="*/ 75 h 189"/>
                <a:gd name="T16" fmla="*/ 55 w 69"/>
                <a:gd name="T17" fmla="*/ 41 h 189"/>
                <a:gd name="T18" fmla="*/ 69 w 69"/>
                <a:gd name="T19" fmla="*/ 12 h 189"/>
                <a:gd name="T20" fmla="*/ 48 w 69"/>
                <a:gd name="T21" fmla="*/ 3 h 189"/>
                <a:gd name="T22" fmla="*/ 19 w 69"/>
                <a:gd name="T23"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89">
                  <a:moveTo>
                    <a:pt x="19" y="0"/>
                  </a:moveTo>
                  <a:lnTo>
                    <a:pt x="7" y="59"/>
                  </a:lnTo>
                  <a:lnTo>
                    <a:pt x="13" y="123"/>
                  </a:lnTo>
                  <a:lnTo>
                    <a:pt x="9" y="161"/>
                  </a:lnTo>
                  <a:lnTo>
                    <a:pt x="0" y="185"/>
                  </a:lnTo>
                  <a:lnTo>
                    <a:pt x="25" y="189"/>
                  </a:lnTo>
                  <a:lnTo>
                    <a:pt x="43" y="141"/>
                  </a:lnTo>
                  <a:lnTo>
                    <a:pt x="46" y="75"/>
                  </a:lnTo>
                  <a:lnTo>
                    <a:pt x="55" y="41"/>
                  </a:lnTo>
                  <a:lnTo>
                    <a:pt x="69" y="12"/>
                  </a:lnTo>
                  <a:lnTo>
                    <a:pt x="48" y="3"/>
                  </a:lnTo>
                  <a:lnTo>
                    <a:pt x="19"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718" name="Group 192"/>
            <p:cNvGrpSpPr>
              <a:grpSpLocks/>
            </p:cNvGrpSpPr>
            <p:nvPr/>
          </p:nvGrpSpPr>
          <p:grpSpPr bwMode="auto">
            <a:xfrm>
              <a:off x="2689" y="1954"/>
              <a:ext cx="182" cy="150"/>
              <a:chOff x="4182" y="2327"/>
              <a:chExt cx="370" cy="304"/>
            </a:xfrm>
            <a:grpFill/>
          </p:grpSpPr>
          <p:sp>
            <p:nvSpPr>
              <p:cNvPr id="1091" name="Freeform 193"/>
              <p:cNvSpPr>
                <a:spLocks/>
              </p:cNvSpPr>
              <p:nvPr/>
            </p:nvSpPr>
            <p:spPr bwMode="auto">
              <a:xfrm>
                <a:off x="4440" y="2516"/>
                <a:ext cx="22" cy="14"/>
              </a:xfrm>
              <a:custGeom>
                <a:avLst/>
                <a:gdLst>
                  <a:gd name="T0" fmla="*/ 5 w 22"/>
                  <a:gd name="T1" fmla="*/ 7 h 14"/>
                  <a:gd name="T2" fmla="*/ 2 w 22"/>
                  <a:gd name="T3" fmla="*/ 13 h 14"/>
                  <a:gd name="T4" fmla="*/ 20 w 22"/>
                  <a:gd name="T5" fmla="*/ 12 h 14"/>
                  <a:gd name="T6" fmla="*/ 5 w 22"/>
                  <a:gd name="T7" fmla="*/ 7 h 14"/>
                </a:gdLst>
                <a:ahLst/>
                <a:cxnLst>
                  <a:cxn ang="0">
                    <a:pos x="T0" y="T1"/>
                  </a:cxn>
                  <a:cxn ang="0">
                    <a:pos x="T2" y="T3"/>
                  </a:cxn>
                  <a:cxn ang="0">
                    <a:pos x="T4" y="T5"/>
                  </a:cxn>
                  <a:cxn ang="0">
                    <a:pos x="T6" y="T7"/>
                  </a:cxn>
                </a:cxnLst>
                <a:rect l="0" t="0" r="r" b="b"/>
                <a:pathLst>
                  <a:path w="22" h="14">
                    <a:moveTo>
                      <a:pt x="5" y="7"/>
                    </a:moveTo>
                    <a:cubicBezTo>
                      <a:pt x="3" y="8"/>
                      <a:pt x="0" y="13"/>
                      <a:pt x="2" y="13"/>
                    </a:cubicBezTo>
                    <a:cubicBezTo>
                      <a:pt x="8" y="14"/>
                      <a:pt x="14" y="12"/>
                      <a:pt x="20" y="12"/>
                    </a:cubicBezTo>
                    <a:cubicBezTo>
                      <a:pt x="22" y="1"/>
                      <a:pt x="12" y="0"/>
                      <a:pt x="5"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92" name="Freeform 194"/>
              <p:cNvSpPr>
                <a:spLocks/>
              </p:cNvSpPr>
              <p:nvPr/>
            </p:nvSpPr>
            <p:spPr bwMode="auto">
              <a:xfrm>
                <a:off x="4436" y="2544"/>
                <a:ext cx="25" cy="9"/>
              </a:xfrm>
              <a:custGeom>
                <a:avLst/>
                <a:gdLst>
                  <a:gd name="T0" fmla="*/ 21 w 25"/>
                  <a:gd name="T1" fmla="*/ 0 h 9"/>
                  <a:gd name="T2" fmla="*/ 15 w 25"/>
                  <a:gd name="T3" fmla="*/ 9 h 9"/>
                  <a:gd name="T4" fmla="*/ 24 w 25"/>
                  <a:gd name="T5" fmla="*/ 3 h 9"/>
                  <a:gd name="T6" fmla="*/ 21 w 25"/>
                  <a:gd name="T7" fmla="*/ 0 h 9"/>
                </a:gdLst>
                <a:ahLst/>
                <a:cxnLst>
                  <a:cxn ang="0">
                    <a:pos x="T0" y="T1"/>
                  </a:cxn>
                  <a:cxn ang="0">
                    <a:pos x="T2" y="T3"/>
                  </a:cxn>
                  <a:cxn ang="0">
                    <a:pos x="T4" y="T5"/>
                  </a:cxn>
                  <a:cxn ang="0">
                    <a:pos x="T6" y="T7"/>
                  </a:cxn>
                </a:cxnLst>
                <a:rect l="0" t="0" r="r" b="b"/>
                <a:pathLst>
                  <a:path w="25" h="9">
                    <a:moveTo>
                      <a:pt x="21" y="0"/>
                    </a:moveTo>
                    <a:cubicBezTo>
                      <a:pt x="15" y="1"/>
                      <a:pt x="0" y="7"/>
                      <a:pt x="15" y="9"/>
                    </a:cubicBezTo>
                    <a:cubicBezTo>
                      <a:pt x="17" y="9"/>
                      <a:pt x="25" y="9"/>
                      <a:pt x="24" y="3"/>
                    </a:cubicBezTo>
                    <a:cubicBezTo>
                      <a:pt x="23" y="0"/>
                      <a:pt x="15" y="0"/>
                      <a:pt x="21"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93" name="Freeform 195"/>
              <p:cNvSpPr>
                <a:spLocks/>
              </p:cNvSpPr>
              <p:nvPr/>
            </p:nvSpPr>
            <p:spPr bwMode="auto">
              <a:xfrm>
                <a:off x="4479" y="2490"/>
                <a:ext cx="37" cy="27"/>
              </a:xfrm>
              <a:custGeom>
                <a:avLst/>
                <a:gdLst>
                  <a:gd name="T0" fmla="*/ 24 w 37"/>
                  <a:gd name="T1" fmla="*/ 0 h 27"/>
                  <a:gd name="T2" fmla="*/ 6 w 37"/>
                  <a:gd name="T3" fmla="*/ 8 h 27"/>
                  <a:gd name="T4" fmla="*/ 0 w 37"/>
                  <a:gd name="T5" fmla="*/ 21 h 27"/>
                  <a:gd name="T6" fmla="*/ 6 w 37"/>
                  <a:gd name="T7" fmla="*/ 24 h 27"/>
                  <a:gd name="T8" fmla="*/ 35 w 37"/>
                  <a:gd name="T9" fmla="*/ 23 h 27"/>
                  <a:gd name="T10" fmla="*/ 30 w 37"/>
                  <a:gd name="T11" fmla="*/ 6 h 27"/>
                  <a:gd name="T12" fmla="*/ 24 w 37"/>
                  <a:gd name="T13" fmla="*/ 5 h 27"/>
                  <a:gd name="T14" fmla="*/ 24 w 37"/>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24" y="0"/>
                    </a:moveTo>
                    <a:cubicBezTo>
                      <a:pt x="18" y="4"/>
                      <a:pt x="12" y="4"/>
                      <a:pt x="6" y="8"/>
                    </a:cubicBezTo>
                    <a:cubicBezTo>
                      <a:pt x="3" y="12"/>
                      <a:pt x="2" y="16"/>
                      <a:pt x="0" y="21"/>
                    </a:cubicBezTo>
                    <a:cubicBezTo>
                      <a:pt x="2" y="22"/>
                      <a:pt x="4" y="24"/>
                      <a:pt x="6" y="24"/>
                    </a:cubicBezTo>
                    <a:cubicBezTo>
                      <a:pt x="16" y="25"/>
                      <a:pt x="26" y="27"/>
                      <a:pt x="35" y="23"/>
                    </a:cubicBezTo>
                    <a:cubicBezTo>
                      <a:pt x="37" y="22"/>
                      <a:pt x="33" y="8"/>
                      <a:pt x="30" y="6"/>
                    </a:cubicBezTo>
                    <a:cubicBezTo>
                      <a:pt x="28" y="5"/>
                      <a:pt x="25" y="6"/>
                      <a:pt x="24" y="5"/>
                    </a:cubicBezTo>
                    <a:cubicBezTo>
                      <a:pt x="23" y="4"/>
                      <a:pt x="24" y="2"/>
                      <a:pt x="2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94" name="Freeform 196"/>
              <p:cNvSpPr>
                <a:spLocks/>
              </p:cNvSpPr>
              <p:nvPr/>
            </p:nvSpPr>
            <p:spPr bwMode="auto">
              <a:xfrm>
                <a:off x="4522" y="2477"/>
                <a:ext cx="30" cy="15"/>
              </a:xfrm>
              <a:custGeom>
                <a:avLst/>
                <a:gdLst>
                  <a:gd name="T0" fmla="*/ 5 w 30"/>
                  <a:gd name="T1" fmla="*/ 1 h 15"/>
                  <a:gd name="T2" fmla="*/ 10 w 30"/>
                  <a:gd name="T3" fmla="*/ 15 h 15"/>
                  <a:gd name="T4" fmla="*/ 17 w 30"/>
                  <a:gd name="T5" fmla="*/ 0 h 15"/>
                  <a:gd name="T6" fmla="*/ 5 w 30"/>
                  <a:gd name="T7" fmla="*/ 1 h 15"/>
                </a:gdLst>
                <a:ahLst/>
                <a:cxnLst>
                  <a:cxn ang="0">
                    <a:pos x="T0" y="T1"/>
                  </a:cxn>
                  <a:cxn ang="0">
                    <a:pos x="T2" y="T3"/>
                  </a:cxn>
                  <a:cxn ang="0">
                    <a:pos x="T4" y="T5"/>
                  </a:cxn>
                  <a:cxn ang="0">
                    <a:pos x="T6" y="T7"/>
                  </a:cxn>
                </a:cxnLst>
                <a:rect l="0" t="0" r="r" b="b"/>
                <a:pathLst>
                  <a:path w="30" h="15">
                    <a:moveTo>
                      <a:pt x="5" y="1"/>
                    </a:moveTo>
                    <a:cubicBezTo>
                      <a:pt x="0" y="9"/>
                      <a:pt x="2" y="11"/>
                      <a:pt x="10" y="15"/>
                    </a:cubicBezTo>
                    <a:cubicBezTo>
                      <a:pt x="20" y="13"/>
                      <a:pt x="30" y="8"/>
                      <a:pt x="17" y="0"/>
                    </a:cubicBezTo>
                    <a:cubicBezTo>
                      <a:pt x="6" y="1"/>
                      <a:pt x="10" y="1"/>
                      <a:pt x="5"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95" name="Freeform 197"/>
              <p:cNvSpPr>
                <a:spLocks/>
              </p:cNvSpPr>
              <p:nvPr/>
            </p:nvSpPr>
            <p:spPr bwMode="auto">
              <a:xfrm>
                <a:off x="4182" y="2327"/>
                <a:ext cx="338" cy="304"/>
              </a:xfrm>
              <a:custGeom>
                <a:avLst/>
                <a:gdLst>
                  <a:gd name="T0" fmla="*/ 47 w 338"/>
                  <a:gd name="T1" fmla="*/ 88 h 304"/>
                  <a:gd name="T2" fmla="*/ 23 w 338"/>
                  <a:gd name="T3" fmla="*/ 81 h 304"/>
                  <a:gd name="T4" fmla="*/ 3 w 338"/>
                  <a:gd name="T5" fmla="*/ 76 h 304"/>
                  <a:gd name="T6" fmla="*/ 0 w 338"/>
                  <a:gd name="T7" fmla="*/ 46 h 304"/>
                  <a:gd name="T8" fmla="*/ 5 w 338"/>
                  <a:gd name="T9" fmla="*/ 7 h 304"/>
                  <a:gd name="T10" fmla="*/ 18 w 338"/>
                  <a:gd name="T11" fmla="*/ 0 h 304"/>
                  <a:gd name="T12" fmla="*/ 50 w 338"/>
                  <a:gd name="T13" fmla="*/ 10 h 304"/>
                  <a:gd name="T14" fmla="*/ 83 w 338"/>
                  <a:gd name="T15" fmla="*/ 12 h 304"/>
                  <a:gd name="T16" fmla="*/ 108 w 338"/>
                  <a:gd name="T17" fmla="*/ 21 h 304"/>
                  <a:gd name="T18" fmla="*/ 122 w 338"/>
                  <a:gd name="T19" fmla="*/ 13 h 304"/>
                  <a:gd name="T20" fmla="*/ 137 w 338"/>
                  <a:gd name="T21" fmla="*/ 22 h 304"/>
                  <a:gd name="T22" fmla="*/ 156 w 338"/>
                  <a:gd name="T23" fmla="*/ 21 h 304"/>
                  <a:gd name="T24" fmla="*/ 183 w 338"/>
                  <a:gd name="T25" fmla="*/ 24 h 304"/>
                  <a:gd name="T26" fmla="*/ 258 w 338"/>
                  <a:gd name="T27" fmla="*/ 57 h 304"/>
                  <a:gd name="T28" fmla="*/ 284 w 338"/>
                  <a:gd name="T29" fmla="*/ 63 h 304"/>
                  <a:gd name="T30" fmla="*/ 309 w 338"/>
                  <a:gd name="T31" fmla="*/ 57 h 304"/>
                  <a:gd name="T32" fmla="*/ 338 w 338"/>
                  <a:gd name="T33" fmla="*/ 64 h 304"/>
                  <a:gd name="T34" fmla="*/ 308 w 338"/>
                  <a:gd name="T35" fmla="*/ 91 h 304"/>
                  <a:gd name="T36" fmla="*/ 270 w 338"/>
                  <a:gd name="T37" fmla="*/ 106 h 304"/>
                  <a:gd name="T38" fmla="*/ 261 w 338"/>
                  <a:gd name="T39" fmla="*/ 126 h 304"/>
                  <a:gd name="T40" fmla="*/ 251 w 338"/>
                  <a:gd name="T41" fmla="*/ 124 h 304"/>
                  <a:gd name="T42" fmla="*/ 228 w 338"/>
                  <a:gd name="T43" fmla="*/ 151 h 304"/>
                  <a:gd name="T44" fmla="*/ 222 w 338"/>
                  <a:gd name="T45" fmla="*/ 189 h 304"/>
                  <a:gd name="T46" fmla="*/ 237 w 338"/>
                  <a:gd name="T47" fmla="*/ 204 h 304"/>
                  <a:gd name="T48" fmla="*/ 201 w 338"/>
                  <a:gd name="T49" fmla="*/ 232 h 304"/>
                  <a:gd name="T50" fmla="*/ 204 w 338"/>
                  <a:gd name="T51" fmla="*/ 261 h 304"/>
                  <a:gd name="T52" fmla="*/ 173 w 338"/>
                  <a:gd name="T53" fmla="*/ 261 h 304"/>
                  <a:gd name="T54" fmla="*/ 158 w 338"/>
                  <a:gd name="T55" fmla="*/ 304 h 304"/>
                  <a:gd name="T56" fmla="*/ 129 w 338"/>
                  <a:gd name="T57" fmla="*/ 286 h 304"/>
                  <a:gd name="T58" fmla="*/ 96 w 338"/>
                  <a:gd name="T59" fmla="*/ 283 h 304"/>
                  <a:gd name="T60" fmla="*/ 57 w 338"/>
                  <a:gd name="T61" fmla="*/ 294 h 304"/>
                  <a:gd name="T62" fmla="*/ 42 w 338"/>
                  <a:gd name="T63" fmla="*/ 282 h 304"/>
                  <a:gd name="T64" fmla="*/ 18 w 338"/>
                  <a:gd name="T65" fmla="*/ 268 h 304"/>
                  <a:gd name="T66" fmla="*/ 2 w 338"/>
                  <a:gd name="T67" fmla="*/ 265 h 304"/>
                  <a:gd name="T68" fmla="*/ 21 w 338"/>
                  <a:gd name="T69" fmla="*/ 223 h 304"/>
                  <a:gd name="T70" fmla="*/ 23 w 338"/>
                  <a:gd name="T71" fmla="*/ 175 h 304"/>
                  <a:gd name="T72" fmla="*/ 27 w 338"/>
                  <a:gd name="T73" fmla="*/ 135 h 304"/>
                  <a:gd name="T74" fmla="*/ 39 w 338"/>
                  <a:gd name="T75" fmla="*/ 103 h 304"/>
                  <a:gd name="T76" fmla="*/ 47 w 338"/>
                  <a:gd name="T77" fmla="*/ 8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8" h="304">
                    <a:moveTo>
                      <a:pt x="47" y="88"/>
                    </a:moveTo>
                    <a:lnTo>
                      <a:pt x="23" y="81"/>
                    </a:lnTo>
                    <a:lnTo>
                      <a:pt x="3" y="76"/>
                    </a:lnTo>
                    <a:lnTo>
                      <a:pt x="0" y="46"/>
                    </a:lnTo>
                    <a:lnTo>
                      <a:pt x="5" y="7"/>
                    </a:lnTo>
                    <a:lnTo>
                      <a:pt x="18" y="0"/>
                    </a:lnTo>
                    <a:lnTo>
                      <a:pt x="50" y="10"/>
                    </a:lnTo>
                    <a:lnTo>
                      <a:pt x="83" y="12"/>
                    </a:lnTo>
                    <a:lnTo>
                      <a:pt x="108" y="21"/>
                    </a:lnTo>
                    <a:lnTo>
                      <a:pt x="122" y="13"/>
                    </a:lnTo>
                    <a:lnTo>
                      <a:pt x="137" y="22"/>
                    </a:lnTo>
                    <a:lnTo>
                      <a:pt x="156" y="21"/>
                    </a:lnTo>
                    <a:lnTo>
                      <a:pt x="183" y="24"/>
                    </a:lnTo>
                    <a:lnTo>
                      <a:pt x="258" y="57"/>
                    </a:lnTo>
                    <a:lnTo>
                      <a:pt x="284" y="63"/>
                    </a:lnTo>
                    <a:lnTo>
                      <a:pt x="309" y="57"/>
                    </a:lnTo>
                    <a:lnTo>
                      <a:pt x="338" y="64"/>
                    </a:lnTo>
                    <a:lnTo>
                      <a:pt x="308" y="91"/>
                    </a:lnTo>
                    <a:lnTo>
                      <a:pt x="270" y="106"/>
                    </a:lnTo>
                    <a:lnTo>
                      <a:pt x="261" y="126"/>
                    </a:lnTo>
                    <a:lnTo>
                      <a:pt x="251" y="124"/>
                    </a:lnTo>
                    <a:lnTo>
                      <a:pt x="228" y="151"/>
                    </a:lnTo>
                    <a:lnTo>
                      <a:pt x="222" y="189"/>
                    </a:lnTo>
                    <a:lnTo>
                      <a:pt x="237" y="204"/>
                    </a:lnTo>
                    <a:lnTo>
                      <a:pt x="201" y="232"/>
                    </a:lnTo>
                    <a:lnTo>
                      <a:pt x="204" y="261"/>
                    </a:lnTo>
                    <a:lnTo>
                      <a:pt x="173" y="261"/>
                    </a:lnTo>
                    <a:lnTo>
                      <a:pt x="158" y="304"/>
                    </a:lnTo>
                    <a:lnTo>
                      <a:pt x="129" y="286"/>
                    </a:lnTo>
                    <a:lnTo>
                      <a:pt x="96" y="283"/>
                    </a:lnTo>
                    <a:lnTo>
                      <a:pt x="57" y="294"/>
                    </a:lnTo>
                    <a:lnTo>
                      <a:pt x="42" y="282"/>
                    </a:lnTo>
                    <a:lnTo>
                      <a:pt x="18" y="268"/>
                    </a:lnTo>
                    <a:lnTo>
                      <a:pt x="2" y="265"/>
                    </a:lnTo>
                    <a:lnTo>
                      <a:pt x="21" y="223"/>
                    </a:lnTo>
                    <a:lnTo>
                      <a:pt x="23" y="175"/>
                    </a:lnTo>
                    <a:lnTo>
                      <a:pt x="27" y="135"/>
                    </a:lnTo>
                    <a:lnTo>
                      <a:pt x="39" y="103"/>
                    </a:lnTo>
                    <a:lnTo>
                      <a:pt x="47" y="8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719" name="Freeform 198"/>
            <p:cNvSpPr>
              <a:spLocks/>
            </p:cNvSpPr>
            <p:nvPr/>
          </p:nvSpPr>
          <p:spPr bwMode="auto">
            <a:xfrm>
              <a:off x="2575" y="1496"/>
              <a:ext cx="129" cy="70"/>
            </a:xfrm>
            <a:custGeom>
              <a:avLst/>
              <a:gdLst>
                <a:gd name="T0" fmla="*/ 75 w 262"/>
                <a:gd name="T1" fmla="*/ 133 h 141"/>
                <a:gd name="T2" fmla="*/ 141 w 262"/>
                <a:gd name="T3" fmla="*/ 136 h 141"/>
                <a:gd name="T4" fmla="*/ 207 w 262"/>
                <a:gd name="T5" fmla="*/ 124 h 141"/>
                <a:gd name="T6" fmla="*/ 240 w 262"/>
                <a:gd name="T7" fmla="*/ 97 h 141"/>
                <a:gd name="T8" fmla="*/ 234 w 262"/>
                <a:gd name="T9" fmla="*/ 37 h 141"/>
                <a:gd name="T10" fmla="*/ 195 w 262"/>
                <a:gd name="T11" fmla="*/ 34 h 141"/>
                <a:gd name="T12" fmla="*/ 129 w 262"/>
                <a:gd name="T13" fmla="*/ 25 h 141"/>
                <a:gd name="T14" fmla="*/ 108 w 262"/>
                <a:gd name="T15" fmla="*/ 28 h 141"/>
                <a:gd name="T16" fmla="*/ 78 w 262"/>
                <a:gd name="T17" fmla="*/ 52 h 141"/>
                <a:gd name="T18" fmla="*/ 60 w 262"/>
                <a:gd name="T19" fmla="*/ 61 h 141"/>
                <a:gd name="T20" fmla="*/ 45 w 262"/>
                <a:gd name="T21" fmla="*/ 43 h 141"/>
                <a:gd name="T22" fmla="*/ 21 w 262"/>
                <a:gd name="T23" fmla="*/ 34 h 141"/>
                <a:gd name="T24" fmla="*/ 3 w 262"/>
                <a:gd name="T25" fmla="*/ 55 h 141"/>
                <a:gd name="T26" fmla="*/ 24 w 262"/>
                <a:gd name="T27" fmla="*/ 61 h 141"/>
                <a:gd name="T28" fmla="*/ 0 w 262"/>
                <a:gd name="T29" fmla="*/ 88 h 141"/>
                <a:gd name="T30" fmla="*/ 42 w 262"/>
                <a:gd name="T31" fmla="*/ 91 h 141"/>
                <a:gd name="T32" fmla="*/ 24 w 262"/>
                <a:gd name="T33" fmla="*/ 130 h 141"/>
                <a:gd name="T34" fmla="*/ 69 w 262"/>
                <a:gd name="T35" fmla="*/ 139 h 141"/>
                <a:gd name="T36" fmla="*/ 75 w 262"/>
                <a:gd name="T37" fmla="*/ 1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2" h="141">
                  <a:moveTo>
                    <a:pt x="75" y="133"/>
                  </a:moveTo>
                  <a:cubicBezTo>
                    <a:pt x="99" y="141"/>
                    <a:pt x="114" y="138"/>
                    <a:pt x="141" y="136"/>
                  </a:cubicBezTo>
                  <a:cubicBezTo>
                    <a:pt x="170" y="126"/>
                    <a:pt x="173" y="127"/>
                    <a:pt x="207" y="124"/>
                  </a:cubicBezTo>
                  <a:cubicBezTo>
                    <a:pt x="222" y="119"/>
                    <a:pt x="227" y="106"/>
                    <a:pt x="240" y="97"/>
                  </a:cubicBezTo>
                  <a:cubicBezTo>
                    <a:pt x="250" y="83"/>
                    <a:pt x="262" y="42"/>
                    <a:pt x="234" y="37"/>
                  </a:cubicBezTo>
                  <a:cubicBezTo>
                    <a:pt x="221" y="35"/>
                    <a:pt x="208" y="35"/>
                    <a:pt x="195" y="34"/>
                  </a:cubicBezTo>
                  <a:cubicBezTo>
                    <a:pt x="137" y="38"/>
                    <a:pt x="160" y="46"/>
                    <a:pt x="129" y="25"/>
                  </a:cubicBezTo>
                  <a:cubicBezTo>
                    <a:pt x="120" y="60"/>
                    <a:pt x="126" y="55"/>
                    <a:pt x="108" y="28"/>
                  </a:cubicBezTo>
                  <a:cubicBezTo>
                    <a:pt x="94" y="33"/>
                    <a:pt x="94" y="47"/>
                    <a:pt x="78" y="52"/>
                  </a:cubicBezTo>
                  <a:cubicBezTo>
                    <a:pt x="67" y="63"/>
                    <a:pt x="70" y="76"/>
                    <a:pt x="60" y="61"/>
                  </a:cubicBezTo>
                  <a:cubicBezTo>
                    <a:pt x="59" y="46"/>
                    <a:pt x="52" y="0"/>
                    <a:pt x="45" y="43"/>
                  </a:cubicBezTo>
                  <a:cubicBezTo>
                    <a:pt x="37" y="32"/>
                    <a:pt x="34" y="30"/>
                    <a:pt x="21" y="34"/>
                  </a:cubicBezTo>
                  <a:cubicBezTo>
                    <a:pt x="14" y="45"/>
                    <a:pt x="15" y="51"/>
                    <a:pt x="3" y="55"/>
                  </a:cubicBezTo>
                  <a:cubicBezTo>
                    <a:pt x="8" y="69"/>
                    <a:pt x="12" y="69"/>
                    <a:pt x="24" y="61"/>
                  </a:cubicBezTo>
                  <a:cubicBezTo>
                    <a:pt x="39" y="83"/>
                    <a:pt x="18" y="85"/>
                    <a:pt x="0" y="88"/>
                  </a:cubicBezTo>
                  <a:cubicBezTo>
                    <a:pt x="10" y="108"/>
                    <a:pt x="25" y="102"/>
                    <a:pt x="42" y="91"/>
                  </a:cubicBezTo>
                  <a:cubicBezTo>
                    <a:pt x="38" y="106"/>
                    <a:pt x="29" y="116"/>
                    <a:pt x="24" y="130"/>
                  </a:cubicBezTo>
                  <a:cubicBezTo>
                    <a:pt x="37" y="138"/>
                    <a:pt x="53" y="134"/>
                    <a:pt x="69" y="139"/>
                  </a:cubicBezTo>
                  <a:cubicBezTo>
                    <a:pt x="79" y="136"/>
                    <a:pt x="80" y="138"/>
                    <a:pt x="75" y="13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720" name="Group 199"/>
            <p:cNvGrpSpPr>
              <a:grpSpLocks/>
            </p:cNvGrpSpPr>
            <p:nvPr/>
          </p:nvGrpSpPr>
          <p:grpSpPr bwMode="auto">
            <a:xfrm>
              <a:off x="2181" y="1153"/>
              <a:ext cx="574" cy="487"/>
              <a:chOff x="3154" y="705"/>
              <a:chExt cx="1162" cy="986"/>
            </a:xfrm>
            <a:grpFill/>
          </p:grpSpPr>
          <p:sp>
            <p:nvSpPr>
              <p:cNvPr id="1084" name="Freeform 200"/>
              <p:cNvSpPr>
                <a:spLocks/>
              </p:cNvSpPr>
              <p:nvPr/>
            </p:nvSpPr>
            <p:spPr bwMode="auto">
              <a:xfrm>
                <a:off x="3154" y="705"/>
                <a:ext cx="1162" cy="986"/>
              </a:xfrm>
              <a:custGeom>
                <a:avLst/>
                <a:gdLst>
                  <a:gd name="T0" fmla="*/ 185 w 1162"/>
                  <a:gd name="T1" fmla="*/ 108 h 986"/>
                  <a:gd name="T2" fmla="*/ 134 w 1162"/>
                  <a:gd name="T3" fmla="*/ 183 h 986"/>
                  <a:gd name="T4" fmla="*/ 32 w 1162"/>
                  <a:gd name="T5" fmla="*/ 186 h 986"/>
                  <a:gd name="T6" fmla="*/ 77 w 1162"/>
                  <a:gd name="T7" fmla="*/ 234 h 986"/>
                  <a:gd name="T8" fmla="*/ 35 w 1162"/>
                  <a:gd name="T9" fmla="*/ 291 h 986"/>
                  <a:gd name="T10" fmla="*/ 212 w 1162"/>
                  <a:gd name="T11" fmla="*/ 351 h 986"/>
                  <a:gd name="T12" fmla="*/ 188 w 1162"/>
                  <a:gd name="T13" fmla="*/ 468 h 986"/>
                  <a:gd name="T14" fmla="*/ 230 w 1162"/>
                  <a:gd name="T15" fmla="*/ 447 h 986"/>
                  <a:gd name="T16" fmla="*/ 230 w 1162"/>
                  <a:gd name="T17" fmla="*/ 561 h 986"/>
                  <a:gd name="T18" fmla="*/ 113 w 1162"/>
                  <a:gd name="T19" fmla="*/ 645 h 986"/>
                  <a:gd name="T20" fmla="*/ 107 w 1162"/>
                  <a:gd name="T21" fmla="*/ 678 h 986"/>
                  <a:gd name="T22" fmla="*/ 125 w 1162"/>
                  <a:gd name="T23" fmla="*/ 753 h 986"/>
                  <a:gd name="T24" fmla="*/ 116 w 1162"/>
                  <a:gd name="T25" fmla="*/ 867 h 986"/>
                  <a:gd name="T26" fmla="*/ 239 w 1162"/>
                  <a:gd name="T27" fmla="*/ 963 h 986"/>
                  <a:gd name="T28" fmla="*/ 371 w 1162"/>
                  <a:gd name="T29" fmla="*/ 810 h 986"/>
                  <a:gd name="T30" fmla="*/ 443 w 1162"/>
                  <a:gd name="T31" fmla="*/ 747 h 986"/>
                  <a:gd name="T32" fmla="*/ 551 w 1162"/>
                  <a:gd name="T33" fmla="*/ 711 h 986"/>
                  <a:gd name="T34" fmla="*/ 626 w 1162"/>
                  <a:gd name="T35" fmla="*/ 687 h 986"/>
                  <a:gd name="T36" fmla="*/ 662 w 1162"/>
                  <a:gd name="T37" fmla="*/ 651 h 986"/>
                  <a:gd name="T38" fmla="*/ 773 w 1162"/>
                  <a:gd name="T39" fmla="*/ 630 h 986"/>
                  <a:gd name="T40" fmla="*/ 848 w 1162"/>
                  <a:gd name="T41" fmla="*/ 564 h 986"/>
                  <a:gd name="T42" fmla="*/ 761 w 1162"/>
                  <a:gd name="T43" fmla="*/ 528 h 986"/>
                  <a:gd name="T44" fmla="*/ 875 w 1162"/>
                  <a:gd name="T45" fmla="*/ 540 h 986"/>
                  <a:gd name="T46" fmla="*/ 890 w 1162"/>
                  <a:gd name="T47" fmla="*/ 498 h 986"/>
                  <a:gd name="T48" fmla="*/ 833 w 1162"/>
                  <a:gd name="T49" fmla="*/ 450 h 986"/>
                  <a:gd name="T50" fmla="*/ 983 w 1162"/>
                  <a:gd name="T51" fmla="*/ 453 h 986"/>
                  <a:gd name="T52" fmla="*/ 980 w 1162"/>
                  <a:gd name="T53" fmla="*/ 411 h 986"/>
                  <a:gd name="T54" fmla="*/ 932 w 1162"/>
                  <a:gd name="T55" fmla="*/ 291 h 986"/>
                  <a:gd name="T56" fmla="*/ 1058 w 1162"/>
                  <a:gd name="T57" fmla="*/ 210 h 986"/>
                  <a:gd name="T58" fmla="*/ 1091 w 1162"/>
                  <a:gd name="T59" fmla="*/ 135 h 986"/>
                  <a:gd name="T60" fmla="*/ 1124 w 1162"/>
                  <a:gd name="T61" fmla="*/ 75 h 986"/>
                  <a:gd name="T62" fmla="*/ 968 w 1162"/>
                  <a:gd name="T63" fmla="*/ 147 h 986"/>
                  <a:gd name="T64" fmla="*/ 986 w 1162"/>
                  <a:gd name="T65" fmla="*/ 105 h 986"/>
                  <a:gd name="T66" fmla="*/ 872 w 1162"/>
                  <a:gd name="T67" fmla="*/ 93 h 986"/>
                  <a:gd name="T68" fmla="*/ 1028 w 1162"/>
                  <a:gd name="T69" fmla="*/ 33 h 986"/>
                  <a:gd name="T70" fmla="*/ 845 w 1162"/>
                  <a:gd name="T71" fmla="*/ 21 h 986"/>
                  <a:gd name="T72" fmla="*/ 602 w 1162"/>
                  <a:gd name="T73" fmla="*/ 15 h 986"/>
                  <a:gd name="T74" fmla="*/ 554 w 1162"/>
                  <a:gd name="T75" fmla="*/ 30 h 986"/>
                  <a:gd name="T76" fmla="*/ 515 w 1162"/>
                  <a:gd name="T77" fmla="*/ 75 h 986"/>
                  <a:gd name="T78" fmla="*/ 458 w 1162"/>
                  <a:gd name="T79" fmla="*/ 78 h 986"/>
                  <a:gd name="T80" fmla="*/ 425 w 1162"/>
                  <a:gd name="T81" fmla="*/ 30 h 986"/>
                  <a:gd name="T82" fmla="*/ 371 w 1162"/>
                  <a:gd name="T83" fmla="*/ 42 h 986"/>
                  <a:gd name="T84" fmla="*/ 311 w 1162"/>
                  <a:gd name="T85" fmla="*/ 81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62" h="986">
                    <a:moveTo>
                      <a:pt x="296" y="87"/>
                    </a:moveTo>
                    <a:cubicBezTo>
                      <a:pt x="286" y="81"/>
                      <a:pt x="279" y="84"/>
                      <a:pt x="269" y="78"/>
                    </a:cubicBezTo>
                    <a:cubicBezTo>
                      <a:pt x="246" y="93"/>
                      <a:pt x="212" y="101"/>
                      <a:pt x="185" y="108"/>
                    </a:cubicBezTo>
                    <a:cubicBezTo>
                      <a:pt x="150" y="131"/>
                      <a:pt x="212" y="128"/>
                      <a:pt x="224" y="129"/>
                    </a:cubicBezTo>
                    <a:cubicBezTo>
                      <a:pt x="217" y="162"/>
                      <a:pt x="207" y="179"/>
                      <a:pt x="179" y="198"/>
                    </a:cubicBezTo>
                    <a:cubicBezTo>
                      <a:pt x="109" y="192"/>
                      <a:pt x="178" y="198"/>
                      <a:pt x="134" y="183"/>
                    </a:cubicBezTo>
                    <a:cubicBezTo>
                      <a:pt x="120" y="186"/>
                      <a:pt x="115" y="190"/>
                      <a:pt x="101" y="186"/>
                    </a:cubicBezTo>
                    <a:cubicBezTo>
                      <a:pt x="85" y="189"/>
                      <a:pt x="74" y="196"/>
                      <a:pt x="59" y="201"/>
                    </a:cubicBezTo>
                    <a:cubicBezTo>
                      <a:pt x="38" y="187"/>
                      <a:pt x="48" y="191"/>
                      <a:pt x="32" y="186"/>
                    </a:cubicBezTo>
                    <a:cubicBezTo>
                      <a:pt x="17" y="190"/>
                      <a:pt x="17" y="196"/>
                      <a:pt x="5" y="204"/>
                    </a:cubicBezTo>
                    <a:cubicBezTo>
                      <a:pt x="4" y="207"/>
                      <a:pt x="0" y="211"/>
                      <a:pt x="2" y="213"/>
                    </a:cubicBezTo>
                    <a:cubicBezTo>
                      <a:pt x="10" y="221"/>
                      <a:pt x="70" y="233"/>
                      <a:pt x="77" y="234"/>
                    </a:cubicBezTo>
                    <a:cubicBezTo>
                      <a:pt x="82" y="249"/>
                      <a:pt x="83" y="256"/>
                      <a:pt x="65" y="252"/>
                    </a:cubicBezTo>
                    <a:cubicBezTo>
                      <a:pt x="51" y="243"/>
                      <a:pt x="38" y="239"/>
                      <a:pt x="23" y="249"/>
                    </a:cubicBezTo>
                    <a:cubicBezTo>
                      <a:pt x="9" y="269"/>
                      <a:pt x="1" y="298"/>
                      <a:pt x="35" y="291"/>
                    </a:cubicBezTo>
                    <a:cubicBezTo>
                      <a:pt x="66" y="293"/>
                      <a:pt x="97" y="294"/>
                      <a:pt x="128" y="297"/>
                    </a:cubicBezTo>
                    <a:cubicBezTo>
                      <a:pt x="147" y="299"/>
                      <a:pt x="185" y="303"/>
                      <a:pt x="185" y="303"/>
                    </a:cubicBezTo>
                    <a:cubicBezTo>
                      <a:pt x="207" y="310"/>
                      <a:pt x="208" y="331"/>
                      <a:pt x="212" y="351"/>
                    </a:cubicBezTo>
                    <a:cubicBezTo>
                      <a:pt x="208" y="373"/>
                      <a:pt x="205" y="399"/>
                      <a:pt x="200" y="420"/>
                    </a:cubicBezTo>
                    <a:cubicBezTo>
                      <a:pt x="198" y="429"/>
                      <a:pt x="191" y="447"/>
                      <a:pt x="191" y="447"/>
                    </a:cubicBezTo>
                    <a:cubicBezTo>
                      <a:pt x="190" y="454"/>
                      <a:pt x="189" y="461"/>
                      <a:pt x="188" y="468"/>
                    </a:cubicBezTo>
                    <a:cubicBezTo>
                      <a:pt x="187" y="473"/>
                      <a:pt x="180" y="485"/>
                      <a:pt x="185" y="483"/>
                    </a:cubicBezTo>
                    <a:cubicBezTo>
                      <a:pt x="192" y="481"/>
                      <a:pt x="192" y="470"/>
                      <a:pt x="197" y="465"/>
                    </a:cubicBezTo>
                    <a:cubicBezTo>
                      <a:pt x="205" y="456"/>
                      <a:pt x="218" y="451"/>
                      <a:pt x="230" y="447"/>
                    </a:cubicBezTo>
                    <a:cubicBezTo>
                      <a:pt x="237" y="468"/>
                      <a:pt x="230" y="443"/>
                      <a:pt x="230" y="483"/>
                    </a:cubicBezTo>
                    <a:cubicBezTo>
                      <a:pt x="230" y="498"/>
                      <a:pt x="244" y="518"/>
                      <a:pt x="248" y="534"/>
                    </a:cubicBezTo>
                    <a:cubicBezTo>
                      <a:pt x="245" y="548"/>
                      <a:pt x="242" y="553"/>
                      <a:pt x="230" y="561"/>
                    </a:cubicBezTo>
                    <a:cubicBezTo>
                      <a:pt x="212" y="555"/>
                      <a:pt x="209" y="567"/>
                      <a:pt x="197" y="579"/>
                    </a:cubicBezTo>
                    <a:cubicBezTo>
                      <a:pt x="194" y="627"/>
                      <a:pt x="203" y="633"/>
                      <a:pt x="161" y="639"/>
                    </a:cubicBezTo>
                    <a:cubicBezTo>
                      <a:pt x="146" y="644"/>
                      <a:pt x="128" y="639"/>
                      <a:pt x="113" y="645"/>
                    </a:cubicBezTo>
                    <a:cubicBezTo>
                      <a:pt x="110" y="646"/>
                      <a:pt x="116" y="653"/>
                      <a:pt x="119" y="654"/>
                    </a:cubicBezTo>
                    <a:cubicBezTo>
                      <a:pt x="134" y="659"/>
                      <a:pt x="151" y="657"/>
                      <a:pt x="167" y="660"/>
                    </a:cubicBezTo>
                    <a:cubicBezTo>
                      <a:pt x="146" y="667"/>
                      <a:pt x="119" y="659"/>
                      <a:pt x="107" y="678"/>
                    </a:cubicBezTo>
                    <a:cubicBezTo>
                      <a:pt x="121" y="692"/>
                      <a:pt x="126" y="694"/>
                      <a:pt x="131" y="714"/>
                    </a:cubicBezTo>
                    <a:cubicBezTo>
                      <a:pt x="125" y="724"/>
                      <a:pt x="112" y="739"/>
                      <a:pt x="104" y="747"/>
                    </a:cubicBezTo>
                    <a:cubicBezTo>
                      <a:pt x="111" y="749"/>
                      <a:pt x="118" y="752"/>
                      <a:pt x="125" y="753"/>
                    </a:cubicBezTo>
                    <a:cubicBezTo>
                      <a:pt x="135" y="755"/>
                      <a:pt x="152" y="746"/>
                      <a:pt x="155" y="756"/>
                    </a:cubicBezTo>
                    <a:cubicBezTo>
                      <a:pt x="156" y="758"/>
                      <a:pt x="119" y="791"/>
                      <a:pt x="113" y="810"/>
                    </a:cubicBezTo>
                    <a:cubicBezTo>
                      <a:pt x="120" y="832"/>
                      <a:pt x="118" y="842"/>
                      <a:pt x="116" y="867"/>
                    </a:cubicBezTo>
                    <a:cubicBezTo>
                      <a:pt x="159" y="873"/>
                      <a:pt x="136" y="899"/>
                      <a:pt x="131" y="930"/>
                    </a:cubicBezTo>
                    <a:cubicBezTo>
                      <a:pt x="165" y="940"/>
                      <a:pt x="184" y="929"/>
                      <a:pt x="215" y="921"/>
                    </a:cubicBezTo>
                    <a:cubicBezTo>
                      <a:pt x="257" y="893"/>
                      <a:pt x="194" y="986"/>
                      <a:pt x="239" y="963"/>
                    </a:cubicBezTo>
                    <a:cubicBezTo>
                      <a:pt x="254" y="933"/>
                      <a:pt x="278" y="915"/>
                      <a:pt x="302" y="891"/>
                    </a:cubicBezTo>
                    <a:cubicBezTo>
                      <a:pt x="305" y="883"/>
                      <a:pt x="318" y="842"/>
                      <a:pt x="323" y="837"/>
                    </a:cubicBezTo>
                    <a:cubicBezTo>
                      <a:pt x="330" y="830"/>
                      <a:pt x="360" y="816"/>
                      <a:pt x="371" y="810"/>
                    </a:cubicBezTo>
                    <a:cubicBezTo>
                      <a:pt x="380" y="797"/>
                      <a:pt x="373" y="797"/>
                      <a:pt x="368" y="783"/>
                    </a:cubicBezTo>
                    <a:cubicBezTo>
                      <a:pt x="381" y="773"/>
                      <a:pt x="385" y="771"/>
                      <a:pt x="380" y="756"/>
                    </a:cubicBezTo>
                    <a:cubicBezTo>
                      <a:pt x="401" y="753"/>
                      <a:pt x="422" y="750"/>
                      <a:pt x="443" y="747"/>
                    </a:cubicBezTo>
                    <a:cubicBezTo>
                      <a:pt x="450" y="727"/>
                      <a:pt x="473" y="725"/>
                      <a:pt x="491" y="720"/>
                    </a:cubicBezTo>
                    <a:cubicBezTo>
                      <a:pt x="503" y="702"/>
                      <a:pt x="507" y="708"/>
                      <a:pt x="527" y="717"/>
                    </a:cubicBezTo>
                    <a:cubicBezTo>
                      <a:pt x="558" y="748"/>
                      <a:pt x="543" y="714"/>
                      <a:pt x="551" y="711"/>
                    </a:cubicBezTo>
                    <a:cubicBezTo>
                      <a:pt x="561" y="708"/>
                      <a:pt x="573" y="709"/>
                      <a:pt x="584" y="708"/>
                    </a:cubicBezTo>
                    <a:cubicBezTo>
                      <a:pt x="592" y="705"/>
                      <a:pt x="600" y="703"/>
                      <a:pt x="608" y="699"/>
                    </a:cubicBezTo>
                    <a:cubicBezTo>
                      <a:pt x="614" y="696"/>
                      <a:pt x="626" y="687"/>
                      <a:pt x="626" y="687"/>
                    </a:cubicBezTo>
                    <a:cubicBezTo>
                      <a:pt x="628" y="684"/>
                      <a:pt x="631" y="681"/>
                      <a:pt x="632" y="678"/>
                    </a:cubicBezTo>
                    <a:cubicBezTo>
                      <a:pt x="634" y="672"/>
                      <a:pt x="632" y="665"/>
                      <a:pt x="635" y="660"/>
                    </a:cubicBezTo>
                    <a:cubicBezTo>
                      <a:pt x="639" y="652"/>
                      <a:pt x="657" y="652"/>
                      <a:pt x="662" y="651"/>
                    </a:cubicBezTo>
                    <a:cubicBezTo>
                      <a:pt x="668" y="649"/>
                      <a:pt x="674" y="645"/>
                      <a:pt x="680" y="645"/>
                    </a:cubicBezTo>
                    <a:cubicBezTo>
                      <a:pt x="704" y="644"/>
                      <a:pt x="728" y="643"/>
                      <a:pt x="752" y="642"/>
                    </a:cubicBezTo>
                    <a:cubicBezTo>
                      <a:pt x="780" y="633"/>
                      <a:pt x="737" y="648"/>
                      <a:pt x="773" y="630"/>
                    </a:cubicBezTo>
                    <a:cubicBezTo>
                      <a:pt x="789" y="622"/>
                      <a:pt x="810" y="620"/>
                      <a:pt x="827" y="618"/>
                    </a:cubicBezTo>
                    <a:cubicBezTo>
                      <a:pt x="841" y="608"/>
                      <a:pt x="849" y="595"/>
                      <a:pt x="863" y="585"/>
                    </a:cubicBezTo>
                    <a:cubicBezTo>
                      <a:pt x="874" y="568"/>
                      <a:pt x="866" y="567"/>
                      <a:pt x="848" y="564"/>
                    </a:cubicBezTo>
                    <a:cubicBezTo>
                      <a:pt x="832" y="567"/>
                      <a:pt x="798" y="580"/>
                      <a:pt x="791" y="558"/>
                    </a:cubicBezTo>
                    <a:cubicBezTo>
                      <a:pt x="776" y="559"/>
                      <a:pt x="761" y="563"/>
                      <a:pt x="746" y="561"/>
                    </a:cubicBezTo>
                    <a:cubicBezTo>
                      <a:pt x="734" y="560"/>
                      <a:pt x="751" y="535"/>
                      <a:pt x="761" y="528"/>
                    </a:cubicBezTo>
                    <a:cubicBezTo>
                      <a:pt x="768" y="523"/>
                      <a:pt x="777" y="524"/>
                      <a:pt x="785" y="522"/>
                    </a:cubicBezTo>
                    <a:cubicBezTo>
                      <a:pt x="798" y="504"/>
                      <a:pt x="807" y="516"/>
                      <a:pt x="830" y="519"/>
                    </a:cubicBezTo>
                    <a:cubicBezTo>
                      <a:pt x="874" y="513"/>
                      <a:pt x="850" y="523"/>
                      <a:pt x="875" y="540"/>
                    </a:cubicBezTo>
                    <a:cubicBezTo>
                      <a:pt x="888" y="539"/>
                      <a:pt x="901" y="541"/>
                      <a:pt x="914" y="537"/>
                    </a:cubicBezTo>
                    <a:cubicBezTo>
                      <a:pt x="925" y="534"/>
                      <a:pt x="921" y="512"/>
                      <a:pt x="914" y="504"/>
                    </a:cubicBezTo>
                    <a:cubicBezTo>
                      <a:pt x="908" y="498"/>
                      <a:pt x="898" y="500"/>
                      <a:pt x="890" y="498"/>
                    </a:cubicBezTo>
                    <a:cubicBezTo>
                      <a:pt x="870" y="505"/>
                      <a:pt x="880" y="485"/>
                      <a:pt x="866" y="480"/>
                    </a:cubicBezTo>
                    <a:cubicBezTo>
                      <a:pt x="854" y="476"/>
                      <a:pt x="840" y="476"/>
                      <a:pt x="827" y="474"/>
                    </a:cubicBezTo>
                    <a:cubicBezTo>
                      <a:pt x="847" y="461"/>
                      <a:pt x="819" y="464"/>
                      <a:pt x="833" y="450"/>
                    </a:cubicBezTo>
                    <a:cubicBezTo>
                      <a:pt x="851" y="432"/>
                      <a:pt x="922" y="435"/>
                      <a:pt x="932" y="435"/>
                    </a:cubicBezTo>
                    <a:cubicBezTo>
                      <a:pt x="916" y="443"/>
                      <a:pt x="900" y="435"/>
                      <a:pt x="905" y="456"/>
                    </a:cubicBezTo>
                    <a:cubicBezTo>
                      <a:pt x="931" y="455"/>
                      <a:pt x="958" y="459"/>
                      <a:pt x="983" y="453"/>
                    </a:cubicBezTo>
                    <a:cubicBezTo>
                      <a:pt x="998" y="450"/>
                      <a:pt x="959" y="416"/>
                      <a:pt x="956" y="414"/>
                    </a:cubicBezTo>
                    <a:cubicBezTo>
                      <a:pt x="958" y="411"/>
                      <a:pt x="958" y="405"/>
                      <a:pt x="962" y="405"/>
                    </a:cubicBezTo>
                    <a:cubicBezTo>
                      <a:pt x="968" y="404"/>
                      <a:pt x="980" y="411"/>
                      <a:pt x="980" y="411"/>
                    </a:cubicBezTo>
                    <a:cubicBezTo>
                      <a:pt x="1025" y="404"/>
                      <a:pt x="1007" y="389"/>
                      <a:pt x="989" y="363"/>
                    </a:cubicBezTo>
                    <a:cubicBezTo>
                      <a:pt x="1001" y="315"/>
                      <a:pt x="966" y="332"/>
                      <a:pt x="911" y="327"/>
                    </a:cubicBezTo>
                    <a:cubicBezTo>
                      <a:pt x="919" y="315"/>
                      <a:pt x="927" y="305"/>
                      <a:pt x="932" y="291"/>
                    </a:cubicBezTo>
                    <a:cubicBezTo>
                      <a:pt x="928" y="224"/>
                      <a:pt x="923" y="254"/>
                      <a:pt x="965" y="246"/>
                    </a:cubicBezTo>
                    <a:cubicBezTo>
                      <a:pt x="980" y="231"/>
                      <a:pt x="1002" y="243"/>
                      <a:pt x="1022" y="246"/>
                    </a:cubicBezTo>
                    <a:cubicBezTo>
                      <a:pt x="1058" y="258"/>
                      <a:pt x="1048" y="241"/>
                      <a:pt x="1058" y="210"/>
                    </a:cubicBezTo>
                    <a:cubicBezTo>
                      <a:pt x="1055" y="192"/>
                      <a:pt x="1054" y="186"/>
                      <a:pt x="1064" y="171"/>
                    </a:cubicBezTo>
                    <a:cubicBezTo>
                      <a:pt x="1064" y="168"/>
                      <a:pt x="1057" y="126"/>
                      <a:pt x="1064" y="123"/>
                    </a:cubicBezTo>
                    <a:cubicBezTo>
                      <a:pt x="1068" y="121"/>
                      <a:pt x="1086" y="133"/>
                      <a:pt x="1091" y="135"/>
                    </a:cubicBezTo>
                    <a:cubicBezTo>
                      <a:pt x="1101" y="133"/>
                      <a:pt x="1112" y="134"/>
                      <a:pt x="1121" y="129"/>
                    </a:cubicBezTo>
                    <a:cubicBezTo>
                      <a:pt x="1133" y="122"/>
                      <a:pt x="1151" y="99"/>
                      <a:pt x="1151" y="99"/>
                    </a:cubicBezTo>
                    <a:cubicBezTo>
                      <a:pt x="1162" y="66"/>
                      <a:pt x="1157" y="83"/>
                      <a:pt x="1124" y="75"/>
                    </a:cubicBezTo>
                    <a:cubicBezTo>
                      <a:pt x="1103" y="59"/>
                      <a:pt x="1080" y="64"/>
                      <a:pt x="1055" y="72"/>
                    </a:cubicBezTo>
                    <a:cubicBezTo>
                      <a:pt x="1047" y="102"/>
                      <a:pt x="1051" y="134"/>
                      <a:pt x="1022" y="153"/>
                    </a:cubicBezTo>
                    <a:cubicBezTo>
                      <a:pt x="1004" y="151"/>
                      <a:pt x="964" y="165"/>
                      <a:pt x="968" y="147"/>
                    </a:cubicBezTo>
                    <a:cubicBezTo>
                      <a:pt x="973" y="123"/>
                      <a:pt x="1004" y="119"/>
                      <a:pt x="1025" y="108"/>
                    </a:cubicBezTo>
                    <a:cubicBezTo>
                      <a:pt x="1033" y="96"/>
                      <a:pt x="1031" y="88"/>
                      <a:pt x="1016" y="93"/>
                    </a:cubicBezTo>
                    <a:cubicBezTo>
                      <a:pt x="1010" y="110"/>
                      <a:pt x="1002" y="108"/>
                      <a:pt x="986" y="105"/>
                    </a:cubicBezTo>
                    <a:cubicBezTo>
                      <a:pt x="993" y="84"/>
                      <a:pt x="998" y="89"/>
                      <a:pt x="983" y="84"/>
                    </a:cubicBezTo>
                    <a:cubicBezTo>
                      <a:pt x="961" y="87"/>
                      <a:pt x="948" y="92"/>
                      <a:pt x="929" y="102"/>
                    </a:cubicBezTo>
                    <a:cubicBezTo>
                      <a:pt x="921" y="102"/>
                      <a:pt x="874" y="104"/>
                      <a:pt x="872" y="93"/>
                    </a:cubicBezTo>
                    <a:cubicBezTo>
                      <a:pt x="867" y="72"/>
                      <a:pt x="872" y="73"/>
                      <a:pt x="884" y="69"/>
                    </a:cubicBezTo>
                    <a:cubicBezTo>
                      <a:pt x="931" y="78"/>
                      <a:pt x="977" y="74"/>
                      <a:pt x="1025" y="72"/>
                    </a:cubicBezTo>
                    <a:cubicBezTo>
                      <a:pt x="1040" y="57"/>
                      <a:pt x="1060" y="49"/>
                      <a:pt x="1028" y="33"/>
                    </a:cubicBezTo>
                    <a:cubicBezTo>
                      <a:pt x="996" y="35"/>
                      <a:pt x="982" y="39"/>
                      <a:pt x="953" y="36"/>
                    </a:cubicBezTo>
                    <a:cubicBezTo>
                      <a:pt x="933" y="34"/>
                      <a:pt x="893" y="30"/>
                      <a:pt x="893" y="30"/>
                    </a:cubicBezTo>
                    <a:cubicBezTo>
                      <a:pt x="877" y="25"/>
                      <a:pt x="861" y="23"/>
                      <a:pt x="845" y="21"/>
                    </a:cubicBezTo>
                    <a:cubicBezTo>
                      <a:pt x="830" y="6"/>
                      <a:pt x="818" y="5"/>
                      <a:pt x="797" y="0"/>
                    </a:cubicBezTo>
                    <a:cubicBezTo>
                      <a:pt x="749" y="1"/>
                      <a:pt x="701" y="1"/>
                      <a:pt x="653" y="3"/>
                    </a:cubicBezTo>
                    <a:cubicBezTo>
                      <a:pt x="636" y="4"/>
                      <a:pt x="602" y="15"/>
                      <a:pt x="602" y="15"/>
                    </a:cubicBezTo>
                    <a:cubicBezTo>
                      <a:pt x="587" y="30"/>
                      <a:pt x="594" y="47"/>
                      <a:pt x="575" y="60"/>
                    </a:cubicBezTo>
                    <a:cubicBezTo>
                      <a:pt x="571" y="72"/>
                      <a:pt x="557" y="77"/>
                      <a:pt x="545" y="81"/>
                    </a:cubicBezTo>
                    <a:cubicBezTo>
                      <a:pt x="539" y="63"/>
                      <a:pt x="546" y="46"/>
                      <a:pt x="554" y="30"/>
                    </a:cubicBezTo>
                    <a:cubicBezTo>
                      <a:pt x="552" y="25"/>
                      <a:pt x="551" y="19"/>
                      <a:pt x="548" y="15"/>
                    </a:cubicBezTo>
                    <a:cubicBezTo>
                      <a:pt x="538" y="2"/>
                      <a:pt x="528" y="26"/>
                      <a:pt x="527" y="30"/>
                    </a:cubicBezTo>
                    <a:cubicBezTo>
                      <a:pt x="522" y="45"/>
                      <a:pt x="530" y="70"/>
                      <a:pt x="515" y="75"/>
                    </a:cubicBezTo>
                    <a:cubicBezTo>
                      <a:pt x="512" y="76"/>
                      <a:pt x="509" y="77"/>
                      <a:pt x="506" y="78"/>
                    </a:cubicBezTo>
                    <a:cubicBezTo>
                      <a:pt x="487" y="72"/>
                      <a:pt x="494" y="95"/>
                      <a:pt x="479" y="105"/>
                    </a:cubicBezTo>
                    <a:cubicBezTo>
                      <a:pt x="470" y="96"/>
                      <a:pt x="467" y="87"/>
                      <a:pt x="458" y="78"/>
                    </a:cubicBezTo>
                    <a:cubicBezTo>
                      <a:pt x="454" y="79"/>
                      <a:pt x="449" y="78"/>
                      <a:pt x="446" y="81"/>
                    </a:cubicBezTo>
                    <a:cubicBezTo>
                      <a:pt x="441" y="86"/>
                      <a:pt x="434" y="99"/>
                      <a:pt x="434" y="99"/>
                    </a:cubicBezTo>
                    <a:cubicBezTo>
                      <a:pt x="415" y="80"/>
                      <a:pt x="422" y="56"/>
                      <a:pt x="425" y="30"/>
                    </a:cubicBezTo>
                    <a:cubicBezTo>
                      <a:pt x="426" y="23"/>
                      <a:pt x="437" y="13"/>
                      <a:pt x="431" y="9"/>
                    </a:cubicBezTo>
                    <a:cubicBezTo>
                      <a:pt x="428" y="7"/>
                      <a:pt x="423" y="11"/>
                      <a:pt x="419" y="12"/>
                    </a:cubicBezTo>
                    <a:cubicBezTo>
                      <a:pt x="406" y="25"/>
                      <a:pt x="389" y="36"/>
                      <a:pt x="371" y="42"/>
                    </a:cubicBezTo>
                    <a:cubicBezTo>
                      <a:pt x="367" y="59"/>
                      <a:pt x="375" y="78"/>
                      <a:pt x="353" y="72"/>
                    </a:cubicBezTo>
                    <a:cubicBezTo>
                      <a:pt x="348" y="56"/>
                      <a:pt x="341" y="60"/>
                      <a:pt x="326" y="63"/>
                    </a:cubicBezTo>
                    <a:cubicBezTo>
                      <a:pt x="320" y="69"/>
                      <a:pt x="317" y="76"/>
                      <a:pt x="311" y="81"/>
                    </a:cubicBezTo>
                    <a:cubicBezTo>
                      <a:pt x="293" y="97"/>
                      <a:pt x="289" y="74"/>
                      <a:pt x="296" y="87"/>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85" name="Freeform 201"/>
              <p:cNvSpPr>
                <a:spLocks/>
              </p:cNvSpPr>
              <p:nvPr/>
            </p:nvSpPr>
            <p:spPr bwMode="auto">
              <a:xfrm>
                <a:off x="3284" y="1248"/>
                <a:ext cx="54" cy="45"/>
              </a:xfrm>
              <a:custGeom>
                <a:avLst/>
                <a:gdLst>
                  <a:gd name="T0" fmla="*/ 16 w 54"/>
                  <a:gd name="T1" fmla="*/ 0 h 45"/>
                  <a:gd name="T2" fmla="*/ 4 w 54"/>
                  <a:gd name="T3" fmla="*/ 18 h 45"/>
                  <a:gd name="T4" fmla="*/ 16 w 54"/>
                  <a:gd name="T5" fmla="*/ 45 h 45"/>
                  <a:gd name="T6" fmla="*/ 46 w 54"/>
                  <a:gd name="T7" fmla="*/ 24 h 45"/>
                  <a:gd name="T8" fmla="*/ 16 w 54"/>
                  <a:gd name="T9" fmla="*/ 0 h 45"/>
                </a:gdLst>
                <a:ahLst/>
                <a:cxnLst>
                  <a:cxn ang="0">
                    <a:pos x="T0" y="T1"/>
                  </a:cxn>
                  <a:cxn ang="0">
                    <a:pos x="T2" y="T3"/>
                  </a:cxn>
                  <a:cxn ang="0">
                    <a:pos x="T4" y="T5"/>
                  </a:cxn>
                  <a:cxn ang="0">
                    <a:pos x="T6" y="T7"/>
                  </a:cxn>
                  <a:cxn ang="0">
                    <a:pos x="T8" y="T9"/>
                  </a:cxn>
                </a:cxnLst>
                <a:rect l="0" t="0" r="r" b="b"/>
                <a:pathLst>
                  <a:path w="54" h="45">
                    <a:moveTo>
                      <a:pt x="16" y="0"/>
                    </a:moveTo>
                    <a:cubicBezTo>
                      <a:pt x="12" y="6"/>
                      <a:pt x="0" y="12"/>
                      <a:pt x="4" y="18"/>
                    </a:cubicBezTo>
                    <a:cubicBezTo>
                      <a:pt x="9" y="26"/>
                      <a:pt x="16" y="45"/>
                      <a:pt x="16" y="45"/>
                    </a:cubicBezTo>
                    <a:cubicBezTo>
                      <a:pt x="28" y="41"/>
                      <a:pt x="36" y="32"/>
                      <a:pt x="46" y="24"/>
                    </a:cubicBezTo>
                    <a:cubicBezTo>
                      <a:pt x="54" y="0"/>
                      <a:pt x="34" y="0"/>
                      <a:pt x="16"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86" name="Freeform 202"/>
              <p:cNvSpPr>
                <a:spLocks/>
              </p:cNvSpPr>
              <p:nvPr/>
            </p:nvSpPr>
            <p:spPr bwMode="auto">
              <a:xfrm>
                <a:off x="3320" y="1211"/>
                <a:ext cx="51" cy="39"/>
              </a:xfrm>
              <a:custGeom>
                <a:avLst/>
                <a:gdLst>
                  <a:gd name="T0" fmla="*/ 1 w 51"/>
                  <a:gd name="T1" fmla="*/ 13 h 39"/>
                  <a:gd name="T2" fmla="*/ 31 w 51"/>
                  <a:gd name="T3" fmla="*/ 28 h 39"/>
                  <a:gd name="T4" fmla="*/ 43 w 51"/>
                  <a:gd name="T5" fmla="*/ 13 h 39"/>
                  <a:gd name="T6" fmla="*/ 4 w 51"/>
                  <a:gd name="T7" fmla="*/ 1 h 39"/>
                  <a:gd name="T8" fmla="*/ 1 w 51"/>
                  <a:gd name="T9" fmla="*/ 13 h 39"/>
                </a:gdLst>
                <a:ahLst/>
                <a:cxnLst>
                  <a:cxn ang="0">
                    <a:pos x="T0" y="T1"/>
                  </a:cxn>
                  <a:cxn ang="0">
                    <a:pos x="T2" y="T3"/>
                  </a:cxn>
                  <a:cxn ang="0">
                    <a:pos x="T4" y="T5"/>
                  </a:cxn>
                  <a:cxn ang="0">
                    <a:pos x="T6" y="T7"/>
                  </a:cxn>
                  <a:cxn ang="0">
                    <a:pos x="T8" y="T9"/>
                  </a:cxn>
                </a:cxnLst>
                <a:rect l="0" t="0" r="r" b="b"/>
                <a:pathLst>
                  <a:path w="51" h="39">
                    <a:moveTo>
                      <a:pt x="1" y="13"/>
                    </a:moveTo>
                    <a:cubicBezTo>
                      <a:pt x="13" y="17"/>
                      <a:pt x="18" y="25"/>
                      <a:pt x="31" y="28"/>
                    </a:cubicBezTo>
                    <a:cubicBezTo>
                      <a:pt x="47" y="39"/>
                      <a:pt x="51" y="25"/>
                      <a:pt x="43" y="13"/>
                    </a:cubicBezTo>
                    <a:cubicBezTo>
                      <a:pt x="40" y="8"/>
                      <a:pt x="6" y="0"/>
                      <a:pt x="4" y="1"/>
                    </a:cubicBezTo>
                    <a:cubicBezTo>
                      <a:pt x="0" y="3"/>
                      <a:pt x="2" y="9"/>
                      <a:pt x="1" y="13"/>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87" name="Freeform 203"/>
              <p:cNvSpPr>
                <a:spLocks/>
              </p:cNvSpPr>
              <p:nvPr/>
            </p:nvSpPr>
            <p:spPr bwMode="auto">
              <a:xfrm>
                <a:off x="4125" y="966"/>
                <a:ext cx="63" cy="45"/>
              </a:xfrm>
              <a:custGeom>
                <a:avLst/>
                <a:gdLst>
                  <a:gd name="T0" fmla="*/ 57 w 63"/>
                  <a:gd name="T1" fmla="*/ 12 h 45"/>
                  <a:gd name="T2" fmla="*/ 9 w 63"/>
                  <a:gd name="T3" fmla="*/ 6 h 45"/>
                  <a:gd name="T4" fmla="*/ 36 w 63"/>
                  <a:gd name="T5" fmla="*/ 45 h 45"/>
                  <a:gd name="T6" fmla="*/ 57 w 63"/>
                  <a:gd name="T7" fmla="*/ 12 h 45"/>
                  <a:gd name="T8" fmla="*/ 54 w 63"/>
                  <a:gd name="T9" fmla="*/ 3 h 45"/>
                  <a:gd name="T10" fmla="*/ 57 w 63"/>
                  <a:gd name="T11" fmla="*/ 12 h 45"/>
                </a:gdLst>
                <a:ahLst/>
                <a:cxnLst>
                  <a:cxn ang="0">
                    <a:pos x="T0" y="T1"/>
                  </a:cxn>
                  <a:cxn ang="0">
                    <a:pos x="T2" y="T3"/>
                  </a:cxn>
                  <a:cxn ang="0">
                    <a:pos x="T4" y="T5"/>
                  </a:cxn>
                  <a:cxn ang="0">
                    <a:pos x="T6" y="T7"/>
                  </a:cxn>
                  <a:cxn ang="0">
                    <a:pos x="T8" y="T9"/>
                  </a:cxn>
                  <a:cxn ang="0">
                    <a:pos x="T10" y="T11"/>
                  </a:cxn>
                </a:cxnLst>
                <a:rect l="0" t="0" r="r" b="b"/>
                <a:pathLst>
                  <a:path w="63" h="45">
                    <a:moveTo>
                      <a:pt x="57" y="12"/>
                    </a:moveTo>
                    <a:cubicBezTo>
                      <a:pt x="17" y="2"/>
                      <a:pt x="33" y="0"/>
                      <a:pt x="9" y="6"/>
                    </a:cubicBezTo>
                    <a:cubicBezTo>
                      <a:pt x="0" y="34"/>
                      <a:pt x="11" y="41"/>
                      <a:pt x="36" y="45"/>
                    </a:cubicBezTo>
                    <a:cubicBezTo>
                      <a:pt x="63" y="36"/>
                      <a:pt x="22" y="21"/>
                      <a:pt x="57" y="12"/>
                    </a:cubicBezTo>
                    <a:cubicBezTo>
                      <a:pt x="56" y="9"/>
                      <a:pt x="54" y="3"/>
                      <a:pt x="54" y="3"/>
                    </a:cubicBezTo>
                    <a:cubicBezTo>
                      <a:pt x="54" y="3"/>
                      <a:pt x="56" y="9"/>
                      <a:pt x="57" y="12"/>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88" name="Freeform 204"/>
              <p:cNvSpPr>
                <a:spLocks/>
              </p:cNvSpPr>
              <p:nvPr/>
            </p:nvSpPr>
            <p:spPr bwMode="auto">
              <a:xfrm>
                <a:off x="4168" y="1032"/>
                <a:ext cx="34" cy="33"/>
              </a:xfrm>
              <a:custGeom>
                <a:avLst/>
                <a:gdLst>
                  <a:gd name="T0" fmla="*/ 5 w 34"/>
                  <a:gd name="T1" fmla="*/ 9 h 33"/>
                  <a:gd name="T2" fmla="*/ 17 w 34"/>
                  <a:gd name="T3" fmla="*/ 33 h 33"/>
                  <a:gd name="T4" fmla="*/ 17 w 34"/>
                  <a:gd name="T5" fmla="*/ 0 h 33"/>
                  <a:gd name="T6" fmla="*/ 5 w 34"/>
                  <a:gd name="T7" fmla="*/ 9 h 33"/>
                </a:gdLst>
                <a:ahLst/>
                <a:cxnLst>
                  <a:cxn ang="0">
                    <a:pos x="T0" y="T1"/>
                  </a:cxn>
                  <a:cxn ang="0">
                    <a:pos x="T2" y="T3"/>
                  </a:cxn>
                  <a:cxn ang="0">
                    <a:pos x="T4" y="T5"/>
                  </a:cxn>
                  <a:cxn ang="0">
                    <a:pos x="T6" y="T7"/>
                  </a:cxn>
                </a:cxnLst>
                <a:rect l="0" t="0" r="r" b="b"/>
                <a:pathLst>
                  <a:path w="34" h="33">
                    <a:moveTo>
                      <a:pt x="5" y="9"/>
                    </a:moveTo>
                    <a:cubicBezTo>
                      <a:pt x="0" y="24"/>
                      <a:pt x="1" y="29"/>
                      <a:pt x="17" y="33"/>
                    </a:cubicBezTo>
                    <a:cubicBezTo>
                      <a:pt x="30" y="20"/>
                      <a:pt x="34" y="12"/>
                      <a:pt x="17" y="0"/>
                    </a:cubicBezTo>
                    <a:cubicBezTo>
                      <a:pt x="6" y="4"/>
                      <a:pt x="9" y="0"/>
                      <a:pt x="5" y="9"/>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89" name="Freeform 205"/>
              <p:cNvSpPr>
                <a:spLocks/>
              </p:cNvSpPr>
              <p:nvPr/>
            </p:nvSpPr>
            <p:spPr bwMode="auto">
              <a:xfrm>
                <a:off x="4035" y="1167"/>
                <a:ext cx="35" cy="21"/>
              </a:xfrm>
              <a:custGeom>
                <a:avLst/>
                <a:gdLst>
                  <a:gd name="T0" fmla="*/ 0 w 35"/>
                  <a:gd name="T1" fmla="*/ 3 h 21"/>
                  <a:gd name="T2" fmla="*/ 3 w 35"/>
                  <a:gd name="T3" fmla="*/ 15 h 21"/>
                  <a:gd name="T4" fmla="*/ 21 w 35"/>
                  <a:gd name="T5" fmla="*/ 21 h 21"/>
                  <a:gd name="T6" fmla="*/ 0 w 35"/>
                  <a:gd name="T7" fmla="*/ 3 h 21"/>
                </a:gdLst>
                <a:ahLst/>
                <a:cxnLst>
                  <a:cxn ang="0">
                    <a:pos x="T0" y="T1"/>
                  </a:cxn>
                  <a:cxn ang="0">
                    <a:pos x="T2" y="T3"/>
                  </a:cxn>
                  <a:cxn ang="0">
                    <a:pos x="T4" y="T5"/>
                  </a:cxn>
                  <a:cxn ang="0">
                    <a:pos x="T6" y="T7"/>
                  </a:cxn>
                </a:cxnLst>
                <a:rect l="0" t="0" r="r" b="b"/>
                <a:pathLst>
                  <a:path w="35" h="21">
                    <a:moveTo>
                      <a:pt x="0" y="3"/>
                    </a:moveTo>
                    <a:cubicBezTo>
                      <a:pt x="1" y="7"/>
                      <a:pt x="0" y="12"/>
                      <a:pt x="3" y="15"/>
                    </a:cubicBezTo>
                    <a:cubicBezTo>
                      <a:pt x="8" y="19"/>
                      <a:pt x="21" y="21"/>
                      <a:pt x="21" y="21"/>
                    </a:cubicBezTo>
                    <a:cubicBezTo>
                      <a:pt x="35" y="0"/>
                      <a:pt x="18" y="0"/>
                      <a:pt x="0"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90" name="Freeform 206"/>
              <p:cNvSpPr>
                <a:spLocks/>
              </p:cNvSpPr>
              <p:nvPr/>
            </p:nvSpPr>
            <p:spPr bwMode="auto">
              <a:xfrm>
                <a:off x="3600" y="735"/>
                <a:ext cx="45" cy="51"/>
              </a:xfrm>
              <a:custGeom>
                <a:avLst/>
                <a:gdLst>
                  <a:gd name="T0" fmla="*/ 33 w 45"/>
                  <a:gd name="T1" fmla="*/ 0 h 51"/>
                  <a:gd name="T2" fmla="*/ 0 w 45"/>
                  <a:gd name="T3" fmla="*/ 27 h 51"/>
                  <a:gd name="T4" fmla="*/ 21 w 45"/>
                  <a:gd name="T5" fmla="*/ 51 h 51"/>
                  <a:gd name="T6" fmla="*/ 33 w 45"/>
                  <a:gd name="T7" fmla="*/ 0 h 51"/>
                </a:gdLst>
                <a:ahLst/>
                <a:cxnLst>
                  <a:cxn ang="0">
                    <a:pos x="T0" y="T1"/>
                  </a:cxn>
                  <a:cxn ang="0">
                    <a:pos x="T2" y="T3"/>
                  </a:cxn>
                  <a:cxn ang="0">
                    <a:pos x="T4" y="T5"/>
                  </a:cxn>
                  <a:cxn ang="0">
                    <a:pos x="T6" y="T7"/>
                  </a:cxn>
                </a:cxnLst>
                <a:rect l="0" t="0" r="r" b="b"/>
                <a:pathLst>
                  <a:path w="45" h="51">
                    <a:moveTo>
                      <a:pt x="33" y="0"/>
                    </a:moveTo>
                    <a:cubicBezTo>
                      <a:pt x="18" y="5"/>
                      <a:pt x="9" y="14"/>
                      <a:pt x="0" y="27"/>
                    </a:cubicBezTo>
                    <a:cubicBezTo>
                      <a:pt x="4" y="39"/>
                      <a:pt x="12" y="42"/>
                      <a:pt x="21" y="51"/>
                    </a:cubicBezTo>
                    <a:cubicBezTo>
                      <a:pt x="45" y="39"/>
                      <a:pt x="29" y="22"/>
                      <a:pt x="3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721" name="Freeform 207"/>
            <p:cNvSpPr>
              <a:spLocks/>
            </p:cNvSpPr>
            <p:nvPr/>
          </p:nvSpPr>
          <p:spPr bwMode="auto">
            <a:xfrm>
              <a:off x="2677" y="1727"/>
              <a:ext cx="50" cy="82"/>
            </a:xfrm>
            <a:custGeom>
              <a:avLst/>
              <a:gdLst>
                <a:gd name="T0" fmla="*/ 71 w 101"/>
                <a:gd name="T1" fmla="*/ 138 h 166"/>
                <a:gd name="T2" fmla="*/ 47 w 101"/>
                <a:gd name="T3" fmla="*/ 140 h 166"/>
                <a:gd name="T4" fmla="*/ 33 w 101"/>
                <a:gd name="T5" fmla="*/ 164 h 166"/>
                <a:gd name="T6" fmla="*/ 1 w 101"/>
                <a:gd name="T7" fmla="*/ 154 h 166"/>
                <a:gd name="T8" fmla="*/ 25 w 101"/>
                <a:gd name="T9" fmla="*/ 108 h 166"/>
                <a:gd name="T10" fmla="*/ 15 w 101"/>
                <a:gd name="T11" fmla="*/ 86 h 166"/>
                <a:gd name="T12" fmla="*/ 9 w 101"/>
                <a:gd name="T13" fmla="*/ 30 h 166"/>
                <a:gd name="T14" fmla="*/ 31 w 101"/>
                <a:gd name="T15" fmla="*/ 32 h 166"/>
                <a:gd name="T16" fmla="*/ 49 w 101"/>
                <a:gd name="T17" fmla="*/ 30 h 166"/>
                <a:gd name="T18" fmla="*/ 43 w 101"/>
                <a:gd name="T19" fmla="*/ 10 h 166"/>
                <a:gd name="T20" fmla="*/ 65 w 101"/>
                <a:gd name="T21" fmla="*/ 0 h 166"/>
                <a:gd name="T22" fmla="*/ 75 w 101"/>
                <a:gd name="T23" fmla="*/ 6 h 166"/>
                <a:gd name="T24" fmla="*/ 91 w 101"/>
                <a:gd name="T25" fmla="*/ 2 h 166"/>
                <a:gd name="T26" fmla="*/ 81 w 101"/>
                <a:gd name="T27" fmla="*/ 28 h 166"/>
                <a:gd name="T28" fmla="*/ 77 w 101"/>
                <a:gd name="T29" fmla="*/ 62 h 166"/>
                <a:gd name="T30" fmla="*/ 99 w 101"/>
                <a:gd name="T31" fmla="*/ 68 h 166"/>
                <a:gd name="T32" fmla="*/ 101 w 101"/>
                <a:gd name="T33" fmla="*/ 102 h 166"/>
                <a:gd name="T34" fmla="*/ 97 w 101"/>
                <a:gd name="T35" fmla="*/ 136 h 166"/>
                <a:gd name="T36" fmla="*/ 71 w 101"/>
                <a:gd name="T37" fmla="*/ 13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166">
                  <a:moveTo>
                    <a:pt x="71" y="138"/>
                  </a:moveTo>
                  <a:lnTo>
                    <a:pt x="47" y="140"/>
                  </a:lnTo>
                  <a:lnTo>
                    <a:pt x="33" y="164"/>
                  </a:lnTo>
                  <a:cubicBezTo>
                    <a:pt x="25" y="166"/>
                    <a:pt x="2" y="163"/>
                    <a:pt x="1" y="154"/>
                  </a:cubicBezTo>
                  <a:cubicBezTo>
                    <a:pt x="0" y="145"/>
                    <a:pt x="23" y="119"/>
                    <a:pt x="25" y="108"/>
                  </a:cubicBezTo>
                  <a:lnTo>
                    <a:pt x="15" y="86"/>
                  </a:lnTo>
                  <a:cubicBezTo>
                    <a:pt x="12" y="73"/>
                    <a:pt x="6" y="39"/>
                    <a:pt x="9" y="30"/>
                  </a:cubicBezTo>
                  <a:cubicBezTo>
                    <a:pt x="12" y="21"/>
                    <a:pt x="24" y="32"/>
                    <a:pt x="31" y="32"/>
                  </a:cubicBezTo>
                  <a:lnTo>
                    <a:pt x="49" y="30"/>
                  </a:lnTo>
                  <a:lnTo>
                    <a:pt x="43" y="10"/>
                  </a:lnTo>
                  <a:lnTo>
                    <a:pt x="65" y="0"/>
                  </a:lnTo>
                  <a:lnTo>
                    <a:pt x="75" y="6"/>
                  </a:lnTo>
                  <a:lnTo>
                    <a:pt x="91" y="2"/>
                  </a:lnTo>
                  <a:lnTo>
                    <a:pt x="81" y="28"/>
                  </a:lnTo>
                  <a:lnTo>
                    <a:pt x="77" y="62"/>
                  </a:lnTo>
                  <a:lnTo>
                    <a:pt x="99" y="68"/>
                  </a:lnTo>
                  <a:lnTo>
                    <a:pt x="101" y="102"/>
                  </a:lnTo>
                  <a:lnTo>
                    <a:pt x="97" y="136"/>
                  </a:lnTo>
                  <a:lnTo>
                    <a:pt x="71" y="13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722" name="Group 208"/>
            <p:cNvGrpSpPr>
              <a:grpSpLocks/>
            </p:cNvGrpSpPr>
            <p:nvPr/>
          </p:nvGrpSpPr>
          <p:grpSpPr bwMode="auto">
            <a:xfrm>
              <a:off x="2716" y="1618"/>
              <a:ext cx="126" cy="212"/>
              <a:chOff x="4238" y="1646"/>
              <a:chExt cx="254" cy="430"/>
            </a:xfrm>
            <a:grpFill/>
          </p:grpSpPr>
          <p:sp>
            <p:nvSpPr>
              <p:cNvPr id="1073" name="Freeform 209"/>
              <p:cNvSpPr>
                <a:spLocks/>
              </p:cNvSpPr>
              <p:nvPr/>
            </p:nvSpPr>
            <p:spPr bwMode="auto">
              <a:xfrm>
                <a:off x="4238" y="1870"/>
                <a:ext cx="44" cy="68"/>
              </a:xfrm>
              <a:custGeom>
                <a:avLst/>
                <a:gdLst>
                  <a:gd name="T0" fmla="*/ 12 w 44"/>
                  <a:gd name="T1" fmla="*/ 0 h 68"/>
                  <a:gd name="T2" fmla="*/ 0 w 44"/>
                  <a:gd name="T3" fmla="*/ 26 h 68"/>
                  <a:gd name="T4" fmla="*/ 0 w 44"/>
                  <a:gd name="T5" fmla="*/ 60 h 68"/>
                  <a:gd name="T6" fmla="*/ 20 w 44"/>
                  <a:gd name="T7" fmla="*/ 68 h 68"/>
                  <a:gd name="T8" fmla="*/ 42 w 44"/>
                  <a:gd name="T9" fmla="*/ 48 h 68"/>
                  <a:gd name="T10" fmla="*/ 44 w 44"/>
                  <a:gd name="T11" fmla="*/ 22 h 68"/>
                  <a:gd name="T12" fmla="*/ 12 w 44"/>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44" h="68">
                    <a:moveTo>
                      <a:pt x="12" y="0"/>
                    </a:moveTo>
                    <a:lnTo>
                      <a:pt x="0" y="26"/>
                    </a:lnTo>
                    <a:lnTo>
                      <a:pt x="0" y="60"/>
                    </a:lnTo>
                    <a:lnTo>
                      <a:pt x="20" y="68"/>
                    </a:lnTo>
                    <a:lnTo>
                      <a:pt x="42" y="48"/>
                    </a:lnTo>
                    <a:lnTo>
                      <a:pt x="44" y="22"/>
                    </a:lnTo>
                    <a:lnTo>
                      <a:pt x="12"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74" name="Freeform 210"/>
              <p:cNvSpPr>
                <a:spLocks/>
              </p:cNvSpPr>
              <p:nvPr/>
            </p:nvSpPr>
            <p:spPr bwMode="auto">
              <a:xfrm>
                <a:off x="4265" y="1730"/>
                <a:ext cx="227" cy="346"/>
              </a:xfrm>
              <a:custGeom>
                <a:avLst/>
                <a:gdLst>
                  <a:gd name="T0" fmla="*/ 51 w 227"/>
                  <a:gd name="T1" fmla="*/ 6 h 346"/>
                  <a:gd name="T2" fmla="*/ 35 w 227"/>
                  <a:gd name="T3" fmla="*/ 40 h 346"/>
                  <a:gd name="T4" fmla="*/ 19 w 227"/>
                  <a:gd name="T5" fmla="*/ 64 h 346"/>
                  <a:gd name="T6" fmla="*/ 11 w 227"/>
                  <a:gd name="T7" fmla="*/ 76 h 346"/>
                  <a:gd name="T8" fmla="*/ 19 w 227"/>
                  <a:gd name="T9" fmla="*/ 94 h 346"/>
                  <a:gd name="T10" fmla="*/ 31 w 227"/>
                  <a:gd name="T11" fmla="*/ 120 h 346"/>
                  <a:gd name="T12" fmla="*/ 59 w 227"/>
                  <a:gd name="T13" fmla="*/ 118 h 346"/>
                  <a:gd name="T14" fmla="*/ 31 w 227"/>
                  <a:gd name="T15" fmla="*/ 140 h 346"/>
                  <a:gd name="T16" fmla="*/ 37 w 227"/>
                  <a:gd name="T17" fmla="*/ 162 h 346"/>
                  <a:gd name="T18" fmla="*/ 87 w 227"/>
                  <a:gd name="T19" fmla="*/ 164 h 346"/>
                  <a:gd name="T20" fmla="*/ 95 w 227"/>
                  <a:gd name="T21" fmla="*/ 192 h 346"/>
                  <a:gd name="T22" fmla="*/ 49 w 227"/>
                  <a:gd name="T23" fmla="*/ 222 h 346"/>
                  <a:gd name="T24" fmla="*/ 45 w 227"/>
                  <a:gd name="T25" fmla="*/ 228 h 346"/>
                  <a:gd name="T26" fmla="*/ 53 w 227"/>
                  <a:gd name="T27" fmla="*/ 240 h 346"/>
                  <a:gd name="T28" fmla="*/ 37 w 227"/>
                  <a:gd name="T29" fmla="*/ 258 h 346"/>
                  <a:gd name="T30" fmla="*/ 23 w 227"/>
                  <a:gd name="T31" fmla="*/ 276 h 346"/>
                  <a:gd name="T32" fmla="*/ 91 w 227"/>
                  <a:gd name="T33" fmla="*/ 292 h 346"/>
                  <a:gd name="T34" fmla="*/ 31 w 227"/>
                  <a:gd name="T35" fmla="*/ 314 h 346"/>
                  <a:gd name="T36" fmla="*/ 7 w 227"/>
                  <a:gd name="T37" fmla="*/ 326 h 346"/>
                  <a:gd name="T38" fmla="*/ 19 w 227"/>
                  <a:gd name="T39" fmla="*/ 346 h 346"/>
                  <a:gd name="T40" fmla="*/ 59 w 227"/>
                  <a:gd name="T41" fmla="*/ 328 h 346"/>
                  <a:gd name="T42" fmla="*/ 113 w 227"/>
                  <a:gd name="T43" fmla="*/ 318 h 346"/>
                  <a:gd name="T44" fmla="*/ 197 w 227"/>
                  <a:gd name="T45" fmla="*/ 304 h 346"/>
                  <a:gd name="T46" fmla="*/ 203 w 227"/>
                  <a:gd name="T47" fmla="*/ 284 h 346"/>
                  <a:gd name="T48" fmla="*/ 215 w 227"/>
                  <a:gd name="T49" fmla="*/ 282 h 346"/>
                  <a:gd name="T50" fmla="*/ 207 w 227"/>
                  <a:gd name="T51" fmla="*/ 234 h 346"/>
                  <a:gd name="T52" fmla="*/ 175 w 227"/>
                  <a:gd name="T53" fmla="*/ 252 h 346"/>
                  <a:gd name="T54" fmla="*/ 157 w 227"/>
                  <a:gd name="T55" fmla="*/ 236 h 346"/>
                  <a:gd name="T56" fmla="*/ 137 w 227"/>
                  <a:gd name="T57" fmla="*/ 144 h 346"/>
                  <a:gd name="T58" fmla="*/ 83 w 227"/>
                  <a:gd name="T59" fmla="*/ 114 h 346"/>
                  <a:gd name="T60" fmla="*/ 105 w 227"/>
                  <a:gd name="T61" fmla="*/ 104 h 346"/>
                  <a:gd name="T62" fmla="*/ 119 w 227"/>
                  <a:gd name="T63" fmla="*/ 80 h 346"/>
                  <a:gd name="T64" fmla="*/ 117 w 227"/>
                  <a:gd name="T65" fmla="*/ 56 h 346"/>
                  <a:gd name="T66" fmla="*/ 59 w 227"/>
                  <a:gd name="T67" fmla="*/ 40 h 346"/>
                  <a:gd name="T68" fmla="*/ 93 w 227"/>
                  <a:gd name="T69" fmla="*/ 20 h 346"/>
                  <a:gd name="T70" fmla="*/ 105 w 227"/>
                  <a:gd name="T71" fmla="*/ 6 h 346"/>
                  <a:gd name="T72" fmla="*/ 71 w 227"/>
                  <a:gd name="T73" fmla="*/ 0 h 346"/>
                  <a:gd name="T74" fmla="*/ 51 w 227"/>
                  <a:gd name="T75" fmla="*/ 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7" h="346">
                    <a:moveTo>
                      <a:pt x="51" y="6"/>
                    </a:moveTo>
                    <a:cubicBezTo>
                      <a:pt x="41" y="16"/>
                      <a:pt x="38" y="26"/>
                      <a:pt x="35" y="40"/>
                    </a:cubicBezTo>
                    <a:cubicBezTo>
                      <a:pt x="15" y="35"/>
                      <a:pt x="24" y="47"/>
                      <a:pt x="19" y="64"/>
                    </a:cubicBezTo>
                    <a:cubicBezTo>
                      <a:pt x="18" y="69"/>
                      <a:pt x="11" y="76"/>
                      <a:pt x="11" y="76"/>
                    </a:cubicBezTo>
                    <a:cubicBezTo>
                      <a:pt x="13" y="83"/>
                      <a:pt x="17" y="87"/>
                      <a:pt x="19" y="94"/>
                    </a:cubicBezTo>
                    <a:cubicBezTo>
                      <a:pt x="13" y="113"/>
                      <a:pt x="7" y="117"/>
                      <a:pt x="31" y="120"/>
                    </a:cubicBezTo>
                    <a:cubicBezTo>
                      <a:pt x="42" y="119"/>
                      <a:pt x="48" y="114"/>
                      <a:pt x="59" y="118"/>
                    </a:cubicBezTo>
                    <a:cubicBezTo>
                      <a:pt x="54" y="125"/>
                      <a:pt x="34" y="132"/>
                      <a:pt x="31" y="140"/>
                    </a:cubicBezTo>
                    <a:cubicBezTo>
                      <a:pt x="28" y="146"/>
                      <a:pt x="37" y="162"/>
                      <a:pt x="37" y="162"/>
                    </a:cubicBezTo>
                    <a:cubicBezTo>
                      <a:pt x="52" y="166"/>
                      <a:pt x="80" y="150"/>
                      <a:pt x="87" y="164"/>
                    </a:cubicBezTo>
                    <a:cubicBezTo>
                      <a:pt x="83" y="175"/>
                      <a:pt x="90" y="182"/>
                      <a:pt x="95" y="192"/>
                    </a:cubicBezTo>
                    <a:cubicBezTo>
                      <a:pt x="84" y="226"/>
                      <a:pt x="99" y="219"/>
                      <a:pt x="49" y="222"/>
                    </a:cubicBezTo>
                    <a:cubicBezTo>
                      <a:pt x="48" y="224"/>
                      <a:pt x="44" y="226"/>
                      <a:pt x="45" y="228"/>
                    </a:cubicBezTo>
                    <a:cubicBezTo>
                      <a:pt x="46" y="233"/>
                      <a:pt x="53" y="240"/>
                      <a:pt x="53" y="240"/>
                    </a:cubicBezTo>
                    <a:cubicBezTo>
                      <a:pt x="50" y="260"/>
                      <a:pt x="53" y="253"/>
                      <a:pt x="37" y="258"/>
                    </a:cubicBezTo>
                    <a:cubicBezTo>
                      <a:pt x="28" y="272"/>
                      <a:pt x="27" y="265"/>
                      <a:pt x="23" y="276"/>
                    </a:cubicBezTo>
                    <a:cubicBezTo>
                      <a:pt x="29" y="294"/>
                      <a:pt x="75" y="290"/>
                      <a:pt x="91" y="292"/>
                    </a:cubicBezTo>
                    <a:cubicBezTo>
                      <a:pt x="84" y="312"/>
                      <a:pt x="50" y="313"/>
                      <a:pt x="31" y="314"/>
                    </a:cubicBezTo>
                    <a:cubicBezTo>
                      <a:pt x="18" y="316"/>
                      <a:pt x="18" y="319"/>
                      <a:pt x="7" y="326"/>
                    </a:cubicBezTo>
                    <a:cubicBezTo>
                      <a:pt x="0" y="340"/>
                      <a:pt x="4" y="340"/>
                      <a:pt x="19" y="346"/>
                    </a:cubicBezTo>
                    <a:cubicBezTo>
                      <a:pt x="39" y="344"/>
                      <a:pt x="40" y="332"/>
                      <a:pt x="59" y="328"/>
                    </a:cubicBezTo>
                    <a:cubicBezTo>
                      <a:pt x="70" y="317"/>
                      <a:pt x="98" y="314"/>
                      <a:pt x="113" y="318"/>
                    </a:cubicBezTo>
                    <a:cubicBezTo>
                      <a:pt x="156" y="314"/>
                      <a:pt x="163" y="307"/>
                      <a:pt x="197" y="304"/>
                    </a:cubicBezTo>
                    <a:cubicBezTo>
                      <a:pt x="193" y="278"/>
                      <a:pt x="165" y="291"/>
                      <a:pt x="203" y="284"/>
                    </a:cubicBezTo>
                    <a:cubicBezTo>
                      <a:pt x="207" y="283"/>
                      <a:pt x="211" y="283"/>
                      <a:pt x="215" y="282"/>
                    </a:cubicBezTo>
                    <a:cubicBezTo>
                      <a:pt x="227" y="266"/>
                      <a:pt x="224" y="245"/>
                      <a:pt x="207" y="234"/>
                    </a:cubicBezTo>
                    <a:cubicBezTo>
                      <a:pt x="197" y="227"/>
                      <a:pt x="186" y="258"/>
                      <a:pt x="175" y="252"/>
                    </a:cubicBezTo>
                    <a:cubicBezTo>
                      <a:pt x="162" y="254"/>
                      <a:pt x="153" y="223"/>
                      <a:pt x="157" y="236"/>
                    </a:cubicBezTo>
                    <a:cubicBezTo>
                      <a:pt x="154" y="211"/>
                      <a:pt x="155" y="162"/>
                      <a:pt x="137" y="144"/>
                    </a:cubicBezTo>
                    <a:cubicBezTo>
                      <a:pt x="126" y="111"/>
                      <a:pt x="117" y="122"/>
                      <a:pt x="83" y="114"/>
                    </a:cubicBezTo>
                    <a:cubicBezTo>
                      <a:pt x="68" y="94"/>
                      <a:pt x="87" y="105"/>
                      <a:pt x="105" y="104"/>
                    </a:cubicBezTo>
                    <a:cubicBezTo>
                      <a:pt x="110" y="90"/>
                      <a:pt x="90" y="85"/>
                      <a:pt x="119" y="80"/>
                    </a:cubicBezTo>
                    <a:cubicBezTo>
                      <a:pt x="128" y="74"/>
                      <a:pt x="129" y="60"/>
                      <a:pt x="117" y="56"/>
                    </a:cubicBezTo>
                    <a:cubicBezTo>
                      <a:pt x="95" y="49"/>
                      <a:pt x="82" y="42"/>
                      <a:pt x="59" y="40"/>
                    </a:cubicBezTo>
                    <a:cubicBezTo>
                      <a:pt x="68" y="27"/>
                      <a:pt x="77" y="21"/>
                      <a:pt x="93" y="20"/>
                    </a:cubicBezTo>
                    <a:cubicBezTo>
                      <a:pt x="105" y="12"/>
                      <a:pt x="118" y="13"/>
                      <a:pt x="105" y="6"/>
                    </a:cubicBezTo>
                    <a:cubicBezTo>
                      <a:pt x="96" y="1"/>
                      <a:pt x="79" y="1"/>
                      <a:pt x="71" y="0"/>
                    </a:cubicBezTo>
                    <a:cubicBezTo>
                      <a:pt x="67" y="1"/>
                      <a:pt x="47" y="10"/>
                      <a:pt x="51"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75" name="Freeform 211"/>
              <p:cNvSpPr>
                <a:spLocks/>
              </p:cNvSpPr>
              <p:nvPr/>
            </p:nvSpPr>
            <p:spPr bwMode="auto">
              <a:xfrm>
                <a:off x="4288" y="1929"/>
                <a:ext cx="30" cy="15"/>
              </a:xfrm>
              <a:custGeom>
                <a:avLst/>
                <a:gdLst>
                  <a:gd name="T0" fmla="*/ 16 w 30"/>
                  <a:gd name="T1" fmla="*/ 7 h 15"/>
                  <a:gd name="T2" fmla="*/ 12 w 30"/>
                  <a:gd name="T3" fmla="*/ 15 h 15"/>
                  <a:gd name="T4" fmla="*/ 26 w 30"/>
                  <a:gd name="T5" fmla="*/ 11 h 15"/>
                  <a:gd name="T6" fmla="*/ 16 w 30"/>
                  <a:gd name="T7" fmla="*/ 7 h 15"/>
                </a:gdLst>
                <a:ahLst/>
                <a:cxnLst>
                  <a:cxn ang="0">
                    <a:pos x="T0" y="T1"/>
                  </a:cxn>
                  <a:cxn ang="0">
                    <a:pos x="T2" y="T3"/>
                  </a:cxn>
                  <a:cxn ang="0">
                    <a:pos x="T4" y="T5"/>
                  </a:cxn>
                  <a:cxn ang="0">
                    <a:pos x="T6" y="T7"/>
                  </a:cxn>
                </a:cxnLst>
                <a:rect l="0" t="0" r="r" b="b"/>
                <a:pathLst>
                  <a:path w="30" h="15">
                    <a:moveTo>
                      <a:pt x="16" y="7"/>
                    </a:moveTo>
                    <a:cubicBezTo>
                      <a:pt x="15" y="7"/>
                      <a:pt x="0" y="10"/>
                      <a:pt x="12" y="15"/>
                    </a:cubicBezTo>
                    <a:cubicBezTo>
                      <a:pt x="13" y="15"/>
                      <a:pt x="24" y="12"/>
                      <a:pt x="26" y="11"/>
                    </a:cubicBezTo>
                    <a:cubicBezTo>
                      <a:pt x="30" y="0"/>
                      <a:pt x="23" y="3"/>
                      <a:pt x="16"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76" name="Freeform 212"/>
              <p:cNvSpPr>
                <a:spLocks/>
              </p:cNvSpPr>
              <p:nvPr/>
            </p:nvSpPr>
            <p:spPr bwMode="auto">
              <a:xfrm>
                <a:off x="4295" y="1904"/>
                <a:ext cx="25" cy="23"/>
              </a:xfrm>
              <a:custGeom>
                <a:avLst/>
                <a:gdLst>
                  <a:gd name="T0" fmla="*/ 17 w 25"/>
                  <a:gd name="T1" fmla="*/ 6 h 23"/>
                  <a:gd name="T2" fmla="*/ 5 w 25"/>
                  <a:gd name="T3" fmla="*/ 20 h 23"/>
                  <a:gd name="T4" fmla="*/ 25 w 25"/>
                  <a:gd name="T5" fmla="*/ 8 h 23"/>
                  <a:gd name="T6" fmla="*/ 17 w 25"/>
                  <a:gd name="T7" fmla="*/ 6 h 23"/>
                </a:gdLst>
                <a:ahLst/>
                <a:cxnLst>
                  <a:cxn ang="0">
                    <a:pos x="T0" y="T1"/>
                  </a:cxn>
                  <a:cxn ang="0">
                    <a:pos x="T2" y="T3"/>
                  </a:cxn>
                  <a:cxn ang="0">
                    <a:pos x="T4" y="T5"/>
                  </a:cxn>
                  <a:cxn ang="0">
                    <a:pos x="T6" y="T7"/>
                  </a:cxn>
                </a:cxnLst>
                <a:rect l="0" t="0" r="r" b="b"/>
                <a:pathLst>
                  <a:path w="25" h="23">
                    <a:moveTo>
                      <a:pt x="17" y="6"/>
                    </a:moveTo>
                    <a:cubicBezTo>
                      <a:pt x="15" y="7"/>
                      <a:pt x="0" y="15"/>
                      <a:pt x="5" y="20"/>
                    </a:cubicBezTo>
                    <a:cubicBezTo>
                      <a:pt x="8" y="23"/>
                      <a:pt x="23" y="10"/>
                      <a:pt x="25" y="8"/>
                    </a:cubicBezTo>
                    <a:cubicBezTo>
                      <a:pt x="22" y="0"/>
                      <a:pt x="25" y="1"/>
                      <a:pt x="17"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77" name="Freeform 213"/>
              <p:cNvSpPr>
                <a:spLocks/>
              </p:cNvSpPr>
              <p:nvPr/>
            </p:nvSpPr>
            <p:spPr bwMode="auto">
              <a:xfrm>
                <a:off x="4263" y="1856"/>
                <a:ext cx="39" cy="11"/>
              </a:xfrm>
              <a:custGeom>
                <a:avLst/>
                <a:gdLst>
                  <a:gd name="T0" fmla="*/ 19 w 39"/>
                  <a:gd name="T1" fmla="*/ 0 h 11"/>
                  <a:gd name="T2" fmla="*/ 13 w 39"/>
                  <a:gd name="T3" fmla="*/ 10 h 11"/>
                  <a:gd name="T4" fmla="*/ 35 w 39"/>
                  <a:gd name="T5" fmla="*/ 8 h 11"/>
                  <a:gd name="T6" fmla="*/ 19 w 39"/>
                  <a:gd name="T7" fmla="*/ 0 h 11"/>
                </a:gdLst>
                <a:ahLst/>
                <a:cxnLst>
                  <a:cxn ang="0">
                    <a:pos x="T0" y="T1"/>
                  </a:cxn>
                  <a:cxn ang="0">
                    <a:pos x="T2" y="T3"/>
                  </a:cxn>
                  <a:cxn ang="0">
                    <a:pos x="T4" y="T5"/>
                  </a:cxn>
                  <a:cxn ang="0">
                    <a:pos x="T6" y="T7"/>
                  </a:cxn>
                </a:cxnLst>
                <a:rect l="0" t="0" r="r" b="b"/>
                <a:pathLst>
                  <a:path w="39" h="11">
                    <a:moveTo>
                      <a:pt x="19" y="0"/>
                    </a:moveTo>
                    <a:cubicBezTo>
                      <a:pt x="12" y="1"/>
                      <a:pt x="0" y="6"/>
                      <a:pt x="13" y="10"/>
                    </a:cubicBezTo>
                    <a:cubicBezTo>
                      <a:pt x="20" y="9"/>
                      <a:pt x="28" y="11"/>
                      <a:pt x="35" y="8"/>
                    </a:cubicBezTo>
                    <a:cubicBezTo>
                      <a:pt x="39" y="6"/>
                      <a:pt x="19" y="0"/>
                      <a:pt x="1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78" name="Freeform 214"/>
              <p:cNvSpPr>
                <a:spLocks/>
              </p:cNvSpPr>
              <p:nvPr/>
            </p:nvSpPr>
            <p:spPr bwMode="auto">
              <a:xfrm>
                <a:off x="4249" y="1806"/>
                <a:ext cx="23" cy="20"/>
              </a:xfrm>
              <a:custGeom>
                <a:avLst/>
                <a:gdLst>
                  <a:gd name="T0" fmla="*/ 17 w 23"/>
                  <a:gd name="T1" fmla="*/ 0 h 20"/>
                  <a:gd name="T2" fmla="*/ 15 w 23"/>
                  <a:gd name="T3" fmla="*/ 20 h 20"/>
                  <a:gd name="T4" fmla="*/ 23 w 23"/>
                  <a:gd name="T5" fmla="*/ 10 h 20"/>
                  <a:gd name="T6" fmla="*/ 17 w 23"/>
                  <a:gd name="T7" fmla="*/ 0 h 20"/>
                </a:gdLst>
                <a:ahLst/>
                <a:cxnLst>
                  <a:cxn ang="0">
                    <a:pos x="T0" y="T1"/>
                  </a:cxn>
                  <a:cxn ang="0">
                    <a:pos x="T2" y="T3"/>
                  </a:cxn>
                  <a:cxn ang="0">
                    <a:pos x="T4" y="T5"/>
                  </a:cxn>
                  <a:cxn ang="0">
                    <a:pos x="T6" y="T7"/>
                  </a:cxn>
                </a:cxnLst>
                <a:rect l="0" t="0" r="r" b="b"/>
                <a:pathLst>
                  <a:path w="23" h="20">
                    <a:moveTo>
                      <a:pt x="17" y="0"/>
                    </a:moveTo>
                    <a:cubicBezTo>
                      <a:pt x="11" y="8"/>
                      <a:pt x="0" y="15"/>
                      <a:pt x="15" y="20"/>
                    </a:cubicBezTo>
                    <a:cubicBezTo>
                      <a:pt x="20" y="17"/>
                      <a:pt x="23" y="16"/>
                      <a:pt x="23" y="10"/>
                    </a:cubicBezTo>
                    <a:cubicBezTo>
                      <a:pt x="23" y="4"/>
                      <a:pt x="13" y="0"/>
                      <a:pt x="17"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79" name="Freeform 215"/>
              <p:cNvSpPr>
                <a:spLocks/>
              </p:cNvSpPr>
              <p:nvPr/>
            </p:nvSpPr>
            <p:spPr bwMode="auto">
              <a:xfrm>
                <a:off x="4260" y="1734"/>
                <a:ext cx="23" cy="35"/>
              </a:xfrm>
              <a:custGeom>
                <a:avLst/>
                <a:gdLst>
                  <a:gd name="T0" fmla="*/ 18 w 23"/>
                  <a:gd name="T1" fmla="*/ 0 h 35"/>
                  <a:gd name="T2" fmla="*/ 0 w 23"/>
                  <a:gd name="T3" fmla="*/ 22 h 35"/>
                  <a:gd name="T4" fmla="*/ 20 w 23"/>
                  <a:gd name="T5" fmla="*/ 18 h 35"/>
                  <a:gd name="T6" fmla="*/ 18 w 23"/>
                  <a:gd name="T7" fmla="*/ 0 h 35"/>
                </a:gdLst>
                <a:ahLst/>
                <a:cxnLst>
                  <a:cxn ang="0">
                    <a:pos x="T0" y="T1"/>
                  </a:cxn>
                  <a:cxn ang="0">
                    <a:pos x="T2" y="T3"/>
                  </a:cxn>
                  <a:cxn ang="0">
                    <a:pos x="T4" y="T5"/>
                  </a:cxn>
                  <a:cxn ang="0">
                    <a:pos x="T6" y="T7"/>
                  </a:cxn>
                </a:cxnLst>
                <a:rect l="0" t="0" r="r" b="b"/>
                <a:pathLst>
                  <a:path w="23" h="35">
                    <a:moveTo>
                      <a:pt x="18" y="0"/>
                    </a:moveTo>
                    <a:cubicBezTo>
                      <a:pt x="8" y="3"/>
                      <a:pt x="3" y="12"/>
                      <a:pt x="0" y="22"/>
                    </a:cubicBezTo>
                    <a:cubicBezTo>
                      <a:pt x="4" y="35"/>
                      <a:pt x="14" y="24"/>
                      <a:pt x="20" y="18"/>
                    </a:cubicBezTo>
                    <a:cubicBezTo>
                      <a:pt x="23" y="10"/>
                      <a:pt x="18" y="8"/>
                      <a:pt x="18"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80" name="Freeform 216"/>
              <p:cNvSpPr>
                <a:spLocks/>
              </p:cNvSpPr>
              <p:nvPr/>
            </p:nvSpPr>
            <p:spPr bwMode="auto">
              <a:xfrm>
                <a:off x="4404" y="1646"/>
                <a:ext cx="19" cy="48"/>
              </a:xfrm>
              <a:custGeom>
                <a:avLst/>
                <a:gdLst>
                  <a:gd name="T0" fmla="*/ 12 w 19"/>
                  <a:gd name="T1" fmla="*/ 0 h 48"/>
                  <a:gd name="T2" fmla="*/ 0 w 19"/>
                  <a:gd name="T3" fmla="*/ 24 h 48"/>
                  <a:gd name="T4" fmla="*/ 14 w 19"/>
                  <a:gd name="T5" fmla="*/ 36 h 48"/>
                  <a:gd name="T6" fmla="*/ 16 w 19"/>
                  <a:gd name="T7" fmla="*/ 6 h 48"/>
                  <a:gd name="T8" fmla="*/ 12 w 19"/>
                  <a:gd name="T9" fmla="*/ 0 h 48"/>
                </a:gdLst>
                <a:ahLst/>
                <a:cxnLst>
                  <a:cxn ang="0">
                    <a:pos x="T0" y="T1"/>
                  </a:cxn>
                  <a:cxn ang="0">
                    <a:pos x="T2" y="T3"/>
                  </a:cxn>
                  <a:cxn ang="0">
                    <a:pos x="T4" y="T5"/>
                  </a:cxn>
                  <a:cxn ang="0">
                    <a:pos x="T6" y="T7"/>
                  </a:cxn>
                  <a:cxn ang="0">
                    <a:pos x="T8" y="T9"/>
                  </a:cxn>
                </a:cxnLst>
                <a:rect l="0" t="0" r="r" b="b"/>
                <a:pathLst>
                  <a:path w="19" h="48">
                    <a:moveTo>
                      <a:pt x="12" y="0"/>
                    </a:moveTo>
                    <a:cubicBezTo>
                      <a:pt x="6" y="6"/>
                      <a:pt x="0" y="24"/>
                      <a:pt x="0" y="24"/>
                    </a:cubicBezTo>
                    <a:cubicBezTo>
                      <a:pt x="2" y="38"/>
                      <a:pt x="2" y="48"/>
                      <a:pt x="14" y="36"/>
                    </a:cubicBezTo>
                    <a:cubicBezTo>
                      <a:pt x="18" y="25"/>
                      <a:pt x="19" y="18"/>
                      <a:pt x="16" y="6"/>
                    </a:cubicBezTo>
                    <a:cubicBezTo>
                      <a:pt x="15" y="4"/>
                      <a:pt x="12" y="0"/>
                      <a:pt x="1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81" name="Freeform 217"/>
              <p:cNvSpPr>
                <a:spLocks/>
              </p:cNvSpPr>
              <p:nvPr/>
            </p:nvSpPr>
            <p:spPr bwMode="auto">
              <a:xfrm>
                <a:off x="4353" y="1693"/>
                <a:ext cx="24" cy="25"/>
              </a:xfrm>
              <a:custGeom>
                <a:avLst/>
                <a:gdLst>
                  <a:gd name="T0" fmla="*/ 15 w 24"/>
                  <a:gd name="T1" fmla="*/ 7 h 25"/>
                  <a:gd name="T2" fmla="*/ 13 w 24"/>
                  <a:gd name="T3" fmla="*/ 25 h 25"/>
                  <a:gd name="T4" fmla="*/ 17 w 24"/>
                  <a:gd name="T5" fmla="*/ 17 h 25"/>
                  <a:gd name="T6" fmla="*/ 23 w 24"/>
                  <a:gd name="T7" fmla="*/ 11 h 25"/>
                  <a:gd name="T8" fmla="*/ 11 w 24"/>
                  <a:gd name="T9" fmla="*/ 3 h 25"/>
                  <a:gd name="T10" fmla="*/ 15 w 24"/>
                  <a:gd name="T11" fmla="*/ 7 h 25"/>
                </a:gdLst>
                <a:ahLst/>
                <a:cxnLst>
                  <a:cxn ang="0">
                    <a:pos x="T0" y="T1"/>
                  </a:cxn>
                  <a:cxn ang="0">
                    <a:pos x="T2" y="T3"/>
                  </a:cxn>
                  <a:cxn ang="0">
                    <a:pos x="T4" y="T5"/>
                  </a:cxn>
                  <a:cxn ang="0">
                    <a:pos x="T6" y="T7"/>
                  </a:cxn>
                  <a:cxn ang="0">
                    <a:pos x="T8" y="T9"/>
                  </a:cxn>
                  <a:cxn ang="0">
                    <a:pos x="T10" y="T11"/>
                  </a:cxn>
                </a:cxnLst>
                <a:rect l="0" t="0" r="r" b="b"/>
                <a:pathLst>
                  <a:path w="24" h="25">
                    <a:moveTo>
                      <a:pt x="15" y="7"/>
                    </a:moveTo>
                    <a:cubicBezTo>
                      <a:pt x="0" y="11"/>
                      <a:pt x="2" y="17"/>
                      <a:pt x="13" y="25"/>
                    </a:cubicBezTo>
                    <a:cubicBezTo>
                      <a:pt x="14" y="22"/>
                      <a:pt x="15" y="19"/>
                      <a:pt x="17" y="17"/>
                    </a:cubicBezTo>
                    <a:cubicBezTo>
                      <a:pt x="19" y="15"/>
                      <a:pt x="24" y="14"/>
                      <a:pt x="23" y="11"/>
                    </a:cubicBezTo>
                    <a:cubicBezTo>
                      <a:pt x="21" y="7"/>
                      <a:pt x="8" y="0"/>
                      <a:pt x="11" y="3"/>
                    </a:cubicBezTo>
                    <a:cubicBezTo>
                      <a:pt x="12" y="4"/>
                      <a:pt x="14" y="6"/>
                      <a:pt x="15"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82" name="Freeform 218"/>
              <p:cNvSpPr>
                <a:spLocks/>
              </p:cNvSpPr>
              <p:nvPr/>
            </p:nvSpPr>
            <p:spPr bwMode="auto">
              <a:xfrm>
                <a:off x="4266" y="1766"/>
                <a:ext cx="12" cy="35"/>
              </a:xfrm>
              <a:custGeom>
                <a:avLst/>
                <a:gdLst>
                  <a:gd name="T0" fmla="*/ 0 w 12"/>
                  <a:gd name="T1" fmla="*/ 12 h 35"/>
                  <a:gd name="T2" fmla="*/ 12 w 12"/>
                  <a:gd name="T3" fmla="*/ 6 h 35"/>
                  <a:gd name="T4" fmla="*/ 0 w 12"/>
                  <a:gd name="T5" fmla="*/ 12 h 35"/>
                </a:gdLst>
                <a:ahLst/>
                <a:cxnLst>
                  <a:cxn ang="0">
                    <a:pos x="T0" y="T1"/>
                  </a:cxn>
                  <a:cxn ang="0">
                    <a:pos x="T2" y="T3"/>
                  </a:cxn>
                  <a:cxn ang="0">
                    <a:pos x="T4" y="T5"/>
                  </a:cxn>
                </a:cxnLst>
                <a:rect l="0" t="0" r="r" b="b"/>
                <a:pathLst>
                  <a:path w="12" h="35">
                    <a:moveTo>
                      <a:pt x="0" y="12"/>
                    </a:moveTo>
                    <a:cubicBezTo>
                      <a:pt x="4" y="35"/>
                      <a:pt x="6" y="15"/>
                      <a:pt x="12" y="6"/>
                    </a:cubicBezTo>
                    <a:cubicBezTo>
                      <a:pt x="3" y="0"/>
                      <a:pt x="4" y="4"/>
                      <a:pt x="0" y="1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83" name="Freeform 219"/>
              <p:cNvSpPr>
                <a:spLocks/>
              </p:cNvSpPr>
              <p:nvPr/>
            </p:nvSpPr>
            <p:spPr bwMode="auto">
              <a:xfrm>
                <a:off x="4258" y="1827"/>
                <a:ext cx="16" cy="25"/>
              </a:xfrm>
              <a:custGeom>
                <a:avLst/>
                <a:gdLst>
                  <a:gd name="T0" fmla="*/ 6 w 16"/>
                  <a:gd name="T1" fmla="*/ 7 h 25"/>
                  <a:gd name="T2" fmla="*/ 10 w 16"/>
                  <a:gd name="T3" fmla="*/ 25 h 25"/>
                  <a:gd name="T4" fmla="*/ 12 w 16"/>
                  <a:gd name="T5" fmla="*/ 11 h 25"/>
                  <a:gd name="T6" fmla="*/ 6 w 16"/>
                  <a:gd name="T7" fmla="*/ 7 h 25"/>
                </a:gdLst>
                <a:ahLst/>
                <a:cxnLst>
                  <a:cxn ang="0">
                    <a:pos x="T0" y="T1"/>
                  </a:cxn>
                  <a:cxn ang="0">
                    <a:pos x="T2" y="T3"/>
                  </a:cxn>
                  <a:cxn ang="0">
                    <a:pos x="T4" y="T5"/>
                  </a:cxn>
                  <a:cxn ang="0">
                    <a:pos x="T6" y="T7"/>
                  </a:cxn>
                </a:cxnLst>
                <a:rect l="0" t="0" r="r" b="b"/>
                <a:pathLst>
                  <a:path w="16" h="25">
                    <a:moveTo>
                      <a:pt x="6" y="7"/>
                    </a:moveTo>
                    <a:cubicBezTo>
                      <a:pt x="0" y="16"/>
                      <a:pt x="2" y="19"/>
                      <a:pt x="10" y="25"/>
                    </a:cubicBezTo>
                    <a:cubicBezTo>
                      <a:pt x="14" y="19"/>
                      <a:pt x="16" y="19"/>
                      <a:pt x="12" y="11"/>
                    </a:cubicBezTo>
                    <a:cubicBezTo>
                      <a:pt x="6" y="0"/>
                      <a:pt x="6" y="3"/>
                      <a:pt x="6"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nvGrpSpPr>
            <p:cNvPr id="723" name="Group 220"/>
            <p:cNvGrpSpPr>
              <a:grpSpLocks/>
            </p:cNvGrpSpPr>
            <p:nvPr/>
          </p:nvGrpSpPr>
          <p:grpSpPr bwMode="auto">
            <a:xfrm>
              <a:off x="2730" y="1593"/>
              <a:ext cx="257" cy="144"/>
              <a:chOff x="4266" y="1596"/>
              <a:chExt cx="520" cy="292"/>
            </a:xfrm>
            <a:grpFill/>
          </p:grpSpPr>
          <p:grpSp>
            <p:nvGrpSpPr>
              <p:cNvPr id="1067" name="Group 221"/>
              <p:cNvGrpSpPr>
                <a:grpSpLocks/>
              </p:cNvGrpSpPr>
              <p:nvPr/>
            </p:nvGrpSpPr>
            <p:grpSpPr bwMode="auto">
              <a:xfrm>
                <a:off x="4664" y="1776"/>
                <a:ext cx="122" cy="112"/>
                <a:chOff x="4664" y="1776"/>
                <a:chExt cx="122" cy="112"/>
              </a:xfrm>
              <a:grpFill/>
            </p:grpSpPr>
            <p:sp>
              <p:nvSpPr>
                <p:cNvPr id="1070" name="Freeform 222"/>
                <p:cNvSpPr>
                  <a:spLocks/>
                </p:cNvSpPr>
                <p:nvPr/>
              </p:nvSpPr>
              <p:spPr bwMode="auto">
                <a:xfrm>
                  <a:off x="4742" y="1848"/>
                  <a:ext cx="44" cy="40"/>
                </a:xfrm>
                <a:custGeom>
                  <a:avLst/>
                  <a:gdLst>
                    <a:gd name="T0" fmla="*/ 18 w 44"/>
                    <a:gd name="T1" fmla="*/ 4 h 40"/>
                    <a:gd name="T2" fmla="*/ 0 w 44"/>
                    <a:gd name="T3" fmla="*/ 20 h 40"/>
                    <a:gd name="T4" fmla="*/ 40 w 44"/>
                    <a:gd name="T5" fmla="*/ 28 h 40"/>
                    <a:gd name="T6" fmla="*/ 32 w 44"/>
                    <a:gd name="T7" fmla="*/ 0 h 40"/>
                    <a:gd name="T8" fmla="*/ 18 w 44"/>
                    <a:gd name="T9" fmla="*/ 4 h 40"/>
                  </a:gdLst>
                  <a:ahLst/>
                  <a:cxnLst>
                    <a:cxn ang="0">
                      <a:pos x="T0" y="T1"/>
                    </a:cxn>
                    <a:cxn ang="0">
                      <a:pos x="T2" y="T3"/>
                    </a:cxn>
                    <a:cxn ang="0">
                      <a:pos x="T4" y="T5"/>
                    </a:cxn>
                    <a:cxn ang="0">
                      <a:pos x="T6" y="T7"/>
                    </a:cxn>
                    <a:cxn ang="0">
                      <a:pos x="T8" y="T9"/>
                    </a:cxn>
                  </a:cxnLst>
                  <a:rect l="0" t="0" r="r" b="b"/>
                  <a:pathLst>
                    <a:path w="44" h="40">
                      <a:moveTo>
                        <a:pt x="18" y="4"/>
                      </a:moveTo>
                      <a:cubicBezTo>
                        <a:pt x="6" y="8"/>
                        <a:pt x="4" y="8"/>
                        <a:pt x="0" y="20"/>
                      </a:cubicBezTo>
                      <a:cubicBezTo>
                        <a:pt x="7" y="40"/>
                        <a:pt x="17" y="31"/>
                        <a:pt x="40" y="28"/>
                      </a:cubicBezTo>
                      <a:cubicBezTo>
                        <a:pt x="44" y="17"/>
                        <a:pt x="43" y="4"/>
                        <a:pt x="32" y="0"/>
                      </a:cubicBezTo>
                      <a:cubicBezTo>
                        <a:pt x="21" y="2"/>
                        <a:pt x="25" y="0"/>
                        <a:pt x="18"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71" name="Freeform 223"/>
                <p:cNvSpPr>
                  <a:spLocks/>
                </p:cNvSpPr>
                <p:nvPr/>
              </p:nvSpPr>
              <p:spPr bwMode="auto">
                <a:xfrm>
                  <a:off x="4664" y="1776"/>
                  <a:ext cx="74" cy="108"/>
                </a:xfrm>
                <a:custGeom>
                  <a:avLst/>
                  <a:gdLst>
                    <a:gd name="T0" fmla="*/ 36 w 74"/>
                    <a:gd name="T1" fmla="*/ 106 h 108"/>
                    <a:gd name="T2" fmla="*/ 20 w 74"/>
                    <a:gd name="T3" fmla="*/ 96 h 108"/>
                    <a:gd name="T4" fmla="*/ 14 w 74"/>
                    <a:gd name="T5" fmla="*/ 94 h 108"/>
                    <a:gd name="T6" fmla="*/ 6 w 74"/>
                    <a:gd name="T7" fmla="*/ 72 h 108"/>
                    <a:gd name="T8" fmla="*/ 10 w 74"/>
                    <a:gd name="T9" fmla="*/ 30 h 108"/>
                    <a:gd name="T10" fmla="*/ 44 w 74"/>
                    <a:gd name="T11" fmla="*/ 10 h 108"/>
                    <a:gd name="T12" fmla="*/ 60 w 74"/>
                    <a:gd name="T13" fmla="*/ 0 h 108"/>
                    <a:gd name="T14" fmla="*/ 60 w 74"/>
                    <a:gd name="T15" fmla="*/ 28 h 108"/>
                    <a:gd name="T16" fmla="*/ 74 w 74"/>
                    <a:gd name="T17" fmla="*/ 66 h 108"/>
                    <a:gd name="T18" fmla="*/ 60 w 74"/>
                    <a:gd name="T19" fmla="*/ 72 h 108"/>
                    <a:gd name="T20" fmla="*/ 46 w 74"/>
                    <a:gd name="T21" fmla="*/ 90 h 108"/>
                    <a:gd name="T22" fmla="*/ 36 w 74"/>
                    <a:gd name="T23"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08">
                      <a:moveTo>
                        <a:pt x="36" y="106"/>
                      </a:moveTo>
                      <a:cubicBezTo>
                        <a:pt x="30" y="96"/>
                        <a:pt x="34" y="101"/>
                        <a:pt x="20" y="96"/>
                      </a:cubicBezTo>
                      <a:cubicBezTo>
                        <a:pt x="18" y="95"/>
                        <a:pt x="14" y="94"/>
                        <a:pt x="14" y="94"/>
                      </a:cubicBezTo>
                      <a:cubicBezTo>
                        <a:pt x="12" y="85"/>
                        <a:pt x="9" y="80"/>
                        <a:pt x="6" y="72"/>
                      </a:cubicBezTo>
                      <a:cubicBezTo>
                        <a:pt x="7" y="58"/>
                        <a:pt x="0" y="40"/>
                        <a:pt x="10" y="30"/>
                      </a:cubicBezTo>
                      <a:cubicBezTo>
                        <a:pt x="20" y="20"/>
                        <a:pt x="34" y="20"/>
                        <a:pt x="44" y="10"/>
                      </a:cubicBezTo>
                      <a:cubicBezTo>
                        <a:pt x="48" y="6"/>
                        <a:pt x="60" y="0"/>
                        <a:pt x="60" y="0"/>
                      </a:cubicBezTo>
                      <a:cubicBezTo>
                        <a:pt x="66" y="9"/>
                        <a:pt x="63" y="18"/>
                        <a:pt x="60" y="28"/>
                      </a:cubicBezTo>
                      <a:cubicBezTo>
                        <a:pt x="62" y="40"/>
                        <a:pt x="67" y="55"/>
                        <a:pt x="74" y="66"/>
                      </a:cubicBezTo>
                      <a:cubicBezTo>
                        <a:pt x="70" y="69"/>
                        <a:pt x="64" y="69"/>
                        <a:pt x="60" y="72"/>
                      </a:cubicBezTo>
                      <a:cubicBezTo>
                        <a:pt x="54" y="77"/>
                        <a:pt x="51" y="84"/>
                        <a:pt x="46" y="90"/>
                      </a:cubicBezTo>
                      <a:cubicBezTo>
                        <a:pt x="44" y="93"/>
                        <a:pt x="36" y="108"/>
                        <a:pt x="36" y="10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72" name="Freeform 224"/>
                <p:cNvSpPr>
                  <a:spLocks/>
                </p:cNvSpPr>
                <p:nvPr/>
              </p:nvSpPr>
              <p:spPr bwMode="auto">
                <a:xfrm>
                  <a:off x="4718" y="1862"/>
                  <a:ext cx="24" cy="18"/>
                </a:xfrm>
                <a:custGeom>
                  <a:avLst/>
                  <a:gdLst>
                    <a:gd name="T0" fmla="*/ 6 w 24"/>
                    <a:gd name="T1" fmla="*/ 0 h 18"/>
                    <a:gd name="T2" fmla="*/ 10 w 24"/>
                    <a:gd name="T3" fmla="*/ 18 h 18"/>
                    <a:gd name="T4" fmla="*/ 6 w 24"/>
                    <a:gd name="T5" fmla="*/ 0 h 18"/>
                  </a:gdLst>
                  <a:ahLst/>
                  <a:cxnLst>
                    <a:cxn ang="0">
                      <a:pos x="T0" y="T1"/>
                    </a:cxn>
                    <a:cxn ang="0">
                      <a:pos x="T2" y="T3"/>
                    </a:cxn>
                    <a:cxn ang="0">
                      <a:pos x="T4" y="T5"/>
                    </a:cxn>
                  </a:cxnLst>
                  <a:rect l="0" t="0" r="r" b="b"/>
                  <a:pathLst>
                    <a:path w="24" h="18">
                      <a:moveTo>
                        <a:pt x="6" y="0"/>
                      </a:moveTo>
                      <a:cubicBezTo>
                        <a:pt x="0" y="9"/>
                        <a:pt x="2" y="12"/>
                        <a:pt x="10" y="18"/>
                      </a:cubicBezTo>
                      <a:cubicBezTo>
                        <a:pt x="24" y="13"/>
                        <a:pt x="19" y="0"/>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1068" name="Freeform 225"/>
              <p:cNvSpPr>
                <a:spLocks/>
              </p:cNvSpPr>
              <p:nvPr/>
            </p:nvSpPr>
            <p:spPr bwMode="auto">
              <a:xfrm>
                <a:off x="4272" y="1596"/>
                <a:ext cx="25" cy="18"/>
              </a:xfrm>
              <a:custGeom>
                <a:avLst/>
                <a:gdLst>
                  <a:gd name="T0" fmla="*/ 0 w 25"/>
                  <a:gd name="T1" fmla="*/ 4 h 18"/>
                  <a:gd name="T2" fmla="*/ 10 w 25"/>
                  <a:gd name="T3" fmla="*/ 18 h 18"/>
                  <a:gd name="T4" fmla="*/ 0 w 25"/>
                  <a:gd name="T5" fmla="*/ 4 h 18"/>
                </a:gdLst>
                <a:ahLst/>
                <a:cxnLst>
                  <a:cxn ang="0">
                    <a:pos x="T0" y="T1"/>
                  </a:cxn>
                  <a:cxn ang="0">
                    <a:pos x="T2" y="T3"/>
                  </a:cxn>
                  <a:cxn ang="0">
                    <a:pos x="T4" y="T5"/>
                  </a:cxn>
                </a:cxnLst>
                <a:rect l="0" t="0" r="r" b="b"/>
                <a:pathLst>
                  <a:path w="25" h="18">
                    <a:moveTo>
                      <a:pt x="0" y="4"/>
                    </a:moveTo>
                    <a:cubicBezTo>
                      <a:pt x="5" y="18"/>
                      <a:pt x="0" y="15"/>
                      <a:pt x="10" y="18"/>
                    </a:cubicBezTo>
                    <a:cubicBezTo>
                      <a:pt x="25" y="8"/>
                      <a:pt x="4" y="0"/>
                      <a:pt x="0"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69" name="Freeform 226"/>
              <p:cNvSpPr>
                <a:spLocks/>
              </p:cNvSpPr>
              <p:nvPr/>
            </p:nvSpPr>
            <p:spPr bwMode="auto">
              <a:xfrm>
                <a:off x="4266" y="1624"/>
                <a:ext cx="12" cy="36"/>
              </a:xfrm>
              <a:custGeom>
                <a:avLst/>
                <a:gdLst>
                  <a:gd name="T0" fmla="*/ 0 w 12"/>
                  <a:gd name="T1" fmla="*/ 18 h 36"/>
                  <a:gd name="T2" fmla="*/ 12 w 12"/>
                  <a:gd name="T3" fmla="*/ 24 h 36"/>
                  <a:gd name="T4" fmla="*/ 0 w 12"/>
                  <a:gd name="T5" fmla="*/ 18 h 36"/>
                </a:gdLst>
                <a:ahLst/>
                <a:cxnLst>
                  <a:cxn ang="0">
                    <a:pos x="T0" y="T1"/>
                  </a:cxn>
                  <a:cxn ang="0">
                    <a:pos x="T2" y="T3"/>
                  </a:cxn>
                  <a:cxn ang="0">
                    <a:pos x="T4" y="T5"/>
                  </a:cxn>
                </a:cxnLst>
                <a:rect l="0" t="0" r="r" b="b"/>
                <a:pathLst>
                  <a:path w="12" h="36">
                    <a:moveTo>
                      <a:pt x="0" y="18"/>
                    </a:moveTo>
                    <a:cubicBezTo>
                      <a:pt x="4" y="24"/>
                      <a:pt x="8" y="36"/>
                      <a:pt x="12" y="24"/>
                    </a:cubicBezTo>
                    <a:cubicBezTo>
                      <a:pt x="9" y="16"/>
                      <a:pt x="4" y="0"/>
                      <a:pt x="0" y="1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nvGrpSpPr>
            <p:cNvPr id="724" name="Group 227"/>
            <p:cNvGrpSpPr>
              <a:grpSpLocks/>
            </p:cNvGrpSpPr>
            <p:nvPr/>
          </p:nvGrpSpPr>
          <p:grpSpPr bwMode="auto">
            <a:xfrm>
              <a:off x="2891" y="1203"/>
              <a:ext cx="314" cy="471"/>
              <a:chOff x="4593" y="806"/>
              <a:chExt cx="635" cy="955"/>
            </a:xfrm>
            <a:grpFill/>
          </p:grpSpPr>
          <p:grpSp>
            <p:nvGrpSpPr>
              <p:cNvPr id="1049" name="Group 228"/>
              <p:cNvGrpSpPr>
                <a:grpSpLocks/>
              </p:cNvGrpSpPr>
              <p:nvPr/>
            </p:nvGrpSpPr>
            <p:grpSpPr bwMode="auto">
              <a:xfrm>
                <a:off x="4593" y="806"/>
                <a:ext cx="635" cy="955"/>
                <a:chOff x="4593" y="806"/>
                <a:chExt cx="635" cy="955"/>
              </a:xfrm>
              <a:grpFill/>
            </p:grpSpPr>
            <p:grpSp>
              <p:nvGrpSpPr>
                <p:cNvPr id="1056" name="Group 229"/>
                <p:cNvGrpSpPr>
                  <a:grpSpLocks/>
                </p:cNvGrpSpPr>
                <p:nvPr/>
              </p:nvGrpSpPr>
              <p:grpSpPr bwMode="auto">
                <a:xfrm>
                  <a:off x="4593" y="806"/>
                  <a:ext cx="635" cy="955"/>
                  <a:chOff x="4593" y="806"/>
                  <a:chExt cx="635" cy="955"/>
                </a:xfrm>
                <a:grpFill/>
              </p:grpSpPr>
              <p:sp>
                <p:nvSpPr>
                  <p:cNvPr id="1058" name="Freeform 230"/>
                  <p:cNvSpPr>
                    <a:spLocks/>
                  </p:cNvSpPr>
                  <p:nvPr/>
                </p:nvSpPr>
                <p:spPr bwMode="auto">
                  <a:xfrm>
                    <a:off x="4593" y="1219"/>
                    <a:ext cx="635" cy="542"/>
                  </a:xfrm>
                  <a:custGeom>
                    <a:avLst/>
                    <a:gdLst>
                      <a:gd name="T0" fmla="*/ 144 w 635"/>
                      <a:gd name="T1" fmla="*/ 509 h 542"/>
                      <a:gd name="T2" fmla="*/ 129 w 635"/>
                      <a:gd name="T3" fmla="*/ 509 h 542"/>
                      <a:gd name="T4" fmla="*/ 18 w 635"/>
                      <a:gd name="T5" fmla="*/ 521 h 542"/>
                      <a:gd name="T6" fmla="*/ 45 w 635"/>
                      <a:gd name="T7" fmla="*/ 458 h 542"/>
                      <a:gd name="T8" fmla="*/ 15 w 635"/>
                      <a:gd name="T9" fmla="*/ 422 h 542"/>
                      <a:gd name="T10" fmla="*/ 18 w 635"/>
                      <a:gd name="T11" fmla="*/ 404 h 542"/>
                      <a:gd name="T12" fmla="*/ 48 w 635"/>
                      <a:gd name="T13" fmla="*/ 353 h 542"/>
                      <a:gd name="T14" fmla="*/ 66 w 635"/>
                      <a:gd name="T15" fmla="*/ 338 h 542"/>
                      <a:gd name="T16" fmla="*/ 147 w 635"/>
                      <a:gd name="T17" fmla="*/ 335 h 542"/>
                      <a:gd name="T18" fmla="*/ 123 w 635"/>
                      <a:gd name="T19" fmla="*/ 317 h 542"/>
                      <a:gd name="T20" fmla="*/ 165 w 635"/>
                      <a:gd name="T21" fmla="*/ 260 h 542"/>
                      <a:gd name="T22" fmla="*/ 192 w 635"/>
                      <a:gd name="T23" fmla="*/ 233 h 542"/>
                      <a:gd name="T24" fmla="*/ 210 w 635"/>
                      <a:gd name="T25" fmla="*/ 200 h 542"/>
                      <a:gd name="T26" fmla="*/ 246 w 635"/>
                      <a:gd name="T27" fmla="*/ 173 h 542"/>
                      <a:gd name="T28" fmla="*/ 324 w 635"/>
                      <a:gd name="T29" fmla="*/ 107 h 542"/>
                      <a:gd name="T30" fmla="*/ 420 w 635"/>
                      <a:gd name="T31" fmla="*/ 71 h 542"/>
                      <a:gd name="T32" fmla="*/ 405 w 635"/>
                      <a:gd name="T33" fmla="*/ 50 h 542"/>
                      <a:gd name="T34" fmla="*/ 450 w 635"/>
                      <a:gd name="T35" fmla="*/ 38 h 542"/>
                      <a:gd name="T36" fmla="*/ 471 w 635"/>
                      <a:gd name="T37" fmla="*/ 47 h 542"/>
                      <a:gd name="T38" fmla="*/ 516 w 635"/>
                      <a:gd name="T39" fmla="*/ 29 h 542"/>
                      <a:gd name="T40" fmla="*/ 552 w 635"/>
                      <a:gd name="T41" fmla="*/ 38 h 542"/>
                      <a:gd name="T42" fmla="*/ 606 w 635"/>
                      <a:gd name="T43" fmla="*/ 41 h 542"/>
                      <a:gd name="T44" fmla="*/ 609 w 635"/>
                      <a:gd name="T45" fmla="*/ 74 h 542"/>
                      <a:gd name="T46" fmla="*/ 516 w 635"/>
                      <a:gd name="T47" fmla="*/ 89 h 542"/>
                      <a:gd name="T48" fmla="*/ 474 w 635"/>
                      <a:gd name="T49" fmla="*/ 137 h 542"/>
                      <a:gd name="T50" fmla="*/ 453 w 635"/>
                      <a:gd name="T51" fmla="*/ 140 h 542"/>
                      <a:gd name="T52" fmla="*/ 369 w 635"/>
                      <a:gd name="T53" fmla="*/ 143 h 542"/>
                      <a:gd name="T54" fmla="*/ 324 w 635"/>
                      <a:gd name="T55" fmla="*/ 155 h 542"/>
                      <a:gd name="T56" fmla="*/ 255 w 635"/>
                      <a:gd name="T57" fmla="*/ 233 h 542"/>
                      <a:gd name="T58" fmla="*/ 219 w 635"/>
                      <a:gd name="T59" fmla="*/ 350 h 542"/>
                      <a:gd name="T60" fmla="*/ 189 w 635"/>
                      <a:gd name="T61" fmla="*/ 404 h 542"/>
                      <a:gd name="T62" fmla="*/ 165 w 635"/>
                      <a:gd name="T63" fmla="*/ 533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5" h="542">
                        <a:moveTo>
                          <a:pt x="165" y="533"/>
                        </a:moveTo>
                        <a:cubicBezTo>
                          <a:pt x="144" y="519"/>
                          <a:pt x="149" y="528"/>
                          <a:pt x="144" y="509"/>
                        </a:cubicBezTo>
                        <a:cubicBezTo>
                          <a:pt x="143" y="499"/>
                          <a:pt x="145" y="488"/>
                          <a:pt x="141" y="479"/>
                        </a:cubicBezTo>
                        <a:cubicBezTo>
                          <a:pt x="134" y="462"/>
                          <a:pt x="136" y="502"/>
                          <a:pt x="129" y="509"/>
                        </a:cubicBezTo>
                        <a:cubicBezTo>
                          <a:pt x="114" y="524"/>
                          <a:pt x="86" y="538"/>
                          <a:pt x="66" y="542"/>
                        </a:cubicBezTo>
                        <a:cubicBezTo>
                          <a:pt x="28" y="537"/>
                          <a:pt x="47" y="531"/>
                          <a:pt x="18" y="521"/>
                        </a:cubicBezTo>
                        <a:cubicBezTo>
                          <a:pt x="13" y="506"/>
                          <a:pt x="19" y="500"/>
                          <a:pt x="9" y="485"/>
                        </a:cubicBezTo>
                        <a:cubicBezTo>
                          <a:pt x="14" y="461"/>
                          <a:pt x="24" y="465"/>
                          <a:pt x="45" y="458"/>
                        </a:cubicBezTo>
                        <a:cubicBezTo>
                          <a:pt x="40" y="443"/>
                          <a:pt x="31" y="446"/>
                          <a:pt x="15" y="443"/>
                        </a:cubicBezTo>
                        <a:cubicBezTo>
                          <a:pt x="8" y="432"/>
                          <a:pt x="0" y="427"/>
                          <a:pt x="15" y="422"/>
                        </a:cubicBezTo>
                        <a:cubicBezTo>
                          <a:pt x="29" y="427"/>
                          <a:pt x="36" y="428"/>
                          <a:pt x="51" y="425"/>
                        </a:cubicBezTo>
                        <a:cubicBezTo>
                          <a:pt x="59" y="402"/>
                          <a:pt x="38" y="406"/>
                          <a:pt x="18" y="404"/>
                        </a:cubicBezTo>
                        <a:cubicBezTo>
                          <a:pt x="22" y="379"/>
                          <a:pt x="21" y="379"/>
                          <a:pt x="45" y="374"/>
                        </a:cubicBezTo>
                        <a:cubicBezTo>
                          <a:pt x="46" y="367"/>
                          <a:pt x="44" y="359"/>
                          <a:pt x="48" y="353"/>
                        </a:cubicBezTo>
                        <a:cubicBezTo>
                          <a:pt x="50" y="350"/>
                          <a:pt x="54" y="357"/>
                          <a:pt x="57" y="356"/>
                        </a:cubicBezTo>
                        <a:cubicBezTo>
                          <a:pt x="66" y="352"/>
                          <a:pt x="61" y="343"/>
                          <a:pt x="66" y="338"/>
                        </a:cubicBezTo>
                        <a:cubicBezTo>
                          <a:pt x="74" y="330"/>
                          <a:pt x="88" y="333"/>
                          <a:pt x="99" y="332"/>
                        </a:cubicBezTo>
                        <a:cubicBezTo>
                          <a:pt x="127" y="341"/>
                          <a:pt x="111" y="339"/>
                          <a:pt x="147" y="335"/>
                        </a:cubicBezTo>
                        <a:cubicBezTo>
                          <a:pt x="163" y="325"/>
                          <a:pt x="172" y="318"/>
                          <a:pt x="153" y="305"/>
                        </a:cubicBezTo>
                        <a:cubicBezTo>
                          <a:pt x="142" y="308"/>
                          <a:pt x="134" y="313"/>
                          <a:pt x="123" y="317"/>
                        </a:cubicBezTo>
                        <a:cubicBezTo>
                          <a:pt x="117" y="295"/>
                          <a:pt x="128" y="292"/>
                          <a:pt x="147" y="287"/>
                        </a:cubicBezTo>
                        <a:cubicBezTo>
                          <a:pt x="160" y="267"/>
                          <a:pt x="131" y="271"/>
                          <a:pt x="165" y="260"/>
                        </a:cubicBezTo>
                        <a:cubicBezTo>
                          <a:pt x="169" y="261"/>
                          <a:pt x="173" y="263"/>
                          <a:pt x="177" y="263"/>
                        </a:cubicBezTo>
                        <a:cubicBezTo>
                          <a:pt x="196" y="263"/>
                          <a:pt x="183" y="242"/>
                          <a:pt x="192" y="233"/>
                        </a:cubicBezTo>
                        <a:cubicBezTo>
                          <a:pt x="196" y="229"/>
                          <a:pt x="204" y="231"/>
                          <a:pt x="210" y="230"/>
                        </a:cubicBezTo>
                        <a:cubicBezTo>
                          <a:pt x="222" y="218"/>
                          <a:pt x="219" y="214"/>
                          <a:pt x="210" y="200"/>
                        </a:cubicBezTo>
                        <a:cubicBezTo>
                          <a:pt x="216" y="196"/>
                          <a:pt x="223" y="195"/>
                          <a:pt x="228" y="191"/>
                        </a:cubicBezTo>
                        <a:cubicBezTo>
                          <a:pt x="235" y="186"/>
                          <a:pt x="246" y="173"/>
                          <a:pt x="246" y="173"/>
                        </a:cubicBezTo>
                        <a:cubicBezTo>
                          <a:pt x="257" y="141"/>
                          <a:pt x="265" y="157"/>
                          <a:pt x="291" y="140"/>
                        </a:cubicBezTo>
                        <a:cubicBezTo>
                          <a:pt x="295" y="119"/>
                          <a:pt x="303" y="114"/>
                          <a:pt x="324" y="107"/>
                        </a:cubicBezTo>
                        <a:cubicBezTo>
                          <a:pt x="343" y="88"/>
                          <a:pt x="321" y="77"/>
                          <a:pt x="351" y="83"/>
                        </a:cubicBezTo>
                        <a:cubicBezTo>
                          <a:pt x="375" y="80"/>
                          <a:pt x="396" y="74"/>
                          <a:pt x="420" y="71"/>
                        </a:cubicBezTo>
                        <a:cubicBezTo>
                          <a:pt x="413" y="61"/>
                          <a:pt x="408" y="57"/>
                          <a:pt x="396" y="53"/>
                        </a:cubicBezTo>
                        <a:cubicBezTo>
                          <a:pt x="399" y="52"/>
                          <a:pt x="402" y="49"/>
                          <a:pt x="405" y="50"/>
                        </a:cubicBezTo>
                        <a:cubicBezTo>
                          <a:pt x="412" y="52"/>
                          <a:pt x="423" y="62"/>
                          <a:pt x="423" y="62"/>
                        </a:cubicBezTo>
                        <a:cubicBezTo>
                          <a:pt x="457" y="51"/>
                          <a:pt x="435" y="53"/>
                          <a:pt x="450" y="38"/>
                        </a:cubicBezTo>
                        <a:cubicBezTo>
                          <a:pt x="455" y="33"/>
                          <a:pt x="468" y="26"/>
                          <a:pt x="468" y="26"/>
                        </a:cubicBezTo>
                        <a:cubicBezTo>
                          <a:pt x="469" y="33"/>
                          <a:pt x="468" y="41"/>
                          <a:pt x="471" y="47"/>
                        </a:cubicBezTo>
                        <a:cubicBezTo>
                          <a:pt x="479" y="63"/>
                          <a:pt x="493" y="25"/>
                          <a:pt x="495" y="20"/>
                        </a:cubicBezTo>
                        <a:cubicBezTo>
                          <a:pt x="509" y="25"/>
                          <a:pt x="501" y="34"/>
                          <a:pt x="516" y="29"/>
                        </a:cubicBezTo>
                        <a:cubicBezTo>
                          <a:pt x="519" y="1"/>
                          <a:pt x="517" y="0"/>
                          <a:pt x="543" y="5"/>
                        </a:cubicBezTo>
                        <a:cubicBezTo>
                          <a:pt x="538" y="19"/>
                          <a:pt x="536" y="33"/>
                          <a:pt x="552" y="38"/>
                        </a:cubicBezTo>
                        <a:cubicBezTo>
                          <a:pt x="576" y="20"/>
                          <a:pt x="567" y="19"/>
                          <a:pt x="603" y="23"/>
                        </a:cubicBezTo>
                        <a:cubicBezTo>
                          <a:pt x="633" y="46"/>
                          <a:pt x="635" y="51"/>
                          <a:pt x="606" y="41"/>
                        </a:cubicBezTo>
                        <a:cubicBezTo>
                          <a:pt x="586" y="43"/>
                          <a:pt x="565" y="44"/>
                          <a:pt x="546" y="50"/>
                        </a:cubicBezTo>
                        <a:cubicBezTo>
                          <a:pt x="540" y="67"/>
                          <a:pt x="594" y="69"/>
                          <a:pt x="609" y="74"/>
                        </a:cubicBezTo>
                        <a:cubicBezTo>
                          <a:pt x="614" y="88"/>
                          <a:pt x="571" y="123"/>
                          <a:pt x="555" y="128"/>
                        </a:cubicBezTo>
                        <a:cubicBezTo>
                          <a:pt x="539" y="104"/>
                          <a:pt x="543" y="96"/>
                          <a:pt x="516" y="89"/>
                        </a:cubicBezTo>
                        <a:cubicBezTo>
                          <a:pt x="510" y="90"/>
                          <a:pt x="503" y="89"/>
                          <a:pt x="498" y="92"/>
                        </a:cubicBezTo>
                        <a:cubicBezTo>
                          <a:pt x="486" y="99"/>
                          <a:pt x="499" y="129"/>
                          <a:pt x="474" y="137"/>
                        </a:cubicBezTo>
                        <a:cubicBezTo>
                          <a:pt x="473" y="140"/>
                          <a:pt x="474" y="146"/>
                          <a:pt x="471" y="146"/>
                        </a:cubicBezTo>
                        <a:cubicBezTo>
                          <a:pt x="465" y="147"/>
                          <a:pt x="453" y="140"/>
                          <a:pt x="453" y="140"/>
                        </a:cubicBezTo>
                        <a:cubicBezTo>
                          <a:pt x="433" y="180"/>
                          <a:pt x="432" y="119"/>
                          <a:pt x="414" y="107"/>
                        </a:cubicBezTo>
                        <a:cubicBezTo>
                          <a:pt x="406" y="131"/>
                          <a:pt x="388" y="130"/>
                          <a:pt x="369" y="143"/>
                        </a:cubicBezTo>
                        <a:cubicBezTo>
                          <a:pt x="366" y="152"/>
                          <a:pt x="348" y="164"/>
                          <a:pt x="348" y="164"/>
                        </a:cubicBezTo>
                        <a:cubicBezTo>
                          <a:pt x="341" y="184"/>
                          <a:pt x="334" y="161"/>
                          <a:pt x="324" y="155"/>
                        </a:cubicBezTo>
                        <a:cubicBezTo>
                          <a:pt x="311" y="194"/>
                          <a:pt x="322" y="187"/>
                          <a:pt x="273" y="191"/>
                        </a:cubicBezTo>
                        <a:cubicBezTo>
                          <a:pt x="270" y="211"/>
                          <a:pt x="269" y="219"/>
                          <a:pt x="255" y="233"/>
                        </a:cubicBezTo>
                        <a:cubicBezTo>
                          <a:pt x="251" y="245"/>
                          <a:pt x="245" y="250"/>
                          <a:pt x="234" y="257"/>
                        </a:cubicBezTo>
                        <a:cubicBezTo>
                          <a:pt x="215" y="285"/>
                          <a:pt x="238" y="322"/>
                          <a:pt x="219" y="350"/>
                        </a:cubicBezTo>
                        <a:cubicBezTo>
                          <a:pt x="208" y="343"/>
                          <a:pt x="204" y="340"/>
                          <a:pt x="192" y="344"/>
                        </a:cubicBezTo>
                        <a:cubicBezTo>
                          <a:pt x="174" y="371"/>
                          <a:pt x="181" y="374"/>
                          <a:pt x="189" y="404"/>
                        </a:cubicBezTo>
                        <a:cubicBezTo>
                          <a:pt x="191" y="441"/>
                          <a:pt x="192" y="471"/>
                          <a:pt x="183" y="506"/>
                        </a:cubicBezTo>
                        <a:cubicBezTo>
                          <a:pt x="181" y="516"/>
                          <a:pt x="165" y="527"/>
                          <a:pt x="165" y="53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59" name="Freeform 231"/>
                  <p:cNvSpPr>
                    <a:spLocks/>
                  </p:cNvSpPr>
                  <p:nvPr/>
                </p:nvSpPr>
                <p:spPr bwMode="auto">
                  <a:xfrm>
                    <a:off x="4843" y="1325"/>
                    <a:ext cx="35" cy="35"/>
                  </a:xfrm>
                  <a:custGeom>
                    <a:avLst/>
                    <a:gdLst>
                      <a:gd name="T0" fmla="*/ 17 w 35"/>
                      <a:gd name="T1" fmla="*/ 16 h 35"/>
                      <a:gd name="T2" fmla="*/ 20 w 35"/>
                      <a:gd name="T3" fmla="*/ 31 h 35"/>
                      <a:gd name="T4" fmla="*/ 26 w 35"/>
                      <a:gd name="T5" fmla="*/ 22 h 35"/>
                      <a:gd name="T6" fmla="*/ 35 w 35"/>
                      <a:gd name="T7" fmla="*/ 16 h 35"/>
                      <a:gd name="T8" fmla="*/ 17 w 35"/>
                      <a:gd name="T9" fmla="*/ 16 h 35"/>
                    </a:gdLst>
                    <a:ahLst/>
                    <a:cxnLst>
                      <a:cxn ang="0">
                        <a:pos x="T0" y="T1"/>
                      </a:cxn>
                      <a:cxn ang="0">
                        <a:pos x="T2" y="T3"/>
                      </a:cxn>
                      <a:cxn ang="0">
                        <a:pos x="T4" y="T5"/>
                      </a:cxn>
                      <a:cxn ang="0">
                        <a:pos x="T6" y="T7"/>
                      </a:cxn>
                      <a:cxn ang="0">
                        <a:pos x="T8" y="T9"/>
                      </a:cxn>
                    </a:cxnLst>
                    <a:rect l="0" t="0" r="r" b="b"/>
                    <a:pathLst>
                      <a:path w="35" h="35">
                        <a:moveTo>
                          <a:pt x="17" y="16"/>
                        </a:moveTo>
                        <a:cubicBezTo>
                          <a:pt x="17" y="16"/>
                          <a:pt x="0" y="35"/>
                          <a:pt x="20" y="31"/>
                        </a:cubicBezTo>
                        <a:cubicBezTo>
                          <a:pt x="24" y="30"/>
                          <a:pt x="23" y="25"/>
                          <a:pt x="26" y="22"/>
                        </a:cubicBezTo>
                        <a:cubicBezTo>
                          <a:pt x="29" y="19"/>
                          <a:pt x="32" y="18"/>
                          <a:pt x="35" y="16"/>
                        </a:cubicBezTo>
                        <a:cubicBezTo>
                          <a:pt x="30" y="0"/>
                          <a:pt x="24" y="1"/>
                          <a:pt x="17" y="1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60" name="Freeform 232"/>
                  <p:cNvSpPr>
                    <a:spLocks/>
                  </p:cNvSpPr>
                  <p:nvPr/>
                </p:nvSpPr>
                <p:spPr bwMode="auto">
                  <a:xfrm>
                    <a:off x="4905" y="1077"/>
                    <a:ext cx="15" cy="43"/>
                  </a:xfrm>
                  <a:custGeom>
                    <a:avLst/>
                    <a:gdLst>
                      <a:gd name="T0" fmla="*/ 0 w 15"/>
                      <a:gd name="T1" fmla="*/ 0 h 43"/>
                      <a:gd name="T2" fmla="*/ 15 w 15"/>
                      <a:gd name="T3" fmla="*/ 18 h 43"/>
                      <a:gd name="T4" fmla="*/ 0 w 15"/>
                      <a:gd name="T5" fmla="*/ 0 h 43"/>
                    </a:gdLst>
                    <a:ahLst/>
                    <a:cxnLst>
                      <a:cxn ang="0">
                        <a:pos x="T0" y="T1"/>
                      </a:cxn>
                      <a:cxn ang="0">
                        <a:pos x="T2" y="T3"/>
                      </a:cxn>
                      <a:cxn ang="0">
                        <a:pos x="T4" y="T5"/>
                      </a:cxn>
                    </a:cxnLst>
                    <a:rect l="0" t="0" r="r" b="b"/>
                    <a:pathLst>
                      <a:path w="15" h="43">
                        <a:moveTo>
                          <a:pt x="0" y="0"/>
                        </a:moveTo>
                        <a:cubicBezTo>
                          <a:pt x="1" y="5"/>
                          <a:pt x="7" y="43"/>
                          <a:pt x="15" y="18"/>
                        </a:cubicBezTo>
                        <a:cubicBezTo>
                          <a:pt x="12" y="4"/>
                          <a:pt x="14" y="0"/>
                          <a:pt x="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61" name="Freeform 233"/>
                  <p:cNvSpPr>
                    <a:spLocks/>
                  </p:cNvSpPr>
                  <p:nvPr/>
                </p:nvSpPr>
                <p:spPr bwMode="auto">
                  <a:xfrm>
                    <a:off x="4731" y="927"/>
                    <a:ext cx="25" cy="48"/>
                  </a:xfrm>
                  <a:custGeom>
                    <a:avLst/>
                    <a:gdLst>
                      <a:gd name="T0" fmla="*/ 0 w 25"/>
                      <a:gd name="T1" fmla="*/ 15 h 48"/>
                      <a:gd name="T2" fmla="*/ 15 w 25"/>
                      <a:gd name="T3" fmla="*/ 48 h 48"/>
                      <a:gd name="T4" fmla="*/ 0 w 25"/>
                      <a:gd name="T5" fmla="*/ 15 h 48"/>
                    </a:gdLst>
                    <a:ahLst/>
                    <a:cxnLst>
                      <a:cxn ang="0">
                        <a:pos x="T0" y="T1"/>
                      </a:cxn>
                      <a:cxn ang="0">
                        <a:pos x="T2" y="T3"/>
                      </a:cxn>
                      <a:cxn ang="0">
                        <a:pos x="T4" y="T5"/>
                      </a:cxn>
                    </a:cxnLst>
                    <a:rect l="0" t="0" r="r" b="b"/>
                    <a:pathLst>
                      <a:path w="25" h="48">
                        <a:moveTo>
                          <a:pt x="0" y="15"/>
                        </a:moveTo>
                        <a:cubicBezTo>
                          <a:pt x="4" y="28"/>
                          <a:pt x="6" y="36"/>
                          <a:pt x="15" y="48"/>
                        </a:cubicBezTo>
                        <a:cubicBezTo>
                          <a:pt x="25" y="32"/>
                          <a:pt x="23" y="0"/>
                          <a:pt x="0" y="1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62" name="Freeform 234"/>
                  <p:cNvSpPr>
                    <a:spLocks/>
                  </p:cNvSpPr>
                  <p:nvPr/>
                </p:nvSpPr>
                <p:spPr bwMode="auto">
                  <a:xfrm>
                    <a:off x="4932" y="945"/>
                    <a:ext cx="15" cy="33"/>
                  </a:xfrm>
                  <a:custGeom>
                    <a:avLst/>
                    <a:gdLst>
                      <a:gd name="T0" fmla="*/ 0 w 15"/>
                      <a:gd name="T1" fmla="*/ 0 h 33"/>
                      <a:gd name="T2" fmla="*/ 15 w 15"/>
                      <a:gd name="T3" fmla="*/ 12 h 33"/>
                      <a:gd name="T4" fmla="*/ 9 w 15"/>
                      <a:gd name="T5" fmla="*/ 3 h 33"/>
                      <a:gd name="T6" fmla="*/ 0 w 15"/>
                      <a:gd name="T7" fmla="*/ 0 h 33"/>
                    </a:gdLst>
                    <a:ahLst/>
                    <a:cxnLst>
                      <a:cxn ang="0">
                        <a:pos x="T0" y="T1"/>
                      </a:cxn>
                      <a:cxn ang="0">
                        <a:pos x="T2" y="T3"/>
                      </a:cxn>
                      <a:cxn ang="0">
                        <a:pos x="T4" y="T5"/>
                      </a:cxn>
                      <a:cxn ang="0">
                        <a:pos x="T6" y="T7"/>
                      </a:cxn>
                    </a:cxnLst>
                    <a:rect l="0" t="0" r="r" b="b"/>
                    <a:pathLst>
                      <a:path w="15" h="33">
                        <a:moveTo>
                          <a:pt x="0" y="0"/>
                        </a:moveTo>
                        <a:cubicBezTo>
                          <a:pt x="2" y="9"/>
                          <a:pt x="8" y="33"/>
                          <a:pt x="15" y="12"/>
                        </a:cubicBezTo>
                        <a:cubicBezTo>
                          <a:pt x="13" y="9"/>
                          <a:pt x="12" y="5"/>
                          <a:pt x="9" y="3"/>
                        </a:cubicBezTo>
                        <a:cubicBezTo>
                          <a:pt x="7" y="1"/>
                          <a:pt x="0" y="0"/>
                          <a:pt x="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63" name="Freeform 235"/>
                  <p:cNvSpPr>
                    <a:spLocks/>
                  </p:cNvSpPr>
                  <p:nvPr/>
                </p:nvSpPr>
                <p:spPr bwMode="auto">
                  <a:xfrm>
                    <a:off x="4938" y="970"/>
                    <a:ext cx="90" cy="86"/>
                  </a:xfrm>
                  <a:custGeom>
                    <a:avLst/>
                    <a:gdLst>
                      <a:gd name="T0" fmla="*/ 42 w 90"/>
                      <a:gd name="T1" fmla="*/ 14 h 86"/>
                      <a:gd name="T2" fmla="*/ 0 w 90"/>
                      <a:gd name="T3" fmla="*/ 35 h 86"/>
                      <a:gd name="T4" fmla="*/ 3 w 90"/>
                      <a:gd name="T5" fmla="*/ 53 h 86"/>
                      <a:gd name="T6" fmla="*/ 12 w 90"/>
                      <a:gd name="T7" fmla="*/ 59 h 86"/>
                      <a:gd name="T8" fmla="*/ 15 w 90"/>
                      <a:gd name="T9" fmla="*/ 77 h 86"/>
                      <a:gd name="T10" fmla="*/ 21 w 90"/>
                      <a:gd name="T11" fmla="*/ 86 h 86"/>
                      <a:gd name="T12" fmla="*/ 84 w 90"/>
                      <a:gd name="T13" fmla="*/ 59 h 86"/>
                      <a:gd name="T14" fmla="*/ 54 w 90"/>
                      <a:gd name="T15" fmla="*/ 23 h 86"/>
                      <a:gd name="T16" fmla="*/ 42 w 90"/>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86">
                        <a:moveTo>
                          <a:pt x="42" y="14"/>
                        </a:moveTo>
                        <a:cubicBezTo>
                          <a:pt x="18" y="30"/>
                          <a:pt x="40" y="29"/>
                          <a:pt x="0" y="35"/>
                        </a:cubicBezTo>
                        <a:cubicBezTo>
                          <a:pt x="1" y="41"/>
                          <a:pt x="0" y="48"/>
                          <a:pt x="3" y="53"/>
                        </a:cubicBezTo>
                        <a:cubicBezTo>
                          <a:pt x="5" y="56"/>
                          <a:pt x="10" y="56"/>
                          <a:pt x="12" y="59"/>
                        </a:cubicBezTo>
                        <a:cubicBezTo>
                          <a:pt x="15" y="64"/>
                          <a:pt x="13" y="71"/>
                          <a:pt x="15" y="77"/>
                        </a:cubicBezTo>
                        <a:cubicBezTo>
                          <a:pt x="16" y="80"/>
                          <a:pt x="19" y="83"/>
                          <a:pt x="21" y="86"/>
                        </a:cubicBezTo>
                        <a:cubicBezTo>
                          <a:pt x="54" y="81"/>
                          <a:pt x="50" y="65"/>
                          <a:pt x="84" y="59"/>
                        </a:cubicBezTo>
                        <a:cubicBezTo>
                          <a:pt x="90" y="33"/>
                          <a:pt x="77" y="28"/>
                          <a:pt x="54" y="23"/>
                        </a:cubicBezTo>
                        <a:cubicBezTo>
                          <a:pt x="54" y="22"/>
                          <a:pt x="42" y="0"/>
                          <a:pt x="42" y="1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64" name="Freeform 236"/>
                  <p:cNvSpPr>
                    <a:spLocks/>
                  </p:cNvSpPr>
                  <p:nvPr/>
                </p:nvSpPr>
                <p:spPr bwMode="auto">
                  <a:xfrm>
                    <a:off x="5089" y="939"/>
                    <a:ext cx="43" cy="19"/>
                  </a:xfrm>
                  <a:custGeom>
                    <a:avLst/>
                    <a:gdLst>
                      <a:gd name="T0" fmla="*/ 20 w 43"/>
                      <a:gd name="T1" fmla="*/ 0 h 19"/>
                      <a:gd name="T2" fmla="*/ 20 w 43"/>
                      <a:gd name="T3" fmla="*/ 18 h 19"/>
                      <a:gd name="T4" fmla="*/ 38 w 43"/>
                      <a:gd name="T5" fmla="*/ 15 h 19"/>
                      <a:gd name="T6" fmla="*/ 20 w 43"/>
                      <a:gd name="T7" fmla="*/ 0 h 19"/>
                    </a:gdLst>
                    <a:ahLst/>
                    <a:cxnLst>
                      <a:cxn ang="0">
                        <a:pos x="T0" y="T1"/>
                      </a:cxn>
                      <a:cxn ang="0">
                        <a:pos x="T2" y="T3"/>
                      </a:cxn>
                      <a:cxn ang="0">
                        <a:pos x="T4" y="T5"/>
                      </a:cxn>
                      <a:cxn ang="0">
                        <a:pos x="T6" y="T7"/>
                      </a:cxn>
                    </a:cxnLst>
                    <a:rect l="0" t="0" r="r" b="b"/>
                    <a:pathLst>
                      <a:path w="43" h="19">
                        <a:moveTo>
                          <a:pt x="20" y="0"/>
                        </a:moveTo>
                        <a:cubicBezTo>
                          <a:pt x="0" y="5"/>
                          <a:pt x="3" y="12"/>
                          <a:pt x="20" y="18"/>
                        </a:cubicBezTo>
                        <a:cubicBezTo>
                          <a:pt x="26" y="17"/>
                          <a:pt x="34" y="19"/>
                          <a:pt x="38" y="15"/>
                        </a:cubicBezTo>
                        <a:cubicBezTo>
                          <a:pt x="43" y="10"/>
                          <a:pt x="22" y="2"/>
                          <a:pt x="2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65" name="Freeform 237"/>
                  <p:cNvSpPr>
                    <a:spLocks/>
                  </p:cNvSpPr>
                  <p:nvPr/>
                </p:nvSpPr>
                <p:spPr bwMode="auto">
                  <a:xfrm>
                    <a:off x="4760" y="856"/>
                    <a:ext cx="165" cy="182"/>
                  </a:xfrm>
                  <a:custGeom>
                    <a:avLst/>
                    <a:gdLst>
                      <a:gd name="T0" fmla="*/ 159 w 165"/>
                      <a:gd name="T1" fmla="*/ 52 h 182"/>
                      <a:gd name="T2" fmla="*/ 160 w 165"/>
                      <a:gd name="T3" fmla="*/ 50 h 182"/>
                      <a:gd name="T4" fmla="*/ 127 w 165"/>
                      <a:gd name="T5" fmla="*/ 134 h 182"/>
                      <a:gd name="T6" fmla="*/ 100 w 165"/>
                      <a:gd name="T7" fmla="*/ 182 h 182"/>
                      <a:gd name="T8" fmla="*/ 76 w 165"/>
                      <a:gd name="T9" fmla="*/ 161 h 182"/>
                      <a:gd name="T10" fmla="*/ 49 w 165"/>
                      <a:gd name="T11" fmla="*/ 149 h 182"/>
                      <a:gd name="T12" fmla="*/ 52 w 165"/>
                      <a:gd name="T13" fmla="*/ 125 h 182"/>
                      <a:gd name="T14" fmla="*/ 55 w 165"/>
                      <a:gd name="T15" fmla="*/ 110 h 182"/>
                      <a:gd name="T16" fmla="*/ 10 w 165"/>
                      <a:gd name="T17" fmla="*/ 113 h 182"/>
                      <a:gd name="T18" fmla="*/ 1 w 165"/>
                      <a:gd name="T19" fmla="*/ 110 h 182"/>
                      <a:gd name="T20" fmla="*/ 40 w 165"/>
                      <a:gd name="T21" fmla="*/ 95 h 182"/>
                      <a:gd name="T22" fmla="*/ 49 w 165"/>
                      <a:gd name="T23" fmla="*/ 89 h 182"/>
                      <a:gd name="T24" fmla="*/ 25 w 165"/>
                      <a:gd name="T25" fmla="*/ 65 h 182"/>
                      <a:gd name="T26" fmla="*/ 55 w 165"/>
                      <a:gd name="T27" fmla="*/ 47 h 182"/>
                      <a:gd name="T28" fmla="*/ 85 w 165"/>
                      <a:gd name="T29" fmla="*/ 38 h 182"/>
                      <a:gd name="T30" fmla="*/ 94 w 165"/>
                      <a:gd name="T31" fmla="*/ 50 h 182"/>
                      <a:gd name="T32" fmla="*/ 118 w 165"/>
                      <a:gd name="T33" fmla="*/ 5 h 182"/>
                      <a:gd name="T34" fmla="*/ 133 w 165"/>
                      <a:gd name="T35" fmla="*/ 35 h 182"/>
                      <a:gd name="T36" fmla="*/ 151 w 165"/>
                      <a:gd name="T37" fmla="*/ 41 h 182"/>
                      <a:gd name="T38" fmla="*/ 159 w 165"/>
                      <a:gd name="T39" fmla="*/ 5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 h="182">
                        <a:moveTo>
                          <a:pt x="159" y="52"/>
                        </a:moveTo>
                        <a:cubicBezTo>
                          <a:pt x="153" y="58"/>
                          <a:pt x="165" y="44"/>
                          <a:pt x="160" y="50"/>
                        </a:cubicBezTo>
                        <a:cubicBezTo>
                          <a:pt x="154" y="58"/>
                          <a:pt x="130" y="125"/>
                          <a:pt x="127" y="134"/>
                        </a:cubicBezTo>
                        <a:cubicBezTo>
                          <a:pt x="122" y="150"/>
                          <a:pt x="117" y="176"/>
                          <a:pt x="100" y="182"/>
                        </a:cubicBezTo>
                        <a:cubicBezTo>
                          <a:pt x="76" y="177"/>
                          <a:pt x="90" y="175"/>
                          <a:pt x="76" y="161"/>
                        </a:cubicBezTo>
                        <a:cubicBezTo>
                          <a:pt x="69" y="154"/>
                          <a:pt x="49" y="149"/>
                          <a:pt x="49" y="149"/>
                        </a:cubicBezTo>
                        <a:cubicBezTo>
                          <a:pt x="50" y="141"/>
                          <a:pt x="49" y="132"/>
                          <a:pt x="52" y="125"/>
                        </a:cubicBezTo>
                        <a:cubicBezTo>
                          <a:pt x="58" y="109"/>
                          <a:pt x="68" y="130"/>
                          <a:pt x="55" y="110"/>
                        </a:cubicBezTo>
                        <a:cubicBezTo>
                          <a:pt x="40" y="111"/>
                          <a:pt x="25" y="113"/>
                          <a:pt x="10" y="113"/>
                        </a:cubicBezTo>
                        <a:cubicBezTo>
                          <a:pt x="7" y="113"/>
                          <a:pt x="0" y="113"/>
                          <a:pt x="1" y="110"/>
                        </a:cubicBezTo>
                        <a:cubicBezTo>
                          <a:pt x="4" y="99"/>
                          <a:pt x="32" y="97"/>
                          <a:pt x="40" y="95"/>
                        </a:cubicBezTo>
                        <a:cubicBezTo>
                          <a:pt x="43" y="93"/>
                          <a:pt x="48" y="92"/>
                          <a:pt x="49" y="89"/>
                        </a:cubicBezTo>
                        <a:cubicBezTo>
                          <a:pt x="54" y="68"/>
                          <a:pt x="39" y="68"/>
                          <a:pt x="25" y="65"/>
                        </a:cubicBezTo>
                        <a:cubicBezTo>
                          <a:pt x="17" y="35"/>
                          <a:pt x="31" y="44"/>
                          <a:pt x="55" y="47"/>
                        </a:cubicBezTo>
                        <a:cubicBezTo>
                          <a:pt x="67" y="35"/>
                          <a:pt x="69" y="34"/>
                          <a:pt x="85" y="38"/>
                        </a:cubicBezTo>
                        <a:cubicBezTo>
                          <a:pt x="87" y="45"/>
                          <a:pt x="87" y="70"/>
                          <a:pt x="94" y="50"/>
                        </a:cubicBezTo>
                        <a:cubicBezTo>
                          <a:pt x="97" y="19"/>
                          <a:pt x="87" y="0"/>
                          <a:pt x="118" y="5"/>
                        </a:cubicBezTo>
                        <a:cubicBezTo>
                          <a:pt x="122" y="16"/>
                          <a:pt x="121" y="29"/>
                          <a:pt x="133" y="35"/>
                        </a:cubicBezTo>
                        <a:cubicBezTo>
                          <a:pt x="139" y="38"/>
                          <a:pt x="151" y="41"/>
                          <a:pt x="151" y="41"/>
                        </a:cubicBezTo>
                        <a:cubicBezTo>
                          <a:pt x="155" y="52"/>
                          <a:pt x="157" y="50"/>
                          <a:pt x="159" y="52"/>
                        </a:cubicBezTo>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66" name="Freeform 238"/>
                  <p:cNvSpPr>
                    <a:spLocks/>
                  </p:cNvSpPr>
                  <p:nvPr/>
                </p:nvSpPr>
                <p:spPr bwMode="auto">
                  <a:xfrm>
                    <a:off x="4904" y="806"/>
                    <a:ext cx="172" cy="112"/>
                  </a:xfrm>
                  <a:custGeom>
                    <a:avLst/>
                    <a:gdLst>
                      <a:gd name="T0" fmla="*/ 3 w 172"/>
                      <a:gd name="T1" fmla="*/ 33 h 112"/>
                      <a:gd name="T2" fmla="*/ 16 w 172"/>
                      <a:gd name="T3" fmla="*/ 69 h 112"/>
                      <a:gd name="T4" fmla="*/ 69 w 172"/>
                      <a:gd name="T5" fmla="*/ 93 h 112"/>
                      <a:gd name="T6" fmla="*/ 97 w 172"/>
                      <a:gd name="T7" fmla="*/ 106 h 112"/>
                      <a:gd name="T8" fmla="*/ 123 w 172"/>
                      <a:gd name="T9" fmla="*/ 112 h 112"/>
                      <a:gd name="T10" fmla="*/ 162 w 172"/>
                      <a:gd name="T11" fmla="*/ 90 h 112"/>
                      <a:gd name="T12" fmla="*/ 166 w 172"/>
                      <a:gd name="T13" fmla="*/ 61 h 112"/>
                      <a:gd name="T14" fmla="*/ 108 w 172"/>
                      <a:gd name="T15" fmla="*/ 31 h 112"/>
                      <a:gd name="T16" fmla="*/ 87 w 172"/>
                      <a:gd name="T17" fmla="*/ 1 h 112"/>
                      <a:gd name="T18" fmla="*/ 76 w 172"/>
                      <a:gd name="T19" fmla="*/ 3 h 112"/>
                      <a:gd name="T20" fmla="*/ 67 w 172"/>
                      <a:gd name="T21" fmla="*/ 25 h 112"/>
                      <a:gd name="T22" fmla="*/ 36 w 172"/>
                      <a:gd name="T23" fmla="*/ 10 h 112"/>
                      <a:gd name="T24" fmla="*/ 25 w 172"/>
                      <a:gd name="T25" fmla="*/ 12 h 112"/>
                      <a:gd name="T26" fmla="*/ 22 w 172"/>
                      <a:gd name="T27" fmla="*/ 33 h 112"/>
                      <a:gd name="T28" fmla="*/ 4 w 172"/>
                      <a:gd name="T29" fmla="*/ 30 h 112"/>
                      <a:gd name="T30" fmla="*/ 3 w 172"/>
                      <a:gd name="T31"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12">
                        <a:moveTo>
                          <a:pt x="3" y="33"/>
                        </a:moveTo>
                        <a:cubicBezTo>
                          <a:pt x="4" y="51"/>
                          <a:pt x="4" y="57"/>
                          <a:pt x="16" y="69"/>
                        </a:cubicBezTo>
                        <a:cubicBezTo>
                          <a:pt x="25" y="95"/>
                          <a:pt x="42" y="91"/>
                          <a:pt x="69" y="93"/>
                        </a:cubicBezTo>
                        <a:cubicBezTo>
                          <a:pt x="81" y="105"/>
                          <a:pt x="79" y="105"/>
                          <a:pt x="97" y="106"/>
                        </a:cubicBezTo>
                        <a:cubicBezTo>
                          <a:pt x="115" y="110"/>
                          <a:pt x="106" y="108"/>
                          <a:pt x="123" y="112"/>
                        </a:cubicBezTo>
                        <a:cubicBezTo>
                          <a:pt x="153" y="110"/>
                          <a:pt x="130" y="93"/>
                          <a:pt x="162" y="90"/>
                        </a:cubicBezTo>
                        <a:cubicBezTo>
                          <a:pt x="172" y="85"/>
                          <a:pt x="168" y="70"/>
                          <a:pt x="166" y="61"/>
                        </a:cubicBezTo>
                        <a:cubicBezTo>
                          <a:pt x="160" y="32"/>
                          <a:pt x="132" y="36"/>
                          <a:pt x="108" y="31"/>
                        </a:cubicBezTo>
                        <a:cubicBezTo>
                          <a:pt x="94" y="38"/>
                          <a:pt x="100" y="7"/>
                          <a:pt x="87" y="1"/>
                        </a:cubicBezTo>
                        <a:cubicBezTo>
                          <a:pt x="83" y="2"/>
                          <a:pt x="78" y="0"/>
                          <a:pt x="76" y="3"/>
                        </a:cubicBezTo>
                        <a:cubicBezTo>
                          <a:pt x="69" y="14"/>
                          <a:pt x="81" y="22"/>
                          <a:pt x="67" y="25"/>
                        </a:cubicBezTo>
                        <a:cubicBezTo>
                          <a:pt x="54" y="15"/>
                          <a:pt x="54" y="14"/>
                          <a:pt x="36" y="10"/>
                        </a:cubicBezTo>
                        <a:cubicBezTo>
                          <a:pt x="32" y="11"/>
                          <a:pt x="27" y="9"/>
                          <a:pt x="25" y="12"/>
                        </a:cubicBezTo>
                        <a:cubicBezTo>
                          <a:pt x="21" y="18"/>
                          <a:pt x="22" y="33"/>
                          <a:pt x="22" y="33"/>
                        </a:cubicBezTo>
                        <a:cubicBezTo>
                          <a:pt x="14" y="29"/>
                          <a:pt x="14" y="28"/>
                          <a:pt x="4" y="30"/>
                        </a:cubicBezTo>
                        <a:cubicBezTo>
                          <a:pt x="1" y="35"/>
                          <a:pt x="0" y="35"/>
                          <a:pt x="3" y="3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1057" name="Freeform 239"/>
                <p:cNvSpPr>
                  <a:spLocks/>
                </p:cNvSpPr>
                <p:nvPr/>
              </p:nvSpPr>
              <p:spPr bwMode="auto">
                <a:xfrm>
                  <a:off x="4676" y="1531"/>
                  <a:ext cx="20" cy="13"/>
                </a:xfrm>
                <a:custGeom>
                  <a:avLst/>
                  <a:gdLst>
                    <a:gd name="T0" fmla="*/ 14 w 20"/>
                    <a:gd name="T1" fmla="*/ 1 h 13"/>
                    <a:gd name="T2" fmla="*/ 12 w 20"/>
                    <a:gd name="T3" fmla="*/ 13 h 13"/>
                    <a:gd name="T4" fmla="*/ 14 w 20"/>
                    <a:gd name="T5" fmla="*/ 1 h 13"/>
                  </a:gdLst>
                  <a:ahLst/>
                  <a:cxnLst>
                    <a:cxn ang="0">
                      <a:pos x="T0" y="T1"/>
                    </a:cxn>
                    <a:cxn ang="0">
                      <a:pos x="T2" y="T3"/>
                    </a:cxn>
                    <a:cxn ang="0">
                      <a:pos x="T4" y="T5"/>
                    </a:cxn>
                  </a:cxnLst>
                  <a:rect l="0" t="0" r="r" b="b"/>
                  <a:pathLst>
                    <a:path w="20" h="13">
                      <a:moveTo>
                        <a:pt x="14" y="1"/>
                      </a:moveTo>
                      <a:cubicBezTo>
                        <a:pt x="2" y="3"/>
                        <a:pt x="0" y="9"/>
                        <a:pt x="12" y="13"/>
                      </a:cubicBezTo>
                      <a:cubicBezTo>
                        <a:pt x="16" y="0"/>
                        <a:pt x="20" y="1"/>
                        <a:pt x="14"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1050" name="Freeform 240"/>
              <p:cNvSpPr>
                <a:spLocks/>
              </p:cNvSpPr>
              <p:nvPr/>
            </p:nvSpPr>
            <p:spPr bwMode="auto">
              <a:xfrm>
                <a:off x="4816" y="1349"/>
                <a:ext cx="28" cy="23"/>
              </a:xfrm>
              <a:custGeom>
                <a:avLst/>
                <a:gdLst>
                  <a:gd name="T0" fmla="*/ 0 w 28"/>
                  <a:gd name="T1" fmla="*/ 17 h 23"/>
                  <a:gd name="T2" fmla="*/ 20 w 28"/>
                  <a:gd name="T3" fmla="*/ 13 h 23"/>
                  <a:gd name="T4" fmla="*/ 6 w 28"/>
                  <a:gd name="T5" fmla="*/ 5 h 23"/>
                  <a:gd name="T6" fmla="*/ 0 w 28"/>
                  <a:gd name="T7" fmla="*/ 17 h 23"/>
                </a:gdLst>
                <a:ahLst/>
                <a:cxnLst>
                  <a:cxn ang="0">
                    <a:pos x="T0" y="T1"/>
                  </a:cxn>
                  <a:cxn ang="0">
                    <a:pos x="T2" y="T3"/>
                  </a:cxn>
                  <a:cxn ang="0">
                    <a:pos x="T4" y="T5"/>
                  </a:cxn>
                  <a:cxn ang="0">
                    <a:pos x="T6" y="T7"/>
                  </a:cxn>
                </a:cxnLst>
                <a:rect l="0" t="0" r="r" b="b"/>
                <a:pathLst>
                  <a:path w="28" h="23">
                    <a:moveTo>
                      <a:pt x="0" y="17"/>
                    </a:moveTo>
                    <a:cubicBezTo>
                      <a:pt x="9" y="23"/>
                      <a:pt x="12" y="18"/>
                      <a:pt x="20" y="13"/>
                    </a:cubicBezTo>
                    <a:cubicBezTo>
                      <a:pt x="28" y="0"/>
                      <a:pt x="15" y="3"/>
                      <a:pt x="6" y="5"/>
                    </a:cubicBezTo>
                    <a:cubicBezTo>
                      <a:pt x="1" y="13"/>
                      <a:pt x="3" y="9"/>
                      <a:pt x="0" y="1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51" name="Freeform 241"/>
              <p:cNvSpPr>
                <a:spLocks/>
              </p:cNvSpPr>
              <p:nvPr/>
            </p:nvSpPr>
            <p:spPr bwMode="auto">
              <a:xfrm>
                <a:off x="4787" y="1356"/>
                <a:ext cx="21" cy="27"/>
              </a:xfrm>
              <a:custGeom>
                <a:avLst/>
                <a:gdLst>
                  <a:gd name="T0" fmla="*/ 13 w 21"/>
                  <a:gd name="T1" fmla="*/ 8 h 27"/>
                  <a:gd name="T2" fmla="*/ 17 w 21"/>
                  <a:gd name="T3" fmla="*/ 18 h 27"/>
                  <a:gd name="T4" fmla="*/ 13 w 21"/>
                  <a:gd name="T5" fmla="*/ 8 h 27"/>
                </a:gdLst>
                <a:ahLst/>
                <a:cxnLst>
                  <a:cxn ang="0">
                    <a:pos x="T0" y="T1"/>
                  </a:cxn>
                  <a:cxn ang="0">
                    <a:pos x="T2" y="T3"/>
                  </a:cxn>
                  <a:cxn ang="0">
                    <a:pos x="T4" y="T5"/>
                  </a:cxn>
                </a:cxnLst>
                <a:rect l="0" t="0" r="r" b="b"/>
                <a:pathLst>
                  <a:path w="21" h="27">
                    <a:moveTo>
                      <a:pt x="13" y="8"/>
                    </a:moveTo>
                    <a:cubicBezTo>
                      <a:pt x="4" y="14"/>
                      <a:pt x="0" y="27"/>
                      <a:pt x="17" y="18"/>
                    </a:cubicBezTo>
                    <a:cubicBezTo>
                      <a:pt x="21" y="12"/>
                      <a:pt x="21" y="0"/>
                      <a:pt x="13" y="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52" name="Freeform 242"/>
              <p:cNvSpPr>
                <a:spLocks/>
              </p:cNvSpPr>
              <p:nvPr/>
            </p:nvSpPr>
            <p:spPr bwMode="auto">
              <a:xfrm>
                <a:off x="4829" y="1324"/>
                <a:ext cx="20" cy="24"/>
              </a:xfrm>
              <a:custGeom>
                <a:avLst/>
                <a:gdLst>
                  <a:gd name="T0" fmla="*/ 9 w 20"/>
                  <a:gd name="T1" fmla="*/ 0 h 24"/>
                  <a:gd name="T2" fmla="*/ 3 w 20"/>
                  <a:gd name="T3" fmla="*/ 24 h 24"/>
                  <a:gd name="T4" fmla="*/ 9 w 20"/>
                  <a:gd name="T5" fmla="*/ 0 h 24"/>
                </a:gdLst>
                <a:ahLst/>
                <a:cxnLst>
                  <a:cxn ang="0">
                    <a:pos x="T0" y="T1"/>
                  </a:cxn>
                  <a:cxn ang="0">
                    <a:pos x="T2" y="T3"/>
                  </a:cxn>
                  <a:cxn ang="0">
                    <a:pos x="T4" y="T5"/>
                  </a:cxn>
                </a:cxnLst>
                <a:rect l="0" t="0" r="r" b="b"/>
                <a:pathLst>
                  <a:path w="20" h="24">
                    <a:moveTo>
                      <a:pt x="9" y="0"/>
                    </a:moveTo>
                    <a:cubicBezTo>
                      <a:pt x="0" y="9"/>
                      <a:pt x="1" y="12"/>
                      <a:pt x="3" y="24"/>
                    </a:cubicBezTo>
                    <a:cubicBezTo>
                      <a:pt x="14" y="18"/>
                      <a:pt x="20" y="11"/>
                      <a:pt x="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53" name="Freeform 243"/>
              <p:cNvSpPr>
                <a:spLocks/>
              </p:cNvSpPr>
              <p:nvPr/>
            </p:nvSpPr>
            <p:spPr bwMode="auto">
              <a:xfrm>
                <a:off x="4879" y="1302"/>
                <a:ext cx="19" cy="32"/>
              </a:xfrm>
              <a:custGeom>
                <a:avLst/>
                <a:gdLst>
                  <a:gd name="T0" fmla="*/ 5 w 19"/>
                  <a:gd name="T1" fmla="*/ 8 h 32"/>
                  <a:gd name="T2" fmla="*/ 5 w 19"/>
                  <a:gd name="T3" fmla="*/ 30 h 32"/>
                  <a:gd name="T4" fmla="*/ 9 w 19"/>
                  <a:gd name="T5" fmla="*/ 22 h 32"/>
                  <a:gd name="T6" fmla="*/ 19 w 19"/>
                  <a:gd name="T7" fmla="*/ 8 h 32"/>
                  <a:gd name="T8" fmla="*/ 5 w 19"/>
                  <a:gd name="T9" fmla="*/ 8 h 32"/>
                </a:gdLst>
                <a:ahLst/>
                <a:cxnLst>
                  <a:cxn ang="0">
                    <a:pos x="T0" y="T1"/>
                  </a:cxn>
                  <a:cxn ang="0">
                    <a:pos x="T2" y="T3"/>
                  </a:cxn>
                  <a:cxn ang="0">
                    <a:pos x="T4" y="T5"/>
                  </a:cxn>
                  <a:cxn ang="0">
                    <a:pos x="T6" y="T7"/>
                  </a:cxn>
                  <a:cxn ang="0">
                    <a:pos x="T8" y="T9"/>
                  </a:cxn>
                </a:cxnLst>
                <a:rect l="0" t="0" r="r" b="b"/>
                <a:pathLst>
                  <a:path w="19" h="32">
                    <a:moveTo>
                      <a:pt x="5" y="8"/>
                    </a:moveTo>
                    <a:cubicBezTo>
                      <a:pt x="4" y="14"/>
                      <a:pt x="0" y="25"/>
                      <a:pt x="5" y="30"/>
                    </a:cubicBezTo>
                    <a:cubicBezTo>
                      <a:pt x="7" y="32"/>
                      <a:pt x="7" y="25"/>
                      <a:pt x="9" y="22"/>
                    </a:cubicBezTo>
                    <a:cubicBezTo>
                      <a:pt x="12" y="17"/>
                      <a:pt x="16" y="13"/>
                      <a:pt x="19" y="8"/>
                    </a:cubicBezTo>
                    <a:cubicBezTo>
                      <a:pt x="9" y="0"/>
                      <a:pt x="13" y="0"/>
                      <a:pt x="5" y="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54" name="Freeform 244"/>
              <p:cNvSpPr>
                <a:spLocks/>
              </p:cNvSpPr>
              <p:nvPr/>
            </p:nvSpPr>
            <p:spPr bwMode="auto">
              <a:xfrm>
                <a:off x="4990" y="1237"/>
                <a:ext cx="42" cy="28"/>
              </a:xfrm>
              <a:custGeom>
                <a:avLst/>
                <a:gdLst>
                  <a:gd name="T0" fmla="*/ 38 w 42"/>
                  <a:gd name="T1" fmla="*/ 3 h 28"/>
                  <a:gd name="T2" fmla="*/ 0 w 42"/>
                  <a:gd name="T3" fmla="*/ 15 h 28"/>
                  <a:gd name="T4" fmla="*/ 38 w 42"/>
                  <a:gd name="T5" fmla="*/ 15 h 28"/>
                  <a:gd name="T6" fmla="*/ 42 w 42"/>
                  <a:gd name="T7" fmla="*/ 9 h 28"/>
                  <a:gd name="T8" fmla="*/ 38 w 42"/>
                  <a:gd name="T9" fmla="*/ 3 h 28"/>
                </a:gdLst>
                <a:ahLst/>
                <a:cxnLst>
                  <a:cxn ang="0">
                    <a:pos x="T0" y="T1"/>
                  </a:cxn>
                  <a:cxn ang="0">
                    <a:pos x="T2" y="T3"/>
                  </a:cxn>
                  <a:cxn ang="0">
                    <a:pos x="T4" y="T5"/>
                  </a:cxn>
                  <a:cxn ang="0">
                    <a:pos x="T6" y="T7"/>
                  </a:cxn>
                  <a:cxn ang="0">
                    <a:pos x="T8" y="T9"/>
                  </a:cxn>
                </a:cxnLst>
                <a:rect l="0" t="0" r="r" b="b"/>
                <a:pathLst>
                  <a:path w="42" h="28">
                    <a:moveTo>
                      <a:pt x="38" y="3"/>
                    </a:moveTo>
                    <a:cubicBezTo>
                      <a:pt x="25" y="4"/>
                      <a:pt x="8" y="3"/>
                      <a:pt x="0" y="15"/>
                    </a:cubicBezTo>
                    <a:cubicBezTo>
                      <a:pt x="9" y="28"/>
                      <a:pt x="25" y="18"/>
                      <a:pt x="38" y="15"/>
                    </a:cubicBezTo>
                    <a:cubicBezTo>
                      <a:pt x="39" y="13"/>
                      <a:pt x="42" y="11"/>
                      <a:pt x="42" y="9"/>
                    </a:cubicBezTo>
                    <a:cubicBezTo>
                      <a:pt x="40" y="0"/>
                      <a:pt x="32" y="9"/>
                      <a:pt x="38"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55" name="Freeform 245"/>
              <p:cNvSpPr>
                <a:spLocks/>
              </p:cNvSpPr>
              <p:nvPr/>
            </p:nvSpPr>
            <p:spPr bwMode="auto">
              <a:xfrm>
                <a:off x="4912" y="1285"/>
                <a:ext cx="29" cy="21"/>
              </a:xfrm>
              <a:custGeom>
                <a:avLst/>
                <a:gdLst>
                  <a:gd name="T0" fmla="*/ 0 w 29"/>
                  <a:gd name="T1" fmla="*/ 9 h 21"/>
                  <a:gd name="T2" fmla="*/ 4 w 29"/>
                  <a:gd name="T3" fmla="*/ 15 h 21"/>
                  <a:gd name="T4" fmla="*/ 8 w 29"/>
                  <a:gd name="T5" fmla="*/ 1 h 21"/>
                  <a:gd name="T6" fmla="*/ 0 w 29"/>
                  <a:gd name="T7" fmla="*/ 9 h 21"/>
                </a:gdLst>
                <a:ahLst/>
                <a:cxnLst>
                  <a:cxn ang="0">
                    <a:pos x="T0" y="T1"/>
                  </a:cxn>
                  <a:cxn ang="0">
                    <a:pos x="T2" y="T3"/>
                  </a:cxn>
                  <a:cxn ang="0">
                    <a:pos x="T4" y="T5"/>
                  </a:cxn>
                  <a:cxn ang="0">
                    <a:pos x="T6" y="T7"/>
                  </a:cxn>
                </a:cxnLst>
                <a:rect l="0" t="0" r="r" b="b"/>
                <a:pathLst>
                  <a:path w="29" h="21">
                    <a:moveTo>
                      <a:pt x="0" y="9"/>
                    </a:moveTo>
                    <a:cubicBezTo>
                      <a:pt x="1" y="11"/>
                      <a:pt x="2" y="14"/>
                      <a:pt x="4" y="15"/>
                    </a:cubicBezTo>
                    <a:cubicBezTo>
                      <a:pt x="29" y="21"/>
                      <a:pt x="12" y="0"/>
                      <a:pt x="8" y="1"/>
                    </a:cubicBezTo>
                    <a:cubicBezTo>
                      <a:pt x="4" y="2"/>
                      <a:pt x="3" y="6"/>
                      <a:pt x="0" y="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725" name="Freeform 246"/>
            <p:cNvSpPr>
              <a:spLocks/>
            </p:cNvSpPr>
            <p:nvPr/>
          </p:nvSpPr>
          <p:spPr bwMode="auto">
            <a:xfrm>
              <a:off x="3012" y="1738"/>
              <a:ext cx="143" cy="126"/>
            </a:xfrm>
            <a:custGeom>
              <a:avLst/>
              <a:gdLst>
                <a:gd name="T0" fmla="*/ 276 w 290"/>
                <a:gd name="T1" fmla="*/ 60 h 256"/>
                <a:gd name="T2" fmla="*/ 265 w 290"/>
                <a:gd name="T3" fmla="*/ 85 h 256"/>
                <a:gd name="T4" fmla="*/ 270 w 290"/>
                <a:gd name="T5" fmla="*/ 135 h 256"/>
                <a:gd name="T6" fmla="*/ 285 w 290"/>
                <a:gd name="T7" fmla="*/ 168 h 256"/>
                <a:gd name="T8" fmla="*/ 277 w 290"/>
                <a:gd name="T9" fmla="*/ 184 h 256"/>
                <a:gd name="T10" fmla="*/ 258 w 290"/>
                <a:gd name="T11" fmla="*/ 226 h 256"/>
                <a:gd name="T12" fmla="*/ 247 w 290"/>
                <a:gd name="T13" fmla="*/ 256 h 256"/>
                <a:gd name="T14" fmla="*/ 217 w 290"/>
                <a:gd name="T15" fmla="*/ 232 h 256"/>
                <a:gd name="T16" fmla="*/ 189 w 290"/>
                <a:gd name="T17" fmla="*/ 237 h 256"/>
                <a:gd name="T18" fmla="*/ 141 w 290"/>
                <a:gd name="T19" fmla="*/ 217 h 256"/>
                <a:gd name="T20" fmla="*/ 124 w 290"/>
                <a:gd name="T21" fmla="*/ 207 h 256"/>
                <a:gd name="T22" fmla="*/ 109 w 290"/>
                <a:gd name="T23" fmla="*/ 196 h 256"/>
                <a:gd name="T24" fmla="*/ 90 w 290"/>
                <a:gd name="T25" fmla="*/ 198 h 256"/>
                <a:gd name="T26" fmla="*/ 66 w 290"/>
                <a:gd name="T27" fmla="*/ 169 h 256"/>
                <a:gd name="T28" fmla="*/ 24 w 290"/>
                <a:gd name="T29" fmla="*/ 154 h 256"/>
                <a:gd name="T30" fmla="*/ 15 w 290"/>
                <a:gd name="T31" fmla="*/ 75 h 256"/>
                <a:gd name="T32" fmla="*/ 4 w 290"/>
                <a:gd name="T33" fmla="*/ 55 h 256"/>
                <a:gd name="T34" fmla="*/ 39 w 290"/>
                <a:gd name="T35" fmla="*/ 25 h 256"/>
                <a:gd name="T36" fmla="*/ 66 w 290"/>
                <a:gd name="T37" fmla="*/ 12 h 256"/>
                <a:gd name="T38" fmla="*/ 88 w 290"/>
                <a:gd name="T39" fmla="*/ 0 h 256"/>
                <a:gd name="T40" fmla="*/ 112 w 290"/>
                <a:gd name="T41" fmla="*/ 1 h 256"/>
                <a:gd name="T42" fmla="*/ 126 w 290"/>
                <a:gd name="T43" fmla="*/ 4 h 256"/>
                <a:gd name="T44" fmla="*/ 142 w 290"/>
                <a:gd name="T45" fmla="*/ 19 h 256"/>
                <a:gd name="T46" fmla="*/ 172 w 290"/>
                <a:gd name="T47" fmla="*/ 15 h 256"/>
                <a:gd name="T48" fmla="*/ 207 w 290"/>
                <a:gd name="T49" fmla="*/ 18 h 256"/>
                <a:gd name="T50" fmla="*/ 249 w 290"/>
                <a:gd name="T51" fmla="*/ 27 h 256"/>
                <a:gd name="T52" fmla="*/ 271 w 290"/>
                <a:gd name="T53" fmla="*/ 57 h 256"/>
                <a:gd name="T54" fmla="*/ 276 w 290"/>
                <a:gd name="T55" fmla="*/ 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0" h="256">
                  <a:moveTo>
                    <a:pt x="276" y="60"/>
                  </a:moveTo>
                  <a:cubicBezTo>
                    <a:pt x="271" y="68"/>
                    <a:pt x="268" y="76"/>
                    <a:pt x="265" y="85"/>
                  </a:cubicBezTo>
                  <a:cubicBezTo>
                    <a:pt x="263" y="102"/>
                    <a:pt x="261" y="120"/>
                    <a:pt x="270" y="135"/>
                  </a:cubicBezTo>
                  <a:cubicBezTo>
                    <a:pt x="271" y="150"/>
                    <a:pt x="272" y="160"/>
                    <a:pt x="285" y="168"/>
                  </a:cubicBezTo>
                  <a:cubicBezTo>
                    <a:pt x="290" y="175"/>
                    <a:pt x="285" y="182"/>
                    <a:pt x="277" y="184"/>
                  </a:cubicBezTo>
                  <a:cubicBezTo>
                    <a:pt x="269" y="196"/>
                    <a:pt x="269" y="218"/>
                    <a:pt x="258" y="226"/>
                  </a:cubicBezTo>
                  <a:cubicBezTo>
                    <a:pt x="252" y="238"/>
                    <a:pt x="263" y="253"/>
                    <a:pt x="247" y="256"/>
                  </a:cubicBezTo>
                  <a:cubicBezTo>
                    <a:pt x="236" y="249"/>
                    <a:pt x="230" y="236"/>
                    <a:pt x="217" y="232"/>
                  </a:cubicBezTo>
                  <a:cubicBezTo>
                    <a:pt x="207" y="233"/>
                    <a:pt x="198" y="233"/>
                    <a:pt x="189" y="237"/>
                  </a:cubicBezTo>
                  <a:cubicBezTo>
                    <a:pt x="169" y="234"/>
                    <a:pt x="160" y="222"/>
                    <a:pt x="141" y="217"/>
                  </a:cubicBezTo>
                  <a:cubicBezTo>
                    <a:pt x="135" y="214"/>
                    <a:pt x="130" y="211"/>
                    <a:pt x="124" y="207"/>
                  </a:cubicBezTo>
                  <a:cubicBezTo>
                    <a:pt x="119" y="200"/>
                    <a:pt x="117" y="199"/>
                    <a:pt x="109" y="196"/>
                  </a:cubicBezTo>
                  <a:cubicBezTo>
                    <a:pt x="103" y="197"/>
                    <a:pt x="96" y="198"/>
                    <a:pt x="90" y="198"/>
                  </a:cubicBezTo>
                  <a:cubicBezTo>
                    <a:pt x="78" y="198"/>
                    <a:pt x="74" y="176"/>
                    <a:pt x="66" y="169"/>
                  </a:cubicBezTo>
                  <a:cubicBezTo>
                    <a:pt x="57" y="161"/>
                    <a:pt x="35" y="156"/>
                    <a:pt x="24" y="154"/>
                  </a:cubicBezTo>
                  <a:cubicBezTo>
                    <a:pt x="20" y="128"/>
                    <a:pt x="18" y="101"/>
                    <a:pt x="15" y="75"/>
                  </a:cubicBezTo>
                  <a:cubicBezTo>
                    <a:pt x="14" y="68"/>
                    <a:pt x="7" y="61"/>
                    <a:pt x="4" y="55"/>
                  </a:cubicBezTo>
                  <a:cubicBezTo>
                    <a:pt x="0" y="30"/>
                    <a:pt x="20" y="29"/>
                    <a:pt x="39" y="25"/>
                  </a:cubicBezTo>
                  <a:cubicBezTo>
                    <a:pt x="47" y="21"/>
                    <a:pt x="57" y="14"/>
                    <a:pt x="66" y="12"/>
                  </a:cubicBezTo>
                  <a:cubicBezTo>
                    <a:pt x="73" y="7"/>
                    <a:pt x="79" y="1"/>
                    <a:pt x="88" y="0"/>
                  </a:cubicBezTo>
                  <a:cubicBezTo>
                    <a:pt x="96" y="0"/>
                    <a:pt x="104" y="0"/>
                    <a:pt x="112" y="1"/>
                  </a:cubicBezTo>
                  <a:cubicBezTo>
                    <a:pt x="117" y="1"/>
                    <a:pt x="126" y="4"/>
                    <a:pt x="126" y="4"/>
                  </a:cubicBezTo>
                  <a:cubicBezTo>
                    <a:pt x="133" y="16"/>
                    <a:pt x="120" y="17"/>
                    <a:pt x="142" y="19"/>
                  </a:cubicBezTo>
                  <a:cubicBezTo>
                    <a:pt x="160" y="28"/>
                    <a:pt x="156" y="18"/>
                    <a:pt x="172" y="15"/>
                  </a:cubicBezTo>
                  <a:cubicBezTo>
                    <a:pt x="183" y="15"/>
                    <a:pt x="194" y="16"/>
                    <a:pt x="207" y="18"/>
                  </a:cubicBezTo>
                  <a:cubicBezTo>
                    <a:pt x="220" y="20"/>
                    <a:pt x="238" y="21"/>
                    <a:pt x="249" y="27"/>
                  </a:cubicBezTo>
                  <a:cubicBezTo>
                    <a:pt x="256" y="36"/>
                    <a:pt x="262" y="50"/>
                    <a:pt x="271" y="57"/>
                  </a:cubicBezTo>
                  <a:cubicBezTo>
                    <a:pt x="273" y="61"/>
                    <a:pt x="274" y="60"/>
                    <a:pt x="276" y="6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26" name="Freeform 247"/>
            <p:cNvSpPr>
              <a:spLocks/>
            </p:cNvSpPr>
            <p:nvPr/>
          </p:nvSpPr>
          <p:spPr bwMode="auto">
            <a:xfrm>
              <a:off x="2899" y="1729"/>
              <a:ext cx="127" cy="164"/>
            </a:xfrm>
            <a:custGeom>
              <a:avLst/>
              <a:gdLst>
                <a:gd name="T0" fmla="*/ 252 w 258"/>
                <a:gd name="T1" fmla="*/ 171 h 331"/>
                <a:gd name="T2" fmla="*/ 245 w 258"/>
                <a:gd name="T3" fmla="*/ 104 h 331"/>
                <a:gd name="T4" fmla="*/ 234 w 258"/>
                <a:gd name="T5" fmla="*/ 69 h 331"/>
                <a:gd name="T6" fmla="*/ 206 w 258"/>
                <a:gd name="T7" fmla="*/ 45 h 331"/>
                <a:gd name="T8" fmla="*/ 194 w 258"/>
                <a:gd name="T9" fmla="*/ 32 h 331"/>
                <a:gd name="T10" fmla="*/ 180 w 258"/>
                <a:gd name="T11" fmla="*/ 41 h 331"/>
                <a:gd name="T12" fmla="*/ 155 w 258"/>
                <a:gd name="T13" fmla="*/ 44 h 331"/>
                <a:gd name="T14" fmla="*/ 140 w 258"/>
                <a:gd name="T15" fmla="*/ 63 h 331"/>
                <a:gd name="T16" fmla="*/ 107 w 258"/>
                <a:gd name="T17" fmla="*/ 47 h 331"/>
                <a:gd name="T18" fmla="*/ 90 w 258"/>
                <a:gd name="T19" fmla="*/ 21 h 331"/>
                <a:gd name="T20" fmla="*/ 89 w 258"/>
                <a:gd name="T21" fmla="*/ 6 h 331"/>
                <a:gd name="T22" fmla="*/ 78 w 258"/>
                <a:gd name="T23" fmla="*/ 0 h 331"/>
                <a:gd name="T24" fmla="*/ 60 w 258"/>
                <a:gd name="T25" fmla="*/ 27 h 331"/>
                <a:gd name="T26" fmla="*/ 86 w 258"/>
                <a:gd name="T27" fmla="*/ 48 h 331"/>
                <a:gd name="T28" fmla="*/ 90 w 258"/>
                <a:gd name="T29" fmla="*/ 59 h 331"/>
                <a:gd name="T30" fmla="*/ 59 w 258"/>
                <a:gd name="T31" fmla="*/ 65 h 331"/>
                <a:gd name="T32" fmla="*/ 47 w 258"/>
                <a:gd name="T33" fmla="*/ 80 h 331"/>
                <a:gd name="T34" fmla="*/ 27 w 258"/>
                <a:gd name="T35" fmla="*/ 120 h 331"/>
                <a:gd name="T36" fmla="*/ 14 w 258"/>
                <a:gd name="T37" fmla="*/ 156 h 331"/>
                <a:gd name="T38" fmla="*/ 11 w 258"/>
                <a:gd name="T39" fmla="*/ 161 h 331"/>
                <a:gd name="T40" fmla="*/ 6 w 258"/>
                <a:gd name="T41" fmla="*/ 164 h 331"/>
                <a:gd name="T42" fmla="*/ 0 w 258"/>
                <a:gd name="T43" fmla="*/ 186 h 331"/>
                <a:gd name="T44" fmla="*/ 3 w 258"/>
                <a:gd name="T45" fmla="*/ 224 h 331"/>
                <a:gd name="T46" fmla="*/ 11 w 258"/>
                <a:gd name="T47" fmla="*/ 243 h 331"/>
                <a:gd name="T48" fmla="*/ 30 w 258"/>
                <a:gd name="T49" fmla="*/ 258 h 331"/>
                <a:gd name="T50" fmla="*/ 29 w 258"/>
                <a:gd name="T51" fmla="*/ 297 h 331"/>
                <a:gd name="T52" fmla="*/ 29 w 258"/>
                <a:gd name="T53" fmla="*/ 320 h 331"/>
                <a:gd name="T54" fmla="*/ 63 w 258"/>
                <a:gd name="T55" fmla="*/ 323 h 331"/>
                <a:gd name="T56" fmla="*/ 102 w 258"/>
                <a:gd name="T57" fmla="*/ 330 h 331"/>
                <a:gd name="T58" fmla="*/ 167 w 258"/>
                <a:gd name="T59" fmla="*/ 318 h 331"/>
                <a:gd name="T60" fmla="*/ 194 w 258"/>
                <a:gd name="T61" fmla="*/ 324 h 331"/>
                <a:gd name="T62" fmla="*/ 209 w 258"/>
                <a:gd name="T63" fmla="*/ 321 h 331"/>
                <a:gd name="T64" fmla="*/ 207 w 258"/>
                <a:gd name="T65" fmla="*/ 297 h 331"/>
                <a:gd name="T66" fmla="*/ 215 w 258"/>
                <a:gd name="T67" fmla="*/ 276 h 331"/>
                <a:gd name="T68" fmla="*/ 224 w 258"/>
                <a:gd name="T69" fmla="*/ 261 h 331"/>
                <a:gd name="T70" fmla="*/ 203 w 258"/>
                <a:gd name="T71" fmla="*/ 240 h 331"/>
                <a:gd name="T72" fmla="*/ 200 w 258"/>
                <a:gd name="T73" fmla="*/ 221 h 331"/>
                <a:gd name="T74" fmla="*/ 191 w 258"/>
                <a:gd name="T75" fmla="*/ 210 h 331"/>
                <a:gd name="T76" fmla="*/ 236 w 258"/>
                <a:gd name="T77" fmla="*/ 195 h 331"/>
                <a:gd name="T78" fmla="*/ 248 w 258"/>
                <a:gd name="T79" fmla="*/ 182 h 331"/>
                <a:gd name="T80" fmla="*/ 252 w 258"/>
                <a:gd name="T81" fmla="*/ 17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8" h="331">
                  <a:moveTo>
                    <a:pt x="252" y="171"/>
                  </a:moveTo>
                  <a:cubicBezTo>
                    <a:pt x="248" y="149"/>
                    <a:pt x="258" y="122"/>
                    <a:pt x="245" y="104"/>
                  </a:cubicBezTo>
                  <a:cubicBezTo>
                    <a:pt x="242" y="90"/>
                    <a:pt x="239" y="82"/>
                    <a:pt x="234" y="69"/>
                  </a:cubicBezTo>
                  <a:cubicBezTo>
                    <a:pt x="230" y="44"/>
                    <a:pt x="237" y="49"/>
                    <a:pt x="206" y="45"/>
                  </a:cubicBezTo>
                  <a:cubicBezTo>
                    <a:pt x="202" y="40"/>
                    <a:pt x="194" y="32"/>
                    <a:pt x="194" y="32"/>
                  </a:cubicBezTo>
                  <a:cubicBezTo>
                    <a:pt x="185" y="33"/>
                    <a:pt x="188" y="39"/>
                    <a:pt x="180" y="41"/>
                  </a:cubicBezTo>
                  <a:cubicBezTo>
                    <a:pt x="172" y="43"/>
                    <a:pt x="163" y="43"/>
                    <a:pt x="155" y="44"/>
                  </a:cubicBezTo>
                  <a:cubicBezTo>
                    <a:pt x="150" y="55"/>
                    <a:pt x="154" y="61"/>
                    <a:pt x="140" y="63"/>
                  </a:cubicBezTo>
                  <a:cubicBezTo>
                    <a:pt x="122" y="49"/>
                    <a:pt x="141" y="49"/>
                    <a:pt x="107" y="47"/>
                  </a:cubicBezTo>
                  <a:cubicBezTo>
                    <a:pt x="103" y="37"/>
                    <a:pt x="100" y="26"/>
                    <a:pt x="90" y="21"/>
                  </a:cubicBezTo>
                  <a:cubicBezTo>
                    <a:pt x="84" y="14"/>
                    <a:pt x="94" y="14"/>
                    <a:pt x="89" y="6"/>
                  </a:cubicBezTo>
                  <a:cubicBezTo>
                    <a:pt x="88" y="5"/>
                    <a:pt x="79" y="0"/>
                    <a:pt x="78" y="0"/>
                  </a:cubicBezTo>
                  <a:cubicBezTo>
                    <a:pt x="52" y="5"/>
                    <a:pt x="78" y="16"/>
                    <a:pt x="60" y="27"/>
                  </a:cubicBezTo>
                  <a:cubicBezTo>
                    <a:pt x="55" y="51"/>
                    <a:pt x="69" y="47"/>
                    <a:pt x="86" y="48"/>
                  </a:cubicBezTo>
                  <a:cubicBezTo>
                    <a:pt x="78" y="57"/>
                    <a:pt x="97" y="58"/>
                    <a:pt x="90" y="59"/>
                  </a:cubicBezTo>
                  <a:cubicBezTo>
                    <a:pt x="81" y="66"/>
                    <a:pt x="69" y="60"/>
                    <a:pt x="59" y="65"/>
                  </a:cubicBezTo>
                  <a:cubicBezTo>
                    <a:pt x="55" y="73"/>
                    <a:pt x="56" y="76"/>
                    <a:pt x="47" y="80"/>
                  </a:cubicBezTo>
                  <a:cubicBezTo>
                    <a:pt x="40" y="93"/>
                    <a:pt x="36" y="108"/>
                    <a:pt x="27" y="120"/>
                  </a:cubicBezTo>
                  <a:cubicBezTo>
                    <a:pt x="29" y="136"/>
                    <a:pt x="34" y="154"/>
                    <a:pt x="14" y="156"/>
                  </a:cubicBezTo>
                  <a:cubicBezTo>
                    <a:pt x="13" y="158"/>
                    <a:pt x="12" y="160"/>
                    <a:pt x="11" y="161"/>
                  </a:cubicBezTo>
                  <a:cubicBezTo>
                    <a:pt x="10" y="162"/>
                    <a:pt x="7" y="162"/>
                    <a:pt x="6" y="164"/>
                  </a:cubicBezTo>
                  <a:cubicBezTo>
                    <a:pt x="2" y="170"/>
                    <a:pt x="3" y="180"/>
                    <a:pt x="0" y="186"/>
                  </a:cubicBezTo>
                  <a:cubicBezTo>
                    <a:pt x="3" y="204"/>
                    <a:pt x="5" y="203"/>
                    <a:pt x="3" y="224"/>
                  </a:cubicBezTo>
                  <a:cubicBezTo>
                    <a:pt x="5" y="232"/>
                    <a:pt x="7" y="236"/>
                    <a:pt x="11" y="243"/>
                  </a:cubicBezTo>
                  <a:cubicBezTo>
                    <a:pt x="13" y="255"/>
                    <a:pt x="19" y="256"/>
                    <a:pt x="30" y="258"/>
                  </a:cubicBezTo>
                  <a:cubicBezTo>
                    <a:pt x="39" y="261"/>
                    <a:pt x="30" y="287"/>
                    <a:pt x="29" y="297"/>
                  </a:cubicBezTo>
                  <a:cubicBezTo>
                    <a:pt x="30" y="307"/>
                    <a:pt x="21" y="316"/>
                    <a:pt x="29" y="320"/>
                  </a:cubicBezTo>
                  <a:cubicBezTo>
                    <a:pt x="35" y="324"/>
                    <a:pt x="51" y="321"/>
                    <a:pt x="63" y="323"/>
                  </a:cubicBezTo>
                  <a:cubicBezTo>
                    <a:pt x="77" y="330"/>
                    <a:pt x="86" y="329"/>
                    <a:pt x="102" y="330"/>
                  </a:cubicBezTo>
                  <a:cubicBezTo>
                    <a:pt x="171" y="329"/>
                    <a:pt x="134" y="331"/>
                    <a:pt x="167" y="318"/>
                  </a:cubicBezTo>
                  <a:cubicBezTo>
                    <a:pt x="183" y="320"/>
                    <a:pt x="183" y="322"/>
                    <a:pt x="194" y="324"/>
                  </a:cubicBezTo>
                  <a:cubicBezTo>
                    <a:pt x="200" y="327"/>
                    <a:pt x="203" y="324"/>
                    <a:pt x="209" y="321"/>
                  </a:cubicBezTo>
                  <a:cubicBezTo>
                    <a:pt x="215" y="313"/>
                    <a:pt x="212" y="305"/>
                    <a:pt x="207" y="297"/>
                  </a:cubicBezTo>
                  <a:cubicBezTo>
                    <a:pt x="209" y="287"/>
                    <a:pt x="207" y="281"/>
                    <a:pt x="215" y="276"/>
                  </a:cubicBezTo>
                  <a:cubicBezTo>
                    <a:pt x="218" y="271"/>
                    <a:pt x="221" y="266"/>
                    <a:pt x="224" y="261"/>
                  </a:cubicBezTo>
                  <a:cubicBezTo>
                    <a:pt x="222" y="250"/>
                    <a:pt x="212" y="247"/>
                    <a:pt x="203" y="240"/>
                  </a:cubicBezTo>
                  <a:cubicBezTo>
                    <a:pt x="201" y="234"/>
                    <a:pt x="202" y="227"/>
                    <a:pt x="200" y="221"/>
                  </a:cubicBezTo>
                  <a:cubicBezTo>
                    <a:pt x="198" y="217"/>
                    <a:pt x="191" y="210"/>
                    <a:pt x="191" y="210"/>
                  </a:cubicBezTo>
                  <a:cubicBezTo>
                    <a:pt x="201" y="190"/>
                    <a:pt x="214" y="196"/>
                    <a:pt x="236" y="195"/>
                  </a:cubicBezTo>
                  <a:cubicBezTo>
                    <a:pt x="246" y="185"/>
                    <a:pt x="242" y="189"/>
                    <a:pt x="248" y="182"/>
                  </a:cubicBezTo>
                  <a:cubicBezTo>
                    <a:pt x="248" y="180"/>
                    <a:pt x="249" y="171"/>
                    <a:pt x="252" y="17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27" name="Freeform 248"/>
            <p:cNvSpPr>
              <a:spLocks/>
            </p:cNvSpPr>
            <p:nvPr/>
          </p:nvSpPr>
          <p:spPr bwMode="auto">
            <a:xfrm>
              <a:off x="2863" y="1764"/>
              <a:ext cx="62" cy="64"/>
            </a:xfrm>
            <a:custGeom>
              <a:avLst/>
              <a:gdLst>
                <a:gd name="T0" fmla="*/ 73 w 126"/>
                <a:gd name="T1" fmla="*/ 130 h 130"/>
                <a:gd name="T2" fmla="*/ 96 w 126"/>
                <a:gd name="T3" fmla="*/ 84 h 130"/>
                <a:gd name="T4" fmla="*/ 114 w 126"/>
                <a:gd name="T5" fmla="*/ 27 h 130"/>
                <a:gd name="T6" fmla="*/ 120 w 126"/>
                <a:gd name="T7" fmla="*/ 9 h 130"/>
                <a:gd name="T8" fmla="*/ 93 w 126"/>
                <a:gd name="T9" fmla="*/ 6 h 130"/>
                <a:gd name="T10" fmla="*/ 75 w 126"/>
                <a:gd name="T11" fmla="*/ 0 h 130"/>
                <a:gd name="T12" fmla="*/ 60 w 126"/>
                <a:gd name="T13" fmla="*/ 7 h 130"/>
                <a:gd name="T14" fmla="*/ 63 w 126"/>
                <a:gd name="T15" fmla="*/ 21 h 130"/>
                <a:gd name="T16" fmla="*/ 69 w 126"/>
                <a:gd name="T17" fmla="*/ 33 h 130"/>
                <a:gd name="T18" fmla="*/ 45 w 126"/>
                <a:gd name="T19" fmla="*/ 30 h 130"/>
                <a:gd name="T20" fmla="*/ 34 w 126"/>
                <a:gd name="T21" fmla="*/ 27 h 130"/>
                <a:gd name="T22" fmla="*/ 27 w 126"/>
                <a:gd name="T23" fmla="*/ 48 h 130"/>
                <a:gd name="T24" fmla="*/ 25 w 126"/>
                <a:gd name="T25" fmla="*/ 52 h 130"/>
                <a:gd name="T26" fmla="*/ 0 w 126"/>
                <a:gd name="T27" fmla="*/ 96 h 130"/>
                <a:gd name="T28" fmla="*/ 37 w 126"/>
                <a:gd name="T29" fmla="*/ 103 h 130"/>
                <a:gd name="T30" fmla="*/ 63 w 126"/>
                <a:gd name="T31" fmla="*/ 118 h 130"/>
                <a:gd name="T32" fmla="*/ 73 w 12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30">
                  <a:moveTo>
                    <a:pt x="73" y="130"/>
                  </a:moveTo>
                  <a:cubicBezTo>
                    <a:pt x="76" y="111"/>
                    <a:pt x="73" y="89"/>
                    <a:pt x="96" y="84"/>
                  </a:cubicBezTo>
                  <a:cubicBezTo>
                    <a:pt x="108" y="64"/>
                    <a:pt x="99" y="47"/>
                    <a:pt x="114" y="27"/>
                  </a:cubicBezTo>
                  <a:cubicBezTo>
                    <a:pt x="115" y="21"/>
                    <a:pt x="117" y="15"/>
                    <a:pt x="120" y="9"/>
                  </a:cubicBezTo>
                  <a:cubicBezTo>
                    <a:pt x="106" y="3"/>
                    <a:pt x="126" y="11"/>
                    <a:pt x="93" y="6"/>
                  </a:cubicBezTo>
                  <a:cubicBezTo>
                    <a:pt x="87" y="5"/>
                    <a:pt x="81" y="1"/>
                    <a:pt x="75" y="0"/>
                  </a:cubicBezTo>
                  <a:cubicBezTo>
                    <a:pt x="69" y="1"/>
                    <a:pt x="65" y="3"/>
                    <a:pt x="60" y="7"/>
                  </a:cubicBezTo>
                  <a:cubicBezTo>
                    <a:pt x="57" y="14"/>
                    <a:pt x="60" y="15"/>
                    <a:pt x="63" y="21"/>
                  </a:cubicBezTo>
                  <a:cubicBezTo>
                    <a:pt x="65" y="25"/>
                    <a:pt x="69" y="33"/>
                    <a:pt x="69" y="33"/>
                  </a:cubicBezTo>
                  <a:cubicBezTo>
                    <a:pt x="64" y="42"/>
                    <a:pt x="52" y="32"/>
                    <a:pt x="45" y="30"/>
                  </a:cubicBezTo>
                  <a:cubicBezTo>
                    <a:pt x="40" y="25"/>
                    <a:pt x="37" y="18"/>
                    <a:pt x="34" y="27"/>
                  </a:cubicBezTo>
                  <a:cubicBezTo>
                    <a:pt x="33" y="40"/>
                    <a:pt x="34" y="33"/>
                    <a:pt x="27" y="48"/>
                  </a:cubicBezTo>
                  <a:cubicBezTo>
                    <a:pt x="26" y="49"/>
                    <a:pt x="25" y="52"/>
                    <a:pt x="25" y="52"/>
                  </a:cubicBezTo>
                  <a:cubicBezTo>
                    <a:pt x="22" y="68"/>
                    <a:pt x="8" y="82"/>
                    <a:pt x="0" y="96"/>
                  </a:cubicBezTo>
                  <a:cubicBezTo>
                    <a:pt x="3" y="113"/>
                    <a:pt x="22" y="104"/>
                    <a:pt x="37" y="103"/>
                  </a:cubicBezTo>
                  <a:cubicBezTo>
                    <a:pt x="48" y="106"/>
                    <a:pt x="53" y="116"/>
                    <a:pt x="63" y="118"/>
                  </a:cubicBezTo>
                  <a:cubicBezTo>
                    <a:pt x="67" y="123"/>
                    <a:pt x="72" y="124"/>
                    <a:pt x="73" y="13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28" name="Freeform 249"/>
            <p:cNvSpPr>
              <a:spLocks/>
            </p:cNvSpPr>
            <p:nvPr/>
          </p:nvSpPr>
          <p:spPr bwMode="auto">
            <a:xfrm>
              <a:off x="2845" y="1807"/>
              <a:ext cx="50" cy="42"/>
            </a:xfrm>
            <a:custGeom>
              <a:avLst/>
              <a:gdLst>
                <a:gd name="T0" fmla="*/ 35 w 100"/>
                <a:gd name="T1" fmla="*/ 9 h 84"/>
                <a:gd name="T2" fmla="*/ 47 w 100"/>
                <a:gd name="T3" fmla="*/ 22 h 84"/>
                <a:gd name="T4" fmla="*/ 62 w 100"/>
                <a:gd name="T5" fmla="*/ 18 h 84"/>
                <a:gd name="T6" fmla="*/ 77 w 100"/>
                <a:gd name="T7" fmla="*/ 19 h 84"/>
                <a:gd name="T8" fmla="*/ 98 w 100"/>
                <a:gd name="T9" fmla="*/ 34 h 84"/>
                <a:gd name="T10" fmla="*/ 93 w 100"/>
                <a:gd name="T11" fmla="*/ 84 h 84"/>
                <a:gd name="T12" fmla="*/ 77 w 100"/>
                <a:gd name="T13" fmla="*/ 75 h 84"/>
                <a:gd name="T14" fmla="*/ 33 w 100"/>
                <a:gd name="T15" fmla="*/ 54 h 84"/>
                <a:gd name="T16" fmla="*/ 17 w 100"/>
                <a:gd name="T17" fmla="*/ 39 h 84"/>
                <a:gd name="T18" fmla="*/ 3 w 100"/>
                <a:gd name="T19" fmla="*/ 25 h 84"/>
                <a:gd name="T20" fmla="*/ 3 w 100"/>
                <a:gd name="T21" fmla="*/ 9 h 84"/>
                <a:gd name="T22" fmla="*/ 35 w 100"/>
                <a:gd name="T23"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84">
                  <a:moveTo>
                    <a:pt x="35" y="9"/>
                  </a:moveTo>
                  <a:cubicBezTo>
                    <a:pt x="37" y="18"/>
                    <a:pt x="38" y="20"/>
                    <a:pt x="47" y="22"/>
                  </a:cubicBezTo>
                  <a:cubicBezTo>
                    <a:pt x="52" y="21"/>
                    <a:pt x="57" y="19"/>
                    <a:pt x="62" y="18"/>
                  </a:cubicBezTo>
                  <a:cubicBezTo>
                    <a:pt x="67" y="18"/>
                    <a:pt x="72" y="18"/>
                    <a:pt x="77" y="19"/>
                  </a:cubicBezTo>
                  <a:cubicBezTo>
                    <a:pt x="83" y="20"/>
                    <a:pt x="88" y="32"/>
                    <a:pt x="98" y="34"/>
                  </a:cubicBezTo>
                  <a:cubicBezTo>
                    <a:pt x="100" y="43"/>
                    <a:pt x="96" y="77"/>
                    <a:pt x="93" y="84"/>
                  </a:cubicBezTo>
                  <a:cubicBezTo>
                    <a:pt x="89" y="83"/>
                    <a:pt x="81" y="75"/>
                    <a:pt x="77" y="75"/>
                  </a:cubicBezTo>
                  <a:cubicBezTo>
                    <a:pt x="55" y="62"/>
                    <a:pt x="63" y="56"/>
                    <a:pt x="33" y="54"/>
                  </a:cubicBezTo>
                  <a:cubicBezTo>
                    <a:pt x="27" y="49"/>
                    <a:pt x="24" y="44"/>
                    <a:pt x="17" y="39"/>
                  </a:cubicBezTo>
                  <a:cubicBezTo>
                    <a:pt x="12" y="35"/>
                    <a:pt x="3" y="25"/>
                    <a:pt x="3" y="25"/>
                  </a:cubicBezTo>
                  <a:cubicBezTo>
                    <a:pt x="3" y="22"/>
                    <a:pt x="0" y="10"/>
                    <a:pt x="3" y="9"/>
                  </a:cubicBezTo>
                  <a:cubicBezTo>
                    <a:pt x="35" y="0"/>
                    <a:pt x="35" y="21"/>
                    <a:pt x="35" y="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729" name="Group 250"/>
            <p:cNvGrpSpPr>
              <a:grpSpLocks/>
            </p:cNvGrpSpPr>
            <p:nvPr/>
          </p:nvGrpSpPr>
          <p:grpSpPr bwMode="auto">
            <a:xfrm>
              <a:off x="2742" y="1809"/>
              <a:ext cx="201" cy="194"/>
              <a:chOff x="4290" y="2034"/>
              <a:chExt cx="408" cy="392"/>
            </a:xfrm>
            <a:grpFill/>
          </p:grpSpPr>
          <p:sp>
            <p:nvSpPr>
              <p:cNvPr id="1047" name="Freeform 251"/>
              <p:cNvSpPr>
                <a:spLocks/>
              </p:cNvSpPr>
              <p:nvPr/>
            </p:nvSpPr>
            <p:spPr bwMode="auto">
              <a:xfrm>
                <a:off x="4290" y="2034"/>
                <a:ext cx="356" cy="366"/>
              </a:xfrm>
              <a:custGeom>
                <a:avLst/>
                <a:gdLst>
                  <a:gd name="T0" fmla="*/ 210 w 356"/>
                  <a:gd name="T1" fmla="*/ 11 h 366"/>
                  <a:gd name="T2" fmla="*/ 252 w 356"/>
                  <a:gd name="T3" fmla="*/ 51 h 366"/>
                  <a:gd name="T4" fmla="*/ 281 w 356"/>
                  <a:gd name="T5" fmla="*/ 66 h 366"/>
                  <a:gd name="T6" fmla="*/ 296 w 356"/>
                  <a:gd name="T7" fmla="*/ 75 h 366"/>
                  <a:gd name="T8" fmla="*/ 312 w 356"/>
                  <a:gd name="T9" fmla="*/ 86 h 366"/>
                  <a:gd name="T10" fmla="*/ 347 w 356"/>
                  <a:gd name="T11" fmla="*/ 98 h 366"/>
                  <a:gd name="T12" fmla="*/ 348 w 356"/>
                  <a:gd name="T13" fmla="*/ 126 h 366"/>
                  <a:gd name="T14" fmla="*/ 344 w 356"/>
                  <a:gd name="T15" fmla="*/ 140 h 366"/>
                  <a:gd name="T16" fmla="*/ 342 w 356"/>
                  <a:gd name="T17" fmla="*/ 165 h 366"/>
                  <a:gd name="T18" fmla="*/ 332 w 356"/>
                  <a:gd name="T19" fmla="*/ 179 h 366"/>
                  <a:gd name="T20" fmla="*/ 323 w 356"/>
                  <a:gd name="T21" fmla="*/ 186 h 366"/>
                  <a:gd name="T22" fmla="*/ 342 w 356"/>
                  <a:gd name="T23" fmla="*/ 222 h 366"/>
                  <a:gd name="T24" fmla="*/ 338 w 356"/>
                  <a:gd name="T25" fmla="*/ 261 h 366"/>
                  <a:gd name="T26" fmla="*/ 347 w 356"/>
                  <a:gd name="T27" fmla="*/ 282 h 366"/>
                  <a:gd name="T28" fmla="*/ 330 w 356"/>
                  <a:gd name="T29" fmla="*/ 318 h 366"/>
                  <a:gd name="T30" fmla="*/ 317 w 356"/>
                  <a:gd name="T31" fmla="*/ 329 h 366"/>
                  <a:gd name="T32" fmla="*/ 294 w 356"/>
                  <a:gd name="T33" fmla="*/ 305 h 366"/>
                  <a:gd name="T34" fmla="*/ 282 w 356"/>
                  <a:gd name="T35" fmla="*/ 320 h 366"/>
                  <a:gd name="T36" fmla="*/ 249 w 356"/>
                  <a:gd name="T37" fmla="*/ 308 h 366"/>
                  <a:gd name="T38" fmla="*/ 234 w 356"/>
                  <a:gd name="T39" fmla="*/ 318 h 366"/>
                  <a:gd name="T40" fmla="*/ 228 w 356"/>
                  <a:gd name="T41" fmla="*/ 341 h 366"/>
                  <a:gd name="T42" fmla="*/ 201 w 356"/>
                  <a:gd name="T43" fmla="*/ 348 h 366"/>
                  <a:gd name="T44" fmla="*/ 179 w 356"/>
                  <a:gd name="T45" fmla="*/ 353 h 366"/>
                  <a:gd name="T46" fmla="*/ 147 w 356"/>
                  <a:gd name="T47" fmla="*/ 347 h 366"/>
                  <a:gd name="T48" fmla="*/ 126 w 356"/>
                  <a:gd name="T49" fmla="*/ 339 h 366"/>
                  <a:gd name="T50" fmla="*/ 102 w 356"/>
                  <a:gd name="T51" fmla="*/ 326 h 366"/>
                  <a:gd name="T52" fmla="*/ 72 w 356"/>
                  <a:gd name="T53" fmla="*/ 312 h 366"/>
                  <a:gd name="T54" fmla="*/ 83 w 356"/>
                  <a:gd name="T55" fmla="*/ 282 h 366"/>
                  <a:gd name="T56" fmla="*/ 89 w 356"/>
                  <a:gd name="T57" fmla="*/ 252 h 366"/>
                  <a:gd name="T58" fmla="*/ 108 w 356"/>
                  <a:gd name="T59" fmla="*/ 246 h 366"/>
                  <a:gd name="T60" fmla="*/ 105 w 356"/>
                  <a:gd name="T61" fmla="*/ 221 h 366"/>
                  <a:gd name="T62" fmla="*/ 99 w 356"/>
                  <a:gd name="T63" fmla="*/ 203 h 366"/>
                  <a:gd name="T64" fmla="*/ 93 w 356"/>
                  <a:gd name="T65" fmla="*/ 191 h 366"/>
                  <a:gd name="T66" fmla="*/ 92 w 356"/>
                  <a:gd name="T67" fmla="*/ 176 h 366"/>
                  <a:gd name="T68" fmla="*/ 78 w 356"/>
                  <a:gd name="T69" fmla="*/ 170 h 366"/>
                  <a:gd name="T70" fmla="*/ 15 w 356"/>
                  <a:gd name="T71" fmla="*/ 135 h 366"/>
                  <a:gd name="T72" fmla="*/ 2 w 356"/>
                  <a:gd name="T73" fmla="*/ 111 h 366"/>
                  <a:gd name="T74" fmla="*/ 14 w 356"/>
                  <a:gd name="T75" fmla="*/ 93 h 366"/>
                  <a:gd name="T76" fmla="*/ 45 w 356"/>
                  <a:gd name="T77" fmla="*/ 98 h 366"/>
                  <a:gd name="T78" fmla="*/ 62 w 356"/>
                  <a:gd name="T79" fmla="*/ 113 h 366"/>
                  <a:gd name="T80" fmla="*/ 72 w 356"/>
                  <a:gd name="T81" fmla="*/ 99 h 366"/>
                  <a:gd name="T82" fmla="*/ 80 w 356"/>
                  <a:gd name="T83" fmla="*/ 65 h 366"/>
                  <a:gd name="T84" fmla="*/ 101 w 356"/>
                  <a:gd name="T85" fmla="*/ 77 h 366"/>
                  <a:gd name="T86" fmla="*/ 134 w 356"/>
                  <a:gd name="T87" fmla="*/ 81 h 366"/>
                  <a:gd name="T88" fmla="*/ 149 w 356"/>
                  <a:gd name="T89" fmla="*/ 80 h 366"/>
                  <a:gd name="T90" fmla="*/ 176 w 356"/>
                  <a:gd name="T91" fmla="*/ 57 h 366"/>
                  <a:gd name="T92" fmla="*/ 182 w 356"/>
                  <a:gd name="T93" fmla="*/ 32 h 366"/>
                  <a:gd name="T94" fmla="*/ 194 w 356"/>
                  <a:gd name="T95" fmla="*/ 5 h 366"/>
                  <a:gd name="T96" fmla="*/ 210 w 356"/>
                  <a:gd name="T97" fmla="*/ 8 h 366"/>
                  <a:gd name="T98" fmla="*/ 210 w 356"/>
                  <a:gd name="T99" fmla="*/ 1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366">
                    <a:moveTo>
                      <a:pt x="210" y="11"/>
                    </a:moveTo>
                    <a:cubicBezTo>
                      <a:pt x="213" y="25"/>
                      <a:pt x="239" y="50"/>
                      <a:pt x="252" y="51"/>
                    </a:cubicBezTo>
                    <a:cubicBezTo>
                      <a:pt x="263" y="55"/>
                      <a:pt x="272" y="59"/>
                      <a:pt x="281" y="66"/>
                    </a:cubicBezTo>
                    <a:cubicBezTo>
                      <a:pt x="285" y="73"/>
                      <a:pt x="288" y="74"/>
                      <a:pt x="296" y="75"/>
                    </a:cubicBezTo>
                    <a:cubicBezTo>
                      <a:pt x="302" y="78"/>
                      <a:pt x="306" y="83"/>
                      <a:pt x="312" y="86"/>
                    </a:cubicBezTo>
                    <a:cubicBezTo>
                      <a:pt x="319" y="96"/>
                      <a:pt x="336" y="94"/>
                      <a:pt x="347" y="98"/>
                    </a:cubicBezTo>
                    <a:cubicBezTo>
                      <a:pt x="356" y="105"/>
                      <a:pt x="353" y="117"/>
                      <a:pt x="348" y="126"/>
                    </a:cubicBezTo>
                    <a:cubicBezTo>
                      <a:pt x="347" y="131"/>
                      <a:pt x="345" y="135"/>
                      <a:pt x="344" y="140"/>
                    </a:cubicBezTo>
                    <a:cubicBezTo>
                      <a:pt x="345" y="149"/>
                      <a:pt x="346" y="157"/>
                      <a:pt x="342" y="165"/>
                    </a:cubicBezTo>
                    <a:cubicBezTo>
                      <a:pt x="341" y="171"/>
                      <a:pt x="337" y="175"/>
                      <a:pt x="332" y="179"/>
                    </a:cubicBezTo>
                    <a:cubicBezTo>
                      <a:pt x="329" y="182"/>
                      <a:pt x="323" y="186"/>
                      <a:pt x="323" y="186"/>
                    </a:cubicBezTo>
                    <a:cubicBezTo>
                      <a:pt x="315" y="205"/>
                      <a:pt x="328" y="212"/>
                      <a:pt x="342" y="222"/>
                    </a:cubicBezTo>
                    <a:cubicBezTo>
                      <a:pt x="348" y="236"/>
                      <a:pt x="347" y="248"/>
                      <a:pt x="338" y="261"/>
                    </a:cubicBezTo>
                    <a:cubicBezTo>
                      <a:pt x="339" y="269"/>
                      <a:pt x="342" y="275"/>
                      <a:pt x="347" y="282"/>
                    </a:cubicBezTo>
                    <a:cubicBezTo>
                      <a:pt x="345" y="298"/>
                      <a:pt x="344" y="309"/>
                      <a:pt x="330" y="318"/>
                    </a:cubicBezTo>
                    <a:cubicBezTo>
                      <a:pt x="326" y="323"/>
                      <a:pt x="323" y="326"/>
                      <a:pt x="317" y="329"/>
                    </a:cubicBezTo>
                    <a:cubicBezTo>
                      <a:pt x="306" y="324"/>
                      <a:pt x="301" y="314"/>
                      <a:pt x="294" y="305"/>
                    </a:cubicBezTo>
                    <a:cubicBezTo>
                      <a:pt x="287" y="310"/>
                      <a:pt x="290" y="317"/>
                      <a:pt x="282" y="320"/>
                    </a:cubicBezTo>
                    <a:cubicBezTo>
                      <a:pt x="265" y="312"/>
                      <a:pt x="273" y="309"/>
                      <a:pt x="249" y="308"/>
                    </a:cubicBezTo>
                    <a:cubicBezTo>
                      <a:pt x="233" y="309"/>
                      <a:pt x="239" y="308"/>
                      <a:pt x="234" y="318"/>
                    </a:cubicBezTo>
                    <a:cubicBezTo>
                      <a:pt x="233" y="326"/>
                      <a:pt x="231" y="333"/>
                      <a:pt x="228" y="341"/>
                    </a:cubicBezTo>
                    <a:cubicBezTo>
                      <a:pt x="226" y="366"/>
                      <a:pt x="219" y="351"/>
                      <a:pt x="201" y="348"/>
                    </a:cubicBezTo>
                    <a:cubicBezTo>
                      <a:pt x="182" y="351"/>
                      <a:pt x="188" y="348"/>
                      <a:pt x="179" y="353"/>
                    </a:cubicBezTo>
                    <a:cubicBezTo>
                      <a:pt x="167" y="352"/>
                      <a:pt x="158" y="349"/>
                      <a:pt x="147" y="347"/>
                    </a:cubicBezTo>
                    <a:cubicBezTo>
                      <a:pt x="140" y="344"/>
                      <a:pt x="133" y="343"/>
                      <a:pt x="126" y="339"/>
                    </a:cubicBezTo>
                    <a:cubicBezTo>
                      <a:pt x="118" y="334"/>
                      <a:pt x="112" y="328"/>
                      <a:pt x="102" y="326"/>
                    </a:cubicBezTo>
                    <a:cubicBezTo>
                      <a:pt x="92" y="321"/>
                      <a:pt x="82" y="318"/>
                      <a:pt x="72" y="312"/>
                    </a:cubicBezTo>
                    <a:cubicBezTo>
                      <a:pt x="76" y="303"/>
                      <a:pt x="79" y="292"/>
                      <a:pt x="83" y="282"/>
                    </a:cubicBezTo>
                    <a:cubicBezTo>
                      <a:pt x="84" y="271"/>
                      <a:pt x="86" y="262"/>
                      <a:pt x="89" y="252"/>
                    </a:cubicBezTo>
                    <a:cubicBezTo>
                      <a:pt x="91" y="238"/>
                      <a:pt x="95" y="245"/>
                      <a:pt x="108" y="246"/>
                    </a:cubicBezTo>
                    <a:cubicBezTo>
                      <a:pt x="113" y="239"/>
                      <a:pt x="107" y="229"/>
                      <a:pt x="105" y="221"/>
                    </a:cubicBezTo>
                    <a:cubicBezTo>
                      <a:pt x="104" y="212"/>
                      <a:pt x="103" y="210"/>
                      <a:pt x="99" y="203"/>
                    </a:cubicBezTo>
                    <a:cubicBezTo>
                      <a:pt x="97" y="199"/>
                      <a:pt x="93" y="191"/>
                      <a:pt x="93" y="191"/>
                    </a:cubicBezTo>
                    <a:cubicBezTo>
                      <a:pt x="93" y="186"/>
                      <a:pt x="94" y="181"/>
                      <a:pt x="92" y="176"/>
                    </a:cubicBezTo>
                    <a:cubicBezTo>
                      <a:pt x="90" y="171"/>
                      <a:pt x="82" y="173"/>
                      <a:pt x="78" y="170"/>
                    </a:cubicBezTo>
                    <a:cubicBezTo>
                      <a:pt x="56" y="155"/>
                      <a:pt x="39" y="147"/>
                      <a:pt x="15" y="135"/>
                    </a:cubicBezTo>
                    <a:cubicBezTo>
                      <a:pt x="12" y="126"/>
                      <a:pt x="7" y="119"/>
                      <a:pt x="2" y="111"/>
                    </a:cubicBezTo>
                    <a:cubicBezTo>
                      <a:pt x="3" y="97"/>
                      <a:pt x="0" y="91"/>
                      <a:pt x="14" y="93"/>
                    </a:cubicBezTo>
                    <a:cubicBezTo>
                      <a:pt x="24" y="92"/>
                      <a:pt x="39" y="88"/>
                      <a:pt x="45" y="98"/>
                    </a:cubicBezTo>
                    <a:cubicBezTo>
                      <a:pt x="48" y="112"/>
                      <a:pt x="48" y="111"/>
                      <a:pt x="62" y="113"/>
                    </a:cubicBezTo>
                    <a:cubicBezTo>
                      <a:pt x="71" y="109"/>
                      <a:pt x="71" y="108"/>
                      <a:pt x="72" y="99"/>
                    </a:cubicBezTo>
                    <a:cubicBezTo>
                      <a:pt x="71" y="87"/>
                      <a:pt x="65" y="67"/>
                      <a:pt x="80" y="65"/>
                    </a:cubicBezTo>
                    <a:cubicBezTo>
                      <a:pt x="96" y="69"/>
                      <a:pt x="89" y="71"/>
                      <a:pt x="101" y="77"/>
                    </a:cubicBezTo>
                    <a:cubicBezTo>
                      <a:pt x="111" y="81"/>
                      <a:pt x="125" y="81"/>
                      <a:pt x="134" y="81"/>
                    </a:cubicBezTo>
                    <a:cubicBezTo>
                      <a:pt x="141" y="83"/>
                      <a:pt x="144" y="86"/>
                      <a:pt x="149" y="80"/>
                    </a:cubicBezTo>
                    <a:cubicBezTo>
                      <a:pt x="151" y="63"/>
                      <a:pt x="160" y="61"/>
                      <a:pt x="176" y="57"/>
                    </a:cubicBezTo>
                    <a:cubicBezTo>
                      <a:pt x="185" y="48"/>
                      <a:pt x="183" y="47"/>
                      <a:pt x="182" y="32"/>
                    </a:cubicBezTo>
                    <a:cubicBezTo>
                      <a:pt x="184" y="19"/>
                      <a:pt x="181" y="8"/>
                      <a:pt x="194" y="5"/>
                    </a:cubicBezTo>
                    <a:cubicBezTo>
                      <a:pt x="199" y="2"/>
                      <a:pt x="205" y="10"/>
                      <a:pt x="210" y="8"/>
                    </a:cubicBezTo>
                    <a:cubicBezTo>
                      <a:pt x="212" y="16"/>
                      <a:pt x="210" y="0"/>
                      <a:pt x="210" y="1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48" name="Freeform 252"/>
              <p:cNvSpPr>
                <a:spLocks/>
              </p:cNvSpPr>
              <p:nvPr/>
            </p:nvSpPr>
            <p:spPr bwMode="auto">
              <a:xfrm>
                <a:off x="4655" y="2357"/>
                <a:ext cx="43" cy="69"/>
              </a:xfrm>
              <a:custGeom>
                <a:avLst/>
                <a:gdLst>
                  <a:gd name="T0" fmla="*/ 30 w 43"/>
                  <a:gd name="T1" fmla="*/ 1 h 69"/>
                  <a:gd name="T2" fmla="*/ 10 w 43"/>
                  <a:gd name="T3" fmla="*/ 21 h 69"/>
                  <a:gd name="T4" fmla="*/ 0 w 43"/>
                  <a:gd name="T5" fmla="*/ 30 h 69"/>
                  <a:gd name="T6" fmla="*/ 12 w 43"/>
                  <a:gd name="T7" fmla="*/ 54 h 69"/>
                  <a:gd name="T8" fmla="*/ 22 w 43"/>
                  <a:gd name="T9" fmla="*/ 69 h 69"/>
                  <a:gd name="T10" fmla="*/ 42 w 43"/>
                  <a:gd name="T11" fmla="*/ 48 h 69"/>
                  <a:gd name="T12" fmla="*/ 30 w 43"/>
                  <a:gd name="T13" fmla="*/ 1 h 69"/>
                </a:gdLst>
                <a:ahLst/>
                <a:cxnLst>
                  <a:cxn ang="0">
                    <a:pos x="T0" y="T1"/>
                  </a:cxn>
                  <a:cxn ang="0">
                    <a:pos x="T2" y="T3"/>
                  </a:cxn>
                  <a:cxn ang="0">
                    <a:pos x="T4" y="T5"/>
                  </a:cxn>
                  <a:cxn ang="0">
                    <a:pos x="T6" y="T7"/>
                  </a:cxn>
                  <a:cxn ang="0">
                    <a:pos x="T8" y="T9"/>
                  </a:cxn>
                  <a:cxn ang="0">
                    <a:pos x="T10" y="T11"/>
                  </a:cxn>
                  <a:cxn ang="0">
                    <a:pos x="T12" y="T13"/>
                  </a:cxn>
                </a:cxnLst>
                <a:rect l="0" t="0" r="r" b="b"/>
                <a:pathLst>
                  <a:path w="43" h="69">
                    <a:moveTo>
                      <a:pt x="30" y="1"/>
                    </a:moveTo>
                    <a:cubicBezTo>
                      <a:pt x="24" y="16"/>
                      <a:pt x="25" y="17"/>
                      <a:pt x="10" y="21"/>
                    </a:cubicBezTo>
                    <a:cubicBezTo>
                      <a:pt x="4" y="25"/>
                      <a:pt x="1" y="23"/>
                      <a:pt x="0" y="30"/>
                    </a:cubicBezTo>
                    <a:cubicBezTo>
                      <a:pt x="3" y="44"/>
                      <a:pt x="1" y="48"/>
                      <a:pt x="12" y="54"/>
                    </a:cubicBezTo>
                    <a:cubicBezTo>
                      <a:pt x="15" y="59"/>
                      <a:pt x="19" y="64"/>
                      <a:pt x="22" y="69"/>
                    </a:cubicBezTo>
                    <a:cubicBezTo>
                      <a:pt x="42" y="65"/>
                      <a:pt x="37" y="64"/>
                      <a:pt x="42" y="48"/>
                    </a:cubicBezTo>
                    <a:cubicBezTo>
                      <a:pt x="39" y="0"/>
                      <a:pt x="43" y="23"/>
                      <a:pt x="30"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730" name="Freeform 253"/>
            <p:cNvSpPr>
              <a:spLocks/>
            </p:cNvSpPr>
            <p:nvPr/>
          </p:nvSpPr>
          <p:spPr bwMode="auto">
            <a:xfrm>
              <a:off x="2899" y="1888"/>
              <a:ext cx="58" cy="30"/>
            </a:xfrm>
            <a:custGeom>
              <a:avLst/>
              <a:gdLst>
                <a:gd name="T0" fmla="*/ 90 w 117"/>
                <a:gd name="T1" fmla="*/ 11 h 62"/>
                <a:gd name="T2" fmla="*/ 117 w 117"/>
                <a:gd name="T3" fmla="*/ 39 h 62"/>
                <a:gd name="T4" fmla="*/ 105 w 117"/>
                <a:gd name="T5" fmla="*/ 59 h 62"/>
                <a:gd name="T6" fmla="*/ 72 w 117"/>
                <a:gd name="T7" fmla="*/ 44 h 62"/>
                <a:gd name="T8" fmla="*/ 51 w 117"/>
                <a:gd name="T9" fmla="*/ 51 h 62"/>
                <a:gd name="T10" fmla="*/ 33 w 117"/>
                <a:gd name="T11" fmla="*/ 57 h 62"/>
                <a:gd name="T12" fmla="*/ 18 w 117"/>
                <a:gd name="T13" fmla="*/ 60 h 62"/>
                <a:gd name="T14" fmla="*/ 3 w 117"/>
                <a:gd name="T15" fmla="*/ 44 h 62"/>
                <a:gd name="T16" fmla="*/ 15 w 117"/>
                <a:gd name="T17" fmla="*/ 20 h 62"/>
                <a:gd name="T18" fmla="*/ 30 w 117"/>
                <a:gd name="T19" fmla="*/ 0 h 62"/>
                <a:gd name="T20" fmla="*/ 71 w 117"/>
                <a:gd name="T21" fmla="*/ 5 h 62"/>
                <a:gd name="T22" fmla="*/ 90 w 117"/>
                <a:gd name="T23"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62">
                  <a:moveTo>
                    <a:pt x="90" y="11"/>
                  </a:moveTo>
                  <a:cubicBezTo>
                    <a:pt x="98" y="22"/>
                    <a:pt x="109" y="27"/>
                    <a:pt x="117" y="39"/>
                  </a:cubicBezTo>
                  <a:cubicBezTo>
                    <a:pt x="116" y="55"/>
                    <a:pt x="117" y="53"/>
                    <a:pt x="105" y="59"/>
                  </a:cubicBezTo>
                  <a:cubicBezTo>
                    <a:pt x="84" y="57"/>
                    <a:pt x="83" y="59"/>
                    <a:pt x="72" y="44"/>
                  </a:cubicBezTo>
                  <a:cubicBezTo>
                    <a:pt x="63" y="45"/>
                    <a:pt x="60" y="50"/>
                    <a:pt x="51" y="51"/>
                  </a:cubicBezTo>
                  <a:cubicBezTo>
                    <a:pt x="46" y="55"/>
                    <a:pt x="33" y="57"/>
                    <a:pt x="33" y="57"/>
                  </a:cubicBezTo>
                  <a:cubicBezTo>
                    <a:pt x="27" y="62"/>
                    <a:pt x="25" y="62"/>
                    <a:pt x="18" y="60"/>
                  </a:cubicBezTo>
                  <a:cubicBezTo>
                    <a:pt x="12" y="54"/>
                    <a:pt x="10" y="48"/>
                    <a:pt x="3" y="44"/>
                  </a:cubicBezTo>
                  <a:cubicBezTo>
                    <a:pt x="0" y="27"/>
                    <a:pt x="2" y="30"/>
                    <a:pt x="15" y="20"/>
                  </a:cubicBezTo>
                  <a:cubicBezTo>
                    <a:pt x="19" y="13"/>
                    <a:pt x="23" y="3"/>
                    <a:pt x="30" y="0"/>
                  </a:cubicBezTo>
                  <a:cubicBezTo>
                    <a:pt x="43" y="5"/>
                    <a:pt x="57" y="4"/>
                    <a:pt x="71" y="5"/>
                  </a:cubicBezTo>
                  <a:cubicBezTo>
                    <a:pt x="78" y="6"/>
                    <a:pt x="83" y="11"/>
                    <a:pt x="90" y="1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31" name="Freeform 254"/>
            <p:cNvSpPr>
              <a:spLocks/>
            </p:cNvSpPr>
            <p:nvPr/>
          </p:nvSpPr>
          <p:spPr bwMode="auto">
            <a:xfrm>
              <a:off x="2994" y="1816"/>
              <a:ext cx="83" cy="47"/>
            </a:xfrm>
            <a:custGeom>
              <a:avLst/>
              <a:gdLst>
                <a:gd name="T0" fmla="*/ 57 w 169"/>
                <a:gd name="T1" fmla="*/ 0 h 96"/>
                <a:gd name="T2" fmla="*/ 20 w 169"/>
                <a:gd name="T3" fmla="*/ 21 h 96"/>
                <a:gd name="T4" fmla="*/ 6 w 169"/>
                <a:gd name="T5" fmla="*/ 25 h 96"/>
                <a:gd name="T6" fmla="*/ 3 w 169"/>
                <a:gd name="T7" fmla="*/ 46 h 96"/>
                <a:gd name="T8" fmla="*/ 21 w 169"/>
                <a:gd name="T9" fmla="*/ 75 h 96"/>
                <a:gd name="T10" fmla="*/ 104 w 169"/>
                <a:gd name="T11" fmla="*/ 90 h 96"/>
                <a:gd name="T12" fmla="*/ 125 w 169"/>
                <a:gd name="T13" fmla="*/ 91 h 96"/>
                <a:gd name="T14" fmla="*/ 158 w 169"/>
                <a:gd name="T15" fmla="*/ 76 h 96"/>
                <a:gd name="T16" fmla="*/ 164 w 169"/>
                <a:gd name="T17" fmla="*/ 63 h 96"/>
                <a:gd name="T18" fmla="*/ 123 w 169"/>
                <a:gd name="T19" fmla="*/ 37 h 96"/>
                <a:gd name="T20" fmla="*/ 110 w 169"/>
                <a:gd name="T21" fmla="*/ 21 h 96"/>
                <a:gd name="T22" fmla="*/ 99 w 169"/>
                <a:gd name="T23" fmla="*/ 15 h 96"/>
                <a:gd name="T24" fmla="*/ 57 w 169"/>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96">
                  <a:moveTo>
                    <a:pt x="57" y="0"/>
                  </a:moveTo>
                  <a:cubicBezTo>
                    <a:pt x="41" y="21"/>
                    <a:pt x="58" y="18"/>
                    <a:pt x="20" y="21"/>
                  </a:cubicBezTo>
                  <a:cubicBezTo>
                    <a:pt x="15" y="22"/>
                    <a:pt x="11" y="24"/>
                    <a:pt x="6" y="25"/>
                  </a:cubicBezTo>
                  <a:cubicBezTo>
                    <a:pt x="2" y="31"/>
                    <a:pt x="0" y="39"/>
                    <a:pt x="3" y="46"/>
                  </a:cubicBezTo>
                  <a:cubicBezTo>
                    <a:pt x="6" y="63"/>
                    <a:pt x="7" y="65"/>
                    <a:pt x="21" y="75"/>
                  </a:cubicBezTo>
                  <a:cubicBezTo>
                    <a:pt x="32" y="96"/>
                    <a:pt x="98" y="90"/>
                    <a:pt x="104" y="90"/>
                  </a:cubicBezTo>
                  <a:cubicBezTo>
                    <a:pt x="113" y="91"/>
                    <a:pt x="116" y="93"/>
                    <a:pt x="125" y="91"/>
                  </a:cubicBezTo>
                  <a:cubicBezTo>
                    <a:pt x="136" y="83"/>
                    <a:pt x="146" y="82"/>
                    <a:pt x="158" y="76"/>
                  </a:cubicBezTo>
                  <a:cubicBezTo>
                    <a:pt x="161" y="72"/>
                    <a:pt x="162" y="68"/>
                    <a:pt x="164" y="63"/>
                  </a:cubicBezTo>
                  <a:cubicBezTo>
                    <a:pt x="169" y="37"/>
                    <a:pt x="140" y="38"/>
                    <a:pt x="123" y="37"/>
                  </a:cubicBezTo>
                  <a:cubicBezTo>
                    <a:pt x="118" y="34"/>
                    <a:pt x="115" y="24"/>
                    <a:pt x="110" y="21"/>
                  </a:cubicBezTo>
                  <a:cubicBezTo>
                    <a:pt x="95" y="6"/>
                    <a:pt x="107" y="20"/>
                    <a:pt x="99" y="15"/>
                  </a:cubicBezTo>
                  <a:cubicBezTo>
                    <a:pt x="88" y="1"/>
                    <a:pt x="74" y="0"/>
                    <a:pt x="57"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32" name="Freeform 255"/>
            <p:cNvSpPr>
              <a:spLocks/>
            </p:cNvSpPr>
            <p:nvPr/>
          </p:nvSpPr>
          <p:spPr bwMode="auto">
            <a:xfrm>
              <a:off x="2946" y="1859"/>
              <a:ext cx="121" cy="50"/>
            </a:xfrm>
            <a:custGeom>
              <a:avLst/>
              <a:gdLst>
                <a:gd name="T0" fmla="*/ 225 w 246"/>
                <a:gd name="T1" fmla="*/ 4 h 102"/>
                <a:gd name="T2" fmla="*/ 243 w 246"/>
                <a:gd name="T3" fmla="*/ 16 h 102"/>
                <a:gd name="T4" fmla="*/ 237 w 246"/>
                <a:gd name="T5" fmla="*/ 52 h 102"/>
                <a:gd name="T6" fmla="*/ 220 w 246"/>
                <a:gd name="T7" fmla="*/ 97 h 102"/>
                <a:gd name="T8" fmla="*/ 123 w 246"/>
                <a:gd name="T9" fmla="*/ 88 h 102"/>
                <a:gd name="T10" fmla="*/ 94 w 246"/>
                <a:gd name="T11" fmla="*/ 84 h 102"/>
                <a:gd name="T12" fmla="*/ 66 w 246"/>
                <a:gd name="T13" fmla="*/ 85 h 102"/>
                <a:gd name="T14" fmla="*/ 49 w 246"/>
                <a:gd name="T15" fmla="*/ 88 h 102"/>
                <a:gd name="T16" fmla="*/ 18 w 246"/>
                <a:gd name="T17" fmla="*/ 91 h 102"/>
                <a:gd name="T18" fmla="*/ 0 w 246"/>
                <a:gd name="T19" fmla="*/ 72 h 102"/>
                <a:gd name="T20" fmla="*/ 51 w 246"/>
                <a:gd name="T21" fmla="*/ 66 h 102"/>
                <a:gd name="T22" fmla="*/ 67 w 246"/>
                <a:gd name="T23" fmla="*/ 60 h 102"/>
                <a:gd name="T24" fmla="*/ 84 w 246"/>
                <a:gd name="T25" fmla="*/ 58 h 102"/>
                <a:gd name="T26" fmla="*/ 97 w 246"/>
                <a:gd name="T27" fmla="*/ 63 h 102"/>
                <a:gd name="T28" fmla="*/ 115 w 246"/>
                <a:gd name="T29" fmla="*/ 54 h 102"/>
                <a:gd name="T30" fmla="*/ 120 w 246"/>
                <a:gd name="T31" fmla="*/ 12 h 102"/>
                <a:gd name="T32" fmla="*/ 129 w 246"/>
                <a:gd name="T33" fmla="*/ 0 h 102"/>
                <a:gd name="T34" fmla="*/ 145 w 246"/>
                <a:gd name="T35" fmla="*/ 4 h 102"/>
                <a:gd name="T36" fmla="*/ 184 w 246"/>
                <a:gd name="T37" fmla="*/ 4 h 102"/>
                <a:gd name="T38" fmla="*/ 225 w 246"/>
                <a:gd name="T3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102">
                  <a:moveTo>
                    <a:pt x="225" y="4"/>
                  </a:moveTo>
                  <a:cubicBezTo>
                    <a:pt x="236" y="10"/>
                    <a:pt x="235" y="5"/>
                    <a:pt x="243" y="16"/>
                  </a:cubicBezTo>
                  <a:cubicBezTo>
                    <a:pt x="246" y="31"/>
                    <a:pt x="244" y="39"/>
                    <a:pt x="237" y="52"/>
                  </a:cubicBezTo>
                  <a:cubicBezTo>
                    <a:pt x="234" y="65"/>
                    <a:pt x="237" y="94"/>
                    <a:pt x="220" y="97"/>
                  </a:cubicBezTo>
                  <a:cubicBezTo>
                    <a:pt x="138" y="96"/>
                    <a:pt x="164" y="102"/>
                    <a:pt x="123" y="88"/>
                  </a:cubicBezTo>
                  <a:cubicBezTo>
                    <a:pt x="118" y="81"/>
                    <a:pt x="101" y="84"/>
                    <a:pt x="94" y="84"/>
                  </a:cubicBezTo>
                  <a:cubicBezTo>
                    <a:pt x="85" y="84"/>
                    <a:pt x="75" y="84"/>
                    <a:pt x="66" y="85"/>
                  </a:cubicBezTo>
                  <a:cubicBezTo>
                    <a:pt x="60" y="86"/>
                    <a:pt x="49" y="88"/>
                    <a:pt x="49" y="88"/>
                  </a:cubicBezTo>
                  <a:cubicBezTo>
                    <a:pt x="38" y="94"/>
                    <a:pt x="30" y="93"/>
                    <a:pt x="18" y="91"/>
                  </a:cubicBezTo>
                  <a:cubicBezTo>
                    <a:pt x="15" y="84"/>
                    <a:pt x="6" y="77"/>
                    <a:pt x="0" y="72"/>
                  </a:cubicBezTo>
                  <a:cubicBezTo>
                    <a:pt x="11" y="53"/>
                    <a:pt x="0" y="69"/>
                    <a:pt x="51" y="66"/>
                  </a:cubicBezTo>
                  <a:cubicBezTo>
                    <a:pt x="56" y="66"/>
                    <a:pt x="61" y="61"/>
                    <a:pt x="67" y="60"/>
                  </a:cubicBezTo>
                  <a:cubicBezTo>
                    <a:pt x="73" y="57"/>
                    <a:pt x="77" y="57"/>
                    <a:pt x="84" y="58"/>
                  </a:cubicBezTo>
                  <a:cubicBezTo>
                    <a:pt x="88" y="60"/>
                    <a:pt x="93" y="61"/>
                    <a:pt x="97" y="63"/>
                  </a:cubicBezTo>
                  <a:cubicBezTo>
                    <a:pt x="107" y="61"/>
                    <a:pt x="109" y="62"/>
                    <a:pt x="115" y="54"/>
                  </a:cubicBezTo>
                  <a:cubicBezTo>
                    <a:pt x="114" y="37"/>
                    <a:pt x="110" y="26"/>
                    <a:pt x="120" y="12"/>
                  </a:cubicBezTo>
                  <a:cubicBezTo>
                    <a:pt x="121" y="5"/>
                    <a:pt x="123" y="4"/>
                    <a:pt x="129" y="0"/>
                  </a:cubicBezTo>
                  <a:cubicBezTo>
                    <a:pt x="135" y="1"/>
                    <a:pt x="139" y="3"/>
                    <a:pt x="145" y="4"/>
                  </a:cubicBezTo>
                  <a:cubicBezTo>
                    <a:pt x="154" y="5"/>
                    <a:pt x="171" y="4"/>
                    <a:pt x="184" y="4"/>
                  </a:cubicBezTo>
                  <a:cubicBezTo>
                    <a:pt x="197" y="4"/>
                    <a:pt x="217" y="4"/>
                    <a:pt x="225"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733" name="Group 256"/>
            <p:cNvGrpSpPr>
              <a:grpSpLocks/>
            </p:cNvGrpSpPr>
            <p:nvPr/>
          </p:nvGrpSpPr>
          <p:grpSpPr bwMode="auto">
            <a:xfrm>
              <a:off x="2909" y="1896"/>
              <a:ext cx="175" cy="203"/>
              <a:chOff x="4629" y="2210"/>
              <a:chExt cx="355" cy="411"/>
            </a:xfrm>
            <a:grpFill/>
          </p:grpSpPr>
          <p:grpSp>
            <p:nvGrpSpPr>
              <p:cNvPr id="1043" name="Group 257"/>
              <p:cNvGrpSpPr>
                <a:grpSpLocks/>
              </p:cNvGrpSpPr>
              <p:nvPr/>
            </p:nvGrpSpPr>
            <p:grpSpPr bwMode="auto">
              <a:xfrm>
                <a:off x="4629" y="2210"/>
                <a:ext cx="355" cy="363"/>
                <a:chOff x="4629" y="2210"/>
                <a:chExt cx="355" cy="363"/>
              </a:xfrm>
              <a:grpFill/>
            </p:grpSpPr>
            <p:sp>
              <p:nvSpPr>
                <p:cNvPr id="1045" name="Freeform 258"/>
                <p:cNvSpPr>
                  <a:spLocks/>
                </p:cNvSpPr>
                <p:nvPr/>
              </p:nvSpPr>
              <p:spPr bwMode="auto">
                <a:xfrm>
                  <a:off x="4648" y="2442"/>
                  <a:ext cx="55" cy="76"/>
                </a:xfrm>
                <a:custGeom>
                  <a:avLst/>
                  <a:gdLst>
                    <a:gd name="T0" fmla="*/ 34 w 55"/>
                    <a:gd name="T1" fmla="*/ 0 h 76"/>
                    <a:gd name="T2" fmla="*/ 19 w 55"/>
                    <a:gd name="T3" fmla="*/ 14 h 76"/>
                    <a:gd name="T4" fmla="*/ 17 w 55"/>
                    <a:gd name="T5" fmla="*/ 29 h 76"/>
                    <a:gd name="T6" fmla="*/ 23 w 55"/>
                    <a:gd name="T7" fmla="*/ 53 h 76"/>
                    <a:gd name="T8" fmla="*/ 38 w 55"/>
                    <a:gd name="T9" fmla="*/ 72 h 76"/>
                    <a:gd name="T10" fmla="*/ 47 w 55"/>
                    <a:gd name="T11" fmla="*/ 48 h 76"/>
                    <a:gd name="T12" fmla="*/ 55 w 55"/>
                    <a:gd name="T13" fmla="*/ 26 h 76"/>
                    <a:gd name="T14" fmla="*/ 34 w 5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6">
                      <a:moveTo>
                        <a:pt x="34" y="0"/>
                      </a:moveTo>
                      <a:cubicBezTo>
                        <a:pt x="30" y="7"/>
                        <a:pt x="26" y="10"/>
                        <a:pt x="19" y="14"/>
                      </a:cubicBezTo>
                      <a:cubicBezTo>
                        <a:pt x="0" y="9"/>
                        <a:pt x="9" y="23"/>
                        <a:pt x="17" y="29"/>
                      </a:cubicBezTo>
                      <a:cubicBezTo>
                        <a:pt x="16" y="42"/>
                        <a:pt x="12" y="44"/>
                        <a:pt x="23" y="53"/>
                      </a:cubicBezTo>
                      <a:cubicBezTo>
                        <a:pt x="31" y="69"/>
                        <a:pt x="16" y="76"/>
                        <a:pt x="38" y="72"/>
                      </a:cubicBezTo>
                      <a:cubicBezTo>
                        <a:pt x="48" y="59"/>
                        <a:pt x="55" y="72"/>
                        <a:pt x="47" y="48"/>
                      </a:cubicBezTo>
                      <a:cubicBezTo>
                        <a:pt x="49" y="40"/>
                        <a:pt x="50" y="33"/>
                        <a:pt x="55" y="26"/>
                      </a:cubicBezTo>
                      <a:cubicBezTo>
                        <a:pt x="51" y="8"/>
                        <a:pt x="36" y="9"/>
                        <a:pt x="3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46" name="Freeform 259"/>
                <p:cNvSpPr>
                  <a:spLocks/>
                </p:cNvSpPr>
                <p:nvPr/>
              </p:nvSpPr>
              <p:spPr bwMode="auto">
                <a:xfrm>
                  <a:off x="4629" y="2210"/>
                  <a:ext cx="355" cy="363"/>
                </a:xfrm>
                <a:custGeom>
                  <a:avLst/>
                  <a:gdLst>
                    <a:gd name="T0" fmla="*/ 5 w 355"/>
                    <a:gd name="T1" fmla="*/ 129 h 363"/>
                    <a:gd name="T2" fmla="*/ 9 w 355"/>
                    <a:gd name="T3" fmla="*/ 112 h 363"/>
                    <a:gd name="T4" fmla="*/ 0 w 355"/>
                    <a:gd name="T5" fmla="*/ 91 h 363"/>
                    <a:gd name="T6" fmla="*/ 6 w 355"/>
                    <a:gd name="T7" fmla="*/ 69 h 363"/>
                    <a:gd name="T8" fmla="*/ 3 w 355"/>
                    <a:gd name="T9" fmla="*/ 49 h 363"/>
                    <a:gd name="T10" fmla="*/ 41 w 355"/>
                    <a:gd name="T11" fmla="*/ 30 h 363"/>
                    <a:gd name="T12" fmla="*/ 66 w 355"/>
                    <a:gd name="T13" fmla="*/ 40 h 363"/>
                    <a:gd name="T14" fmla="*/ 93 w 355"/>
                    <a:gd name="T15" fmla="*/ 39 h 363"/>
                    <a:gd name="T16" fmla="*/ 96 w 355"/>
                    <a:gd name="T17" fmla="*/ 24 h 363"/>
                    <a:gd name="T18" fmla="*/ 107 w 355"/>
                    <a:gd name="T19" fmla="*/ 21 h 363"/>
                    <a:gd name="T20" fmla="*/ 135 w 355"/>
                    <a:gd name="T21" fmla="*/ 10 h 363"/>
                    <a:gd name="T22" fmla="*/ 156 w 355"/>
                    <a:gd name="T23" fmla="*/ 12 h 363"/>
                    <a:gd name="T24" fmla="*/ 200 w 355"/>
                    <a:gd name="T25" fmla="*/ 13 h 363"/>
                    <a:gd name="T26" fmla="*/ 189 w 355"/>
                    <a:gd name="T27" fmla="*/ 49 h 363"/>
                    <a:gd name="T28" fmla="*/ 170 w 355"/>
                    <a:gd name="T29" fmla="*/ 60 h 363"/>
                    <a:gd name="T30" fmla="*/ 162 w 355"/>
                    <a:gd name="T31" fmla="*/ 85 h 363"/>
                    <a:gd name="T32" fmla="*/ 183 w 355"/>
                    <a:gd name="T33" fmla="*/ 106 h 363"/>
                    <a:gd name="T34" fmla="*/ 197 w 355"/>
                    <a:gd name="T35" fmla="*/ 127 h 363"/>
                    <a:gd name="T36" fmla="*/ 209 w 355"/>
                    <a:gd name="T37" fmla="*/ 160 h 363"/>
                    <a:gd name="T38" fmla="*/ 254 w 355"/>
                    <a:gd name="T39" fmla="*/ 196 h 363"/>
                    <a:gd name="T40" fmla="*/ 275 w 355"/>
                    <a:gd name="T41" fmla="*/ 189 h 363"/>
                    <a:gd name="T42" fmla="*/ 317 w 355"/>
                    <a:gd name="T43" fmla="*/ 237 h 363"/>
                    <a:gd name="T44" fmla="*/ 344 w 355"/>
                    <a:gd name="T45" fmla="*/ 255 h 363"/>
                    <a:gd name="T46" fmla="*/ 353 w 355"/>
                    <a:gd name="T47" fmla="*/ 270 h 363"/>
                    <a:gd name="T48" fmla="*/ 339 w 355"/>
                    <a:gd name="T49" fmla="*/ 277 h 363"/>
                    <a:gd name="T50" fmla="*/ 320 w 355"/>
                    <a:gd name="T51" fmla="*/ 265 h 363"/>
                    <a:gd name="T52" fmla="*/ 303 w 355"/>
                    <a:gd name="T53" fmla="*/ 279 h 363"/>
                    <a:gd name="T54" fmla="*/ 309 w 355"/>
                    <a:gd name="T55" fmla="*/ 309 h 363"/>
                    <a:gd name="T56" fmla="*/ 297 w 355"/>
                    <a:gd name="T57" fmla="*/ 330 h 363"/>
                    <a:gd name="T58" fmla="*/ 281 w 355"/>
                    <a:gd name="T59" fmla="*/ 363 h 363"/>
                    <a:gd name="T60" fmla="*/ 276 w 355"/>
                    <a:gd name="T61" fmla="*/ 310 h 363"/>
                    <a:gd name="T62" fmla="*/ 270 w 355"/>
                    <a:gd name="T63" fmla="*/ 288 h 363"/>
                    <a:gd name="T64" fmla="*/ 240 w 355"/>
                    <a:gd name="T65" fmla="*/ 277 h 363"/>
                    <a:gd name="T66" fmla="*/ 219 w 355"/>
                    <a:gd name="T67" fmla="*/ 232 h 363"/>
                    <a:gd name="T68" fmla="*/ 188 w 355"/>
                    <a:gd name="T69" fmla="*/ 228 h 363"/>
                    <a:gd name="T70" fmla="*/ 167 w 355"/>
                    <a:gd name="T71" fmla="*/ 222 h 363"/>
                    <a:gd name="T72" fmla="*/ 122 w 355"/>
                    <a:gd name="T73" fmla="*/ 180 h 363"/>
                    <a:gd name="T74" fmla="*/ 108 w 355"/>
                    <a:gd name="T75" fmla="*/ 174 h 363"/>
                    <a:gd name="T76" fmla="*/ 87 w 355"/>
                    <a:gd name="T77" fmla="*/ 118 h 363"/>
                    <a:gd name="T78" fmla="*/ 62 w 355"/>
                    <a:gd name="T79" fmla="*/ 109 h 363"/>
                    <a:gd name="T80" fmla="*/ 39 w 355"/>
                    <a:gd name="T81" fmla="*/ 106 h 363"/>
                    <a:gd name="T82" fmla="*/ 15 w 355"/>
                    <a:gd name="T83" fmla="*/ 124 h 363"/>
                    <a:gd name="T84" fmla="*/ 5 w 355"/>
                    <a:gd name="T85" fmla="*/ 12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5" h="363">
                      <a:moveTo>
                        <a:pt x="5" y="129"/>
                      </a:moveTo>
                      <a:cubicBezTo>
                        <a:pt x="6" y="122"/>
                        <a:pt x="8" y="118"/>
                        <a:pt x="9" y="112"/>
                      </a:cubicBezTo>
                      <a:cubicBezTo>
                        <a:pt x="8" y="104"/>
                        <a:pt x="4" y="98"/>
                        <a:pt x="0" y="91"/>
                      </a:cubicBezTo>
                      <a:cubicBezTo>
                        <a:pt x="2" y="83"/>
                        <a:pt x="5" y="77"/>
                        <a:pt x="6" y="69"/>
                      </a:cubicBezTo>
                      <a:cubicBezTo>
                        <a:pt x="5" y="62"/>
                        <a:pt x="3" y="56"/>
                        <a:pt x="3" y="49"/>
                      </a:cubicBezTo>
                      <a:cubicBezTo>
                        <a:pt x="3" y="39"/>
                        <a:pt x="34" y="31"/>
                        <a:pt x="41" y="30"/>
                      </a:cubicBezTo>
                      <a:cubicBezTo>
                        <a:pt x="53" y="31"/>
                        <a:pt x="57" y="33"/>
                        <a:pt x="66" y="40"/>
                      </a:cubicBezTo>
                      <a:cubicBezTo>
                        <a:pt x="75" y="40"/>
                        <a:pt x="84" y="41"/>
                        <a:pt x="93" y="39"/>
                      </a:cubicBezTo>
                      <a:cubicBezTo>
                        <a:pt x="98" y="38"/>
                        <a:pt x="94" y="29"/>
                        <a:pt x="96" y="24"/>
                      </a:cubicBezTo>
                      <a:cubicBezTo>
                        <a:pt x="97" y="22"/>
                        <a:pt x="106" y="21"/>
                        <a:pt x="107" y="21"/>
                      </a:cubicBezTo>
                      <a:cubicBezTo>
                        <a:pt x="118" y="16"/>
                        <a:pt x="123" y="11"/>
                        <a:pt x="135" y="10"/>
                      </a:cubicBezTo>
                      <a:cubicBezTo>
                        <a:pt x="140" y="9"/>
                        <a:pt x="151" y="13"/>
                        <a:pt x="156" y="12"/>
                      </a:cubicBezTo>
                      <a:cubicBezTo>
                        <a:pt x="198" y="13"/>
                        <a:pt x="180" y="0"/>
                        <a:pt x="200" y="13"/>
                      </a:cubicBezTo>
                      <a:cubicBezTo>
                        <a:pt x="205" y="25"/>
                        <a:pt x="204" y="46"/>
                        <a:pt x="189" y="49"/>
                      </a:cubicBezTo>
                      <a:cubicBezTo>
                        <a:pt x="182" y="52"/>
                        <a:pt x="176" y="56"/>
                        <a:pt x="170" y="60"/>
                      </a:cubicBezTo>
                      <a:cubicBezTo>
                        <a:pt x="168" y="69"/>
                        <a:pt x="168" y="77"/>
                        <a:pt x="162" y="85"/>
                      </a:cubicBezTo>
                      <a:cubicBezTo>
                        <a:pt x="165" y="98"/>
                        <a:pt x="170" y="102"/>
                        <a:pt x="183" y="106"/>
                      </a:cubicBezTo>
                      <a:cubicBezTo>
                        <a:pt x="188" y="114"/>
                        <a:pt x="193" y="119"/>
                        <a:pt x="197" y="127"/>
                      </a:cubicBezTo>
                      <a:cubicBezTo>
                        <a:pt x="198" y="140"/>
                        <a:pt x="201" y="150"/>
                        <a:pt x="209" y="160"/>
                      </a:cubicBezTo>
                      <a:cubicBezTo>
                        <a:pt x="211" y="172"/>
                        <a:pt x="242" y="194"/>
                        <a:pt x="254" y="196"/>
                      </a:cubicBezTo>
                      <a:cubicBezTo>
                        <a:pt x="265" y="194"/>
                        <a:pt x="264" y="187"/>
                        <a:pt x="275" y="189"/>
                      </a:cubicBezTo>
                      <a:cubicBezTo>
                        <a:pt x="281" y="214"/>
                        <a:pt x="290" y="228"/>
                        <a:pt x="317" y="237"/>
                      </a:cubicBezTo>
                      <a:cubicBezTo>
                        <a:pt x="326" y="243"/>
                        <a:pt x="335" y="249"/>
                        <a:pt x="344" y="255"/>
                      </a:cubicBezTo>
                      <a:cubicBezTo>
                        <a:pt x="348" y="260"/>
                        <a:pt x="350" y="265"/>
                        <a:pt x="353" y="270"/>
                      </a:cubicBezTo>
                      <a:cubicBezTo>
                        <a:pt x="355" y="281"/>
                        <a:pt x="348" y="279"/>
                        <a:pt x="339" y="277"/>
                      </a:cubicBezTo>
                      <a:cubicBezTo>
                        <a:pt x="333" y="273"/>
                        <a:pt x="327" y="268"/>
                        <a:pt x="320" y="265"/>
                      </a:cubicBezTo>
                      <a:cubicBezTo>
                        <a:pt x="302" y="269"/>
                        <a:pt x="308" y="265"/>
                        <a:pt x="303" y="279"/>
                      </a:cubicBezTo>
                      <a:cubicBezTo>
                        <a:pt x="304" y="292"/>
                        <a:pt x="307" y="298"/>
                        <a:pt x="309" y="309"/>
                      </a:cubicBezTo>
                      <a:cubicBezTo>
                        <a:pt x="308" y="317"/>
                        <a:pt x="301" y="322"/>
                        <a:pt x="297" y="330"/>
                      </a:cubicBezTo>
                      <a:cubicBezTo>
                        <a:pt x="296" y="344"/>
                        <a:pt x="293" y="354"/>
                        <a:pt x="281" y="363"/>
                      </a:cubicBezTo>
                      <a:cubicBezTo>
                        <a:pt x="267" y="357"/>
                        <a:pt x="276" y="311"/>
                        <a:pt x="276" y="310"/>
                      </a:cubicBezTo>
                      <a:cubicBezTo>
                        <a:pt x="275" y="299"/>
                        <a:pt x="276" y="296"/>
                        <a:pt x="270" y="288"/>
                      </a:cubicBezTo>
                      <a:cubicBezTo>
                        <a:pt x="268" y="279"/>
                        <a:pt x="249" y="280"/>
                        <a:pt x="240" y="277"/>
                      </a:cubicBezTo>
                      <a:cubicBezTo>
                        <a:pt x="235" y="267"/>
                        <a:pt x="234" y="236"/>
                        <a:pt x="219" y="232"/>
                      </a:cubicBezTo>
                      <a:cubicBezTo>
                        <a:pt x="216" y="231"/>
                        <a:pt x="196" y="229"/>
                        <a:pt x="188" y="228"/>
                      </a:cubicBezTo>
                      <a:cubicBezTo>
                        <a:pt x="181" y="225"/>
                        <a:pt x="174" y="225"/>
                        <a:pt x="167" y="222"/>
                      </a:cubicBezTo>
                      <a:cubicBezTo>
                        <a:pt x="150" y="214"/>
                        <a:pt x="139" y="186"/>
                        <a:pt x="122" y="180"/>
                      </a:cubicBezTo>
                      <a:cubicBezTo>
                        <a:pt x="111" y="176"/>
                        <a:pt x="116" y="179"/>
                        <a:pt x="108" y="174"/>
                      </a:cubicBezTo>
                      <a:cubicBezTo>
                        <a:pt x="95" y="157"/>
                        <a:pt x="103" y="132"/>
                        <a:pt x="87" y="118"/>
                      </a:cubicBezTo>
                      <a:cubicBezTo>
                        <a:pt x="80" y="112"/>
                        <a:pt x="71" y="111"/>
                        <a:pt x="62" y="109"/>
                      </a:cubicBezTo>
                      <a:cubicBezTo>
                        <a:pt x="54" y="104"/>
                        <a:pt x="49" y="105"/>
                        <a:pt x="39" y="106"/>
                      </a:cubicBezTo>
                      <a:cubicBezTo>
                        <a:pt x="26" y="109"/>
                        <a:pt x="24" y="115"/>
                        <a:pt x="15" y="124"/>
                      </a:cubicBezTo>
                      <a:cubicBezTo>
                        <a:pt x="13" y="126"/>
                        <a:pt x="7" y="131"/>
                        <a:pt x="5" y="12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1044" name="Freeform 260"/>
              <p:cNvSpPr>
                <a:spLocks/>
              </p:cNvSpPr>
              <p:nvPr/>
            </p:nvSpPr>
            <p:spPr bwMode="auto">
              <a:xfrm>
                <a:off x="4790" y="2547"/>
                <a:ext cx="99" cy="74"/>
              </a:xfrm>
              <a:custGeom>
                <a:avLst/>
                <a:gdLst>
                  <a:gd name="T0" fmla="*/ 27 w 99"/>
                  <a:gd name="T1" fmla="*/ 3 h 74"/>
                  <a:gd name="T2" fmla="*/ 21 w 99"/>
                  <a:gd name="T3" fmla="*/ 14 h 74"/>
                  <a:gd name="T4" fmla="*/ 7 w 99"/>
                  <a:gd name="T5" fmla="*/ 11 h 74"/>
                  <a:gd name="T6" fmla="*/ 1 w 99"/>
                  <a:gd name="T7" fmla="*/ 27 h 74"/>
                  <a:gd name="T8" fmla="*/ 19 w 99"/>
                  <a:gd name="T9" fmla="*/ 35 h 74"/>
                  <a:gd name="T10" fmla="*/ 64 w 99"/>
                  <a:gd name="T11" fmla="*/ 47 h 74"/>
                  <a:gd name="T12" fmla="*/ 87 w 99"/>
                  <a:gd name="T13" fmla="*/ 74 h 74"/>
                  <a:gd name="T14" fmla="*/ 99 w 99"/>
                  <a:gd name="T15" fmla="*/ 47 h 74"/>
                  <a:gd name="T16" fmla="*/ 93 w 99"/>
                  <a:gd name="T17" fmla="*/ 32 h 74"/>
                  <a:gd name="T18" fmla="*/ 94 w 99"/>
                  <a:gd name="T19" fmla="*/ 6 h 74"/>
                  <a:gd name="T20" fmla="*/ 43 w 99"/>
                  <a:gd name="T21" fmla="*/ 9 h 74"/>
                  <a:gd name="T22" fmla="*/ 27 w 99"/>
                  <a:gd name="T23"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74">
                    <a:moveTo>
                      <a:pt x="27" y="3"/>
                    </a:moveTo>
                    <a:cubicBezTo>
                      <a:pt x="26" y="5"/>
                      <a:pt x="24" y="14"/>
                      <a:pt x="21" y="14"/>
                    </a:cubicBezTo>
                    <a:cubicBezTo>
                      <a:pt x="16" y="15"/>
                      <a:pt x="7" y="11"/>
                      <a:pt x="7" y="11"/>
                    </a:cubicBezTo>
                    <a:cubicBezTo>
                      <a:pt x="5" y="16"/>
                      <a:pt x="0" y="21"/>
                      <a:pt x="1" y="27"/>
                    </a:cubicBezTo>
                    <a:cubicBezTo>
                      <a:pt x="2" y="35"/>
                      <a:pt x="14" y="34"/>
                      <a:pt x="19" y="35"/>
                    </a:cubicBezTo>
                    <a:cubicBezTo>
                      <a:pt x="34" y="38"/>
                      <a:pt x="49" y="44"/>
                      <a:pt x="64" y="47"/>
                    </a:cubicBezTo>
                    <a:cubicBezTo>
                      <a:pt x="72" y="57"/>
                      <a:pt x="74" y="69"/>
                      <a:pt x="87" y="74"/>
                    </a:cubicBezTo>
                    <a:cubicBezTo>
                      <a:pt x="95" y="68"/>
                      <a:pt x="97" y="57"/>
                      <a:pt x="99" y="47"/>
                    </a:cubicBezTo>
                    <a:cubicBezTo>
                      <a:pt x="97" y="41"/>
                      <a:pt x="97" y="37"/>
                      <a:pt x="93" y="32"/>
                    </a:cubicBezTo>
                    <a:cubicBezTo>
                      <a:pt x="94" y="22"/>
                      <a:pt x="96" y="16"/>
                      <a:pt x="94" y="6"/>
                    </a:cubicBezTo>
                    <a:cubicBezTo>
                      <a:pt x="85" y="6"/>
                      <a:pt x="56" y="12"/>
                      <a:pt x="43" y="9"/>
                    </a:cubicBezTo>
                    <a:cubicBezTo>
                      <a:pt x="36" y="0"/>
                      <a:pt x="24" y="6"/>
                      <a:pt x="27"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734" name="Freeform 261"/>
            <p:cNvSpPr>
              <a:spLocks/>
            </p:cNvSpPr>
            <p:nvPr/>
          </p:nvSpPr>
          <p:spPr bwMode="auto">
            <a:xfrm>
              <a:off x="3055" y="1842"/>
              <a:ext cx="77" cy="37"/>
            </a:xfrm>
            <a:custGeom>
              <a:avLst/>
              <a:gdLst>
                <a:gd name="T0" fmla="*/ 39 w 156"/>
                <a:gd name="T1" fmla="*/ 0 h 75"/>
                <a:gd name="T2" fmla="*/ 13 w 156"/>
                <a:gd name="T3" fmla="*/ 33 h 75"/>
                <a:gd name="T4" fmla="*/ 0 w 156"/>
                <a:gd name="T5" fmla="*/ 41 h 75"/>
                <a:gd name="T6" fmla="*/ 19 w 156"/>
                <a:gd name="T7" fmla="*/ 51 h 75"/>
                <a:gd name="T8" fmla="*/ 57 w 156"/>
                <a:gd name="T9" fmla="*/ 74 h 75"/>
                <a:gd name="T10" fmla="*/ 105 w 156"/>
                <a:gd name="T11" fmla="*/ 57 h 75"/>
                <a:gd name="T12" fmla="*/ 123 w 156"/>
                <a:gd name="T13" fmla="*/ 59 h 75"/>
                <a:gd name="T14" fmla="*/ 141 w 156"/>
                <a:gd name="T15" fmla="*/ 62 h 75"/>
                <a:gd name="T16" fmla="*/ 148 w 156"/>
                <a:gd name="T17" fmla="*/ 50 h 75"/>
                <a:gd name="T18" fmla="*/ 130 w 156"/>
                <a:gd name="T19" fmla="*/ 23 h 75"/>
                <a:gd name="T20" fmla="*/ 100 w 156"/>
                <a:gd name="T21" fmla="*/ 27 h 75"/>
                <a:gd name="T22" fmla="*/ 75 w 156"/>
                <a:gd name="T23" fmla="*/ 17 h 75"/>
                <a:gd name="T24" fmla="*/ 61 w 156"/>
                <a:gd name="T25" fmla="*/ 14 h 75"/>
                <a:gd name="T26" fmla="*/ 48 w 156"/>
                <a:gd name="T27" fmla="*/ 6 h 75"/>
                <a:gd name="T28" fmla="*/ 39 w 156"/>
                <a:gd name="T2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 h="75">
                  <a:moveTo>
                    <a:pt x="39" y="0"/>
                  </a:moveTo>
                  <a:cubicBezTo>
                    <a:pt x="32" y="18"/>
                    <a:pt x="37" y="29"/>
                    <a:pt x="13" y="33"/>
                  </a:cubicBezTo>
                  <a:cubicBezTo>
                    <a:pt x="8" y="35"/>
                    <a:pt x="4" y="38"/>
                    <a:pt x="0" y="41"/>
                  </a:cubicBezTo>
                  <a:cubicBezTo>
                    <a:pt x="11" y="43"/>
                    <a:pt x="15" y="41"/>
                    <a:pt x="19" y="51"/>
                  </a:cubicBezTo>
                  <a:cubicBezTo>
                    <a:pt x="21" y="67"/>
                    <a:pt x="45" y="75"/>
                    <a:pt x="57" y="74"/>
                  </a:cubicBezTo>
                  <a:cubicBezTo>
                    <a:pt x="74" y="68"/>
                    <a:pt x="86" y="60"/>
                    <a:pt x="105" y="57"/>
                  </a:cubicBezTo>
                  <a:cubicBezTo>
                    <a:pt x="111" y="58"/>
                    <a:pt x="117" y="58"/>
                    <a:pt x="123" y="59"/>
                  </a:cubicBezTo>
                  <a:cubicBezTo>
                    <a:pt x="129" y="60"/>
                    <a:pt x="141" y="62"/>
                    <a:pt x="141" y="62"/>
                  </a:cubicBezTo>
                  <a:cubicBezTo>
                    <a:pt x="142" y="56"/>
                    <a:pt x="143" y="54"/>
                    <a:pt x="148" y="50"/>
                  </a:cubicBezTo>
                  <a:cubicBezTo>
                    <a:pt x="156" y="36"/>
                    <a:pt x="143" y="25"/>
                    <a:pt x="130" y="23"/>
                  </a:cubicBezTo>
                  <a:cubicBezTo>
                    <a:pt x="119" y="24"/>
                    <a:pt x="111" y="26"/>
                    <a:pt x="100" y="27"/>
                  </a:cubicBezTo>
                  <a:cubicBezTo>
                    <a:pt x="92" y="31"/>
                    <a:pt x="82" y="21"/>
                    <a:pt x="75" y="17"/>
                  </a:cubicBezTo>
                  <a:cubicBezTo>
                    <a:pt x="71" y="15"/>
                    <a:pt x="61" y="14"/>
                    <a:pt x="61" y="14"/>
                  </a:cubicBezTo>
                  <a:cubicBezTo>
                    <a:pt x="56" y="12"/>
                    <a:pt x="52" y="9"/>
                    <a:pt x="48" y="6"/>
                  </a:cubicBezTo>
                  <a:cubicBezTo>
                    <a:pt x="45" y="4"/>
                    <a:pt x="39" y="0"/>
                    <a:pt x="3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35" name="Freeform 262"/>
            <p:cNvSpPr>
              <a:spLocks/>
            </p:cNvSpPr>
            <p:nvPr/>
          </p:nvSpPr>
          <p:spPr bwMode="auto">
            <a:xfrm>
              <a:off x="3058" y="1872"/>
              <a:ext cx="73" cy="48"/>
            </a:xfrm>
            <a:custGeom>
              <a:avLst/>
              <a:gdLst>
                <a:gd name="T0" fmla="*/ 16 w 148"/>
                <a:gd name="T1" fmla="*/ 5 h 98"/>
                <a:gd name="T2" fmla="*/ 10 w 148"/>
                <a:gd name="T3" fmla="*/ 23 h 98"/>
                <a:gd name="T4" fmla="*/ 0 w 148"/>
                <a:gd name="T5" fmla="*/ 67 h 98"/>
                <a:gd name="T6" fmla="*/ 30 w 148"/>
                <a:gd name="T7" fmla="*/ 86 h 98"/>
                <a:gd name="T8" fmla="*/ 46 w 148"/>
                <a:gd name="T9" fmla="*/ 98 h 98"/>
                <a:gd name="T10" fmla="*/ 81 w 148"/>
                <a:gd name="T11" fmla="*/ 76 h 98"/>
                <a:gd name="T12" fmla="*/ 123 w 148"/>
                <a:gd name="T13" fmla="*/ 71 h 98"/>
                <a:gd name="T14" fmla="*/ 141 w 148"/>
                <a:gd name="T15" fmla="*/ 40 h 98"/>
                <a:gd name="T16" fmla="*/ 148 w 148"/>
                <a:gd name="T17" fmla="*/ 25 h 98"/>
                <a:gd name="T18" fmla="*/ 129 w 148"/>
                <a:gd name="T19" fmla="*/ 1 h 98"/>
                <a:gd name="T20" fmla="*/ 73 w 148"/>
                <a:gd name="T21" fmla="*/ 5 h 98"/>
                <a:gd name="T22" fmla="*/ 55 w 148"/>
                <a:gd name="T23" fmla="*/ 11 h 98"/>
                <a:gd name="T24" fmla="*/ 36 w 148"/>
                <a:gd name="T25" fmla="*/ 10 h 98"/>
                <a:gd name="T26" fmla="*/ 22 w 148"/>
                <a:gd name="T27" fmla="*/ 4 h 98"/>
                <a:gd name="T28" fmla="*/ 16 w 148"/>
                <a:gd name="T29" fmla="*/ 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98">
                  <a:moveTo>
                    <a:pt x="16" y="5"/>
                  </a:moveTo>
                  <a:cubicBezTo>
                    <a:pt x="15" y="11"/>
                    <a:pt x="13" y="17"/>
                    <a:pt x="10" y="23"/>
                  </a:cubicBezTo>
                  <a:cubicBezTo>
                    <a:pt x="7" y="38"/>
                    <a:pt x="2" y="52"/>
                    <a:pt x="0" y="67"/>
                  </a:cubicBezTo>
                  <a:cubicBezTo>
                    <a:pt x="2" y="81"/>
                    <a:pt x="17" y="85"/>
                    <a:pt x="30" y="86"/>
                  </a:cubicBezTo>
                  <a:cubicBezTo>
                    <a:pt x="36" y="89"/>
                    <a:pt x="41" y="94"/>
                    <a:pt x="46" y="98"/>
                  </a:cubicBezTo>
                  <a:cubicBezTo>
                    <a:pt x="61" y="97"/>
                    <a:pt x="69" y="85"/>
                    <a:pt x="81" y="76"/>
                  </a:cubicBezTo>
                  <a:cubicBezTo>
                    <a:pt x="92" y="67"/>
                    <a:pt x="109" y="72"/>
                    <a:pt x="123" y="71"/>
                  </a:cubicBezTo>
                  <a:cubicBezTo>
                    <a:pt x="133" y="61"/>
                    <a:pt x="129" y="48"/>
                    <a:pt x="141" y="40"/>
                  </a:cubicBezTo>
                  <a:cubicBezTo>
                    <a:pt x="144" y="34"/>
                    <a:pt x="147" y="32"/>
                    <a:pt x="148" y="25"/>
                  </a:cubicBezTo>
                  <a:cubicBezTo>
                    <a:pt x="147" y="9"/>
                    <a:pt x="145" y="3"/>
                    <a:pt x="129" y="1"/>
                  </a:cubicBezTo>
                  <a:cubicBezTo>
                    <a:pt x="73" y="2"/>
                    <a:pt x="97" y="0"/>
                    <a:pt x="73" y="5"/>
                  </a:cubicBezTo>
                  <a:cubicBezTo>
                    <a:pt x="67" y="8"/>
                    <a:pt x="61" y="10"/>
                    <a:pt x="55" y="11"/>
                  </a:cubicBezTo>
                  <a:cubicBezTo>
                    <a:pt x="49" y="14"/>
                    <a:pt x="43" y="11"/>
                    <a:pt x="36" y="10"/>
                  </a:cubicBezTo>
                  <a:cubicBezTo>
                    <a:pt x="31" y="8"/>
                    <a:pt x="28" y="5"/>
                    <a:pt x="22" y="4"/>
                  </a:cubicBezTo>
                  <a:cubicBezTo>
                    <a:pt x="20" y="4"/>
                    <a:pt x="16" y="5"/>
                    <a:pt x="16"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36" name="Freeform 263"/>
            <p:cNvSpPr>
              <a:spLocks/>
            </p:cNvSpPr>
            <p:nvPr/>
          </p:nvSpPr>
          <p:spPr bwMode="auto">
            <a:xfrm>
              <a:off x="3005" y="1904"/>
              <a:ext cx="57" cy="19"/>
            </a:xfrm>
            <a:custGeom>
              <a:avLst/>
              <a:gdLst>
                <a:gd name="T0" fmla="*/ 106 w 115"/>
                <a:gd name="T1" fmla="*/ 3 h 38"/>
                <a:gd name="T2" fmla="*/ 115 w 115"/>
                <a:gd name="T3" fmla="*/ 16 h 38"/>
                <a:gd name="T4" fmla="*/ 78 w 115"/>
                <a:gd name="T5" fmla="*/ 31 h 38"/>
                <a:gd name="T6" fmla="*/ 16 w 115"/>
                <a:gd name="T7" fmla="*/ 36 h 38"/>
                <a:gd name="T8" fmla="*/ 6 w 115"/>
                <a:gd name="T9" fmla="*/ 22 h 38"/>
                <a:gd name="T10" fmla="*/ 7 w 115"/>
                <a:gd name="T11" fmla="*/ 7 h 38"/>
                <a:gd name="T12" fmla="*/ 6 w 115"/>
                <a:gd name="T13" fmla="*/ 1 h 38"/>
                <a:gd name="T14" fmla="*/ 24 w 115"/>
                <a:gd name="T15" fmla="*/ 4 h 38"/>
                <a:gd name="T16" fmla="*/ 106 w 115"/>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38">
                  <a:moveTo>
                    <a:pt x="106" y="3"/>
                  </a:moveTo>
                  <a:cubicBezTo>
                    <a:pt x="109" y="7"/>
                    <a:pt x="112" y="12"/>
                    <a:pt x="115" y="16"/>
                  </a:cubicBezTo>
                  <a:cubicBezTo>
                    <a:pt x="107" y="26"/>
                    <a:pt x="90" y="29"/>
                    <a:pt x="78" y="31"/>
                  </a:cubicBezTo>
                  <a:cubicBezTo>
                    <a:pt x="58" y="38"/>
                    <a:pt x="37" y="32"/>
                    <a:pt x="16" y="36"/>
                  </a:cubicBezTo>
                  <a:cubicBezTo>
                    <a:pt x="3" y="34"/>
                    <a:pt x="0" y="34"/>
                    <a:pt x="6" y="22"/>
                  </a:cubicBezTo>
                  <a:cubicBezTo>
                    <a:pt x="7" y="15"/>
                    <a:pt x="10" y="13"/>
                    <a:pt x="7" y="7"/>
                  </a:cubicBezTo>
                  <a:cubicBezTo>
                    <a:pt x="7" y="5"/>
                    <a:pt x="4" y="1"/>
                    <a:pt x="6" y="1"/>
                  </a:cubicBezTo>
                  <a:cubicBezTo>
                    <a:pt x="12" y="0"/>
                    <a:pt x="24" y="4"/>
                    <a:pt x="24" y="4"/>
                  </a:cubicBezTo>
                  <a:cubicBezTo>
                    <a:pt x="41" y="13"/>
                    <a:pt x="84" y="4"/>
                    <a:pt x="106"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37" name="Freeform 264"/>
            <p:cNvSpPr>
              <a:spLocks/>
            </p:cNvSpPr>
            <p:nvPr/>
          </p:nvSpPr>
          <p:spPr bwMode="auto">
            <a:xfrm>
              <a:off x="2998" y="1912"/>
              <a:ext cx="99" cy="61"/>
            </a:xfrm>
            <a:custGeom>
              <a:avLst/>
              <a:gdLst>
                <a:gd name="T0" fmla="*/ 188 w 201"/>
                <a:gd name="T1" fmla="*/ 10 h 123"/>
                <a:gd name="T2" fmla="*/ 198 w 201"/>
                <a:gd name="T3" fmla="*/ 22 h 123"/>
                <a:gd name="T4" fmla="*/ 191 w 201"/>
                <a:gd name="T5" fmla="*/ 37 h 123"/>
                <a:gd name="T6" fmla="*/ 159 w 201"/>
                <a:gd name="T7" fmla="*/ 33 h 123"/>
                <a:gd name="T8" fmla="*/ 144 w 201"/>
                <a:gd name="T9" fmla="*/ 27 h 123"/>
                <a:gd name="T10" fmla="*/ 102 w 201"/>
                <a:gd name="T11" fmla="*/ 36 h 123"/>
                <a:gd name="T12" fmla="*/ 141 w 201"/>
                <a:gd name="T13" fmla="*/ 99 h 123"/>
                <a:gd name="T14" fmla="*/ 137 w 201"/>
                <a:gd name="T15" fmla="*/ 123 h 123"/>
                <a:gd name="T16" fmla="*/ 72 w 201"/>
                <a:gd name="T17" fmla="*/ 81 h 123"/>
                <a:gd name="T18" fmla="*/ 12 w 201"/>
                <a:gd name="T19" fmla="*/ 43 h 123"/>
                <a:gd name="T20" fmla="*/ 6 w 201"/>
                <a:gd name="T21" fmla="*/ 18 h 123"/>
                <a:gd name="T22" fmla="*/ 47 w 201"/>
                <a:gd name="T23" fmla="*/ 18 h 123"/>
                <a:gd name="T24" fmla="*/ 107 w 201"/>
                <a:gd name="T25" fmla="*/ 12 h 123"/>
                <a:gd name="T26" fmla="*/ 125 w 201"/>
                <a:gd name="T27" fmla="*/ 6 h 123"/>
                <a:gd name="T28" fmla="*/ 146 w 201"/>
                <a:gd name="T29" fmla="*/ 4 h 123"/>
                <a:gd name="T30" fmla="*/ 170 w 201"/>
                <a:gd name="T31" fmla="*/ 16 h 123"/>
                <a:gd name="T32" fmla="*/ 188 w 201"/>
                <a:gd name="T33" fmla="*/ 1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123">
                  <a:moveTo>
                    <a:pt x="188" y="10"/>
                  </a:moveTo>
                  <a:cubicBezTo>
                    <a:pt x="193" y="13"/>
                    <a:pt x="195" y="17"/>
                    <a:pt x="198" y="22"/>
                  </a:cubicBezTo>
                  <a:cubicBezTo>
                    <a:pt x="201" y="31"/>
                    <a:pt x="201" y="36"/>
                    <a:pt x="191" y="37"/>
                  </a:cubicBezTo>
                  <a:cubicBezTo>
                    <a:pt x="171" y="36"/>
                    <a:pt x="173" y="36"/>
                    <a:pt x="159" y="33"/>
                  </a:cubicBezTo>
                  <a:cubicBezTo>
                    <a:pt x="154" y="30"/>
                    <a:pt x="150" y="28"/>
                    <a:pt x="144" y="27"/>
                  </a:cubicBezTo>
                  <a:cubicBezTo>
                    <a:pt x="111" y="28"/>
                    <a:pt x="122" y="28"/>
                    <a:pt x="102" y="36"/>
                  </a:cubicBezTo>
                  <a:cubicBezTo>
                    <a:pt x="98" y="61"/>
                    <a:pt x="123" y="85"/>
                    <a:pt x="141" y="99"/>
                  </a:cubicBezTo>
                  <a:cubicBezTo>
                    <a:pt x="140" y="108"/>
                    <a:pt x="138" y="115"/>
                    <a:pt x="137" y="123"/>
                  </a:cubicBezTo>
                  <a:cubicBezTo>
                    <a:pt x="119" y="105"/>
                    <a:pt x="99" y="86"/>
                    <a:pt x="72" y="81"/>
                  </a:cubicBezTo>
                  <a:cubicBezTo>
                    <a:pt x="53" y="67"/>
                    <a:pt x="35" y="51"/>
                    <a:pt x="12" y="43"/>
                  </a:cubicBezTo>
                  <a:cubicBezTo>
                    <a:pt x="2" y="33"/>
                    <a:pt x="0" y="22"/>
                    <a:pt x="6" y="18"/>
                  </a:cubicBezTo>
                  <a:cubicBezTo>
                    <a:pt x="12" y="14"/>
                    <a:pt x="30" y="19"/>
                    <a:pt x="47" y="18"/>
                  </a:cubicBezTo>
                  <a:cubicBezTo>
                    <a:pt x="67" y="17"/>
                    <a:pt x="87" y="15"/>
                    <a:pt x="107" y="12"/>
                  </a:cubicBezTo>
                  <a:cubicBezTo>
                    <a:pt x="113" y="9"/>
                    <a:pt x="119" y="7"/>
                    <a:pt x="125" y="6"/>
                  </a:cubicBezTo>
                  <a:cubicBezTo>
                    <a:pt x="133" y="0"/>
                    <a:pt x="137" y="2"/>
                    <a:pt x="146" y="4"/>
                  </a:cubicBezTo>
                  <a:cubicBezTo>
                    <a:pt x="155" y="9"/>
                    <a:pt x="159" y="14"/>
                    <a:pt x="170" y="16"/>
                  </a:cubicBezTo>
                  <a:cubicBezTo>
                    <a:pt x="177" y="15"/>
                    <a:pt x="182" y="13"/>
                    <a:pt x="188" y="1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38" name="Freeform 265"/>
            <p:cNvSpPr>
              <a:spLocks/>
            </p:cNvSpPr>
            <p:nvPr/>
          </p:nvSpPr>
          <p:spPr bwMode="auto">
            <a:xfrm>
              <a:off x="3045" y="1926"/>
              <a:ext cx="56" cy="44"/>
            </a:xfrm>
            <a:custGeom>
              <a:avLst/>
              <a:gdLst>
                <a:gd name="T0" fmla="*/ 101 w 112"/>
                <a:gd name="T1" fmla="*/ 8 h 89"/>
                <a:gd name="T2" fmla="*/ 51 w 112"/>
                <a:gd name="T3" fmla="*/ 0 h 89"/>
                <a:gd name="T4" fmla="*/ 5 w 112"/>
                <a:gd name="T5" fmla="*/ 11 h 89"/>
                <a:gd name="T6" fmla="*/ 21 w 112"/>
                <a:gd name="T7" fmla="*/ 47 h 89"/>
                <a:gd name="T8" fmla="*/ 32 w 112"/>
                <a:gd name="T9" fmla="*/ 59 h 89"/>
                <a:gd name="T10" fmla="*/ 47 w 112"/>
                <a:gd name="T11" fmla="*/ 72 h 89"/>
                <a:gd name="T12" fmla="*/ 66 w 112"/>
                <a:gd name="T13" fmla="*/ 81 h 89"/>
                <a:gd name="T14" fmla="*/ 80 w 112"/>
                <a:gd name="T15" fmla="*/ 89 h 89"/>
                <a:gd name="T16" fmla="*/ 92 w 112"/>
                <a:gd name="T17" fmla="*/ 80 h 89"/>
                <a:gd name="T18" fmla="*/ 104 w 112"/>
                <a:gd name="T19" fmla="*/ 62 h 89"/>
                <a:gd name="T20" fmla="*/ 110 w 112"/>
                <a:gd name="T21" fmla="*/ 23 h 89"/>
                <a:gd name="T22" fmla="*/ 101 w 112"/>
                <a:gd name="T23"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89">
                  <a:moveTo>
                    <a:pt x="101" y="8"/>
                  </a:moveTo>
                  <a:cubicBezTo>
                    <a:pt x="85" y="11"/>
                    <a:pt x="66" y="5"/>
                    <a:pt x="51" y="0"/>
                  </a:cubicBezTo>
                  <a:cubicBezTo>
                    <a:pt x="25" y="2"/>
                    <a:pt x="24" y="2"/>
                    <a:pt x="5" y="11"/>
                  </a:cubicBezTo>
                  <a:cubicBezTo>
                    <a:pt x="0" y="22"/>
                    <a:pt x="12" y="41"/>
                    <a:pt x="21" y="47"/>
                  </a:cubicBezTo>
                  <a:cubicBezTo>
                    <a:pt x="24" y="54"/>
                    <a:pt x="25" y="56"/>
                    <a:pt x="32" y="59"/>
                  </a:cubicBezTo>
                  <a:cubicBezTo>
                    <a:pt x="37" y="66"/>
                    <a:pt x="38" y="70"/>
                    <a:pt x="47" y="72"/>
                  </a:cubicBezTo>
                  <a:cubicBezTo>
                    <a:pt x="53" y="77"/>
                    <a:pt x="58" y="80"/>
                    <a:pt x="66" y="81"/>
                  </a:cubicBezTo>
                  <a:cubicBezTo>
                    <a:pt x="72" y="83"/>
                    <a:pt x="74" y="87"/>
                    <a:pt x="80" y="89"/>
                  </a:cubicBezTo>
                  <a:cubicBezTo>
                    <a:pt x="85" y="87"/>
                    <a:pt x="87" y="83"/>
                    <a:pt x="92" y="80"/>
                  </a:cubicBezTo>
                  <a:cubicBezTo>
                    <a:pt x="97" y="74"/>
                    <a:pt x="100" y="69"/>
                    <a:pt x="104" y="62"/>
                  </a:cubicBezTo>
                  <a:cubicBezTo>
                    <a:pt x="102" y="47"/>
                    <a:pt x="101" y="35"/>
                    <a:pt x="110" y="23"/>
                  </a:cubicBezTo>
                  <a:cubicBezTo>
                    <a:pt x="112" y="15"/>
                    <a:pt x="106" y="13"/>
                    <a:pt x="101" y="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39" name="Freeform 266"/>
            <p:cNvSpPr>
              <a:spLocks/>
            </p:cNvSpPr>
            <p:nvPr/>
          </p:nvSpPr>
          <p:spPr bwMode="auto">
            <a:xfrm>
              <a:off x="3065" y="1965"/>
              <a:ext cx="20" cy="14"/>
            </a:xfrm>
            <a:custGeom>
              <a:avLst/>
              <a:gdLst>
                <a:gd name="T0" fmla="*/ 6 w 42"/>
                <a:gd name="T1" fmla="*/ 0 h 30"/>
                <a:gd name="T2" fmla="*/ 0 w 42"/>
                <a:gd name="T3" fmla="*/ 18 h 30"/>
                <a:gd name="T4" fmla="*/ 23 w 42"/>
                <a:gd name="T5" fmla="*/ 26 h 30"/>
                <a:gd name="T6" fmla="*/ 38 w 42"/>
                <a:gd name="T7" fmla="*/ 29 h 30"/>
                <a:gd name="T8" fmla="*/ 42 w 42"/>
                <a:gd name="T9" fmla="*/ 17 h 30"/>
                <a:gd name="T10" fmla="*/ 6 w 42"/>
                <a:gd name="T11" fmla="*/ 0 h 30"/>
              </a:gdLst>
              <a:ahLst/>
              <a:cxnLst>
                <a:cxn ang="0">
                  <a:pos x="T0" y="T1"/>
                </a:cxn>
                <a:cxn ang="0">
                  <a:pos x="T2" y="T3"/>
                </a:cxn>
                <a:cxn ang="0">
                  <a:pos x="T4" y="T5"/>
                </a:cxn>
                <a:cxn ang="0">
                  <a:pos x="T6" y="T7"/>
                </a:cxn>
                <a:cxn ang="0">
                  <a:pos x="T8" y="T9"/>
                </a:cxn>
                <a:cxn ang="0">
                  <a:pos x="T10" y="T11"/>
                </a:cxn>
              </a:cxnLst>
              <a:rect l="0" t="0" r="r" b="b"/>
              <a:pathLst>
                <a:path w="42" h="30">
                  <a:moveTo>
                    <a:pt x="6" y="0"/>
                  </a:moveTo>
                  <a:cubicBezTo>
                    <a:pt x="5" y="6"/>
                    <a:pt x="3" y="12"/>
                    <a:pt x="0" y="18"/>
                  </a:cubicBezTo>
                  <a:cubicBezTo>
                    <a:pt x="8" y="21"/>
                    <a:pt x="15" y="23"/>
                    <a:pt x="23" y="26"/>
                  </a:cubicBezTo>
                  <a:cubicBezTo>
                    <a:pt x="29" y="30"/>
                    <a:pt x="31" y="30"/>
                    <a:pt x="38" y="29"/>
                  </a:cubicBezTo>
                  <a:cubicBezTo>
                    <a:pt x="39" y="25"/>
                    <a:pt x="42" y="21"/>
                    <a:pt x="42" y="17"/>
                  </a:cubicBezTo>
                  <a:cubicBezTo>
                    <a:pt x="42" y="4"/>
                    <a:pt x="15" y="0"/>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40" name="Freeform 267"/>
            <p:cNvSpPr>
              <a:spLocks/>
            </p:cNvSpPr>
            <p:nvPr/>
          </p:nvSpPr>
          <p:spPr bwMode="auto">
            <a:xfrm>
              <a:off x="3093" y="1977"/>
              <a:ext cx="39" cy="69"/>
            </a:xfrm>
            <a:custGeom>
              <a:avLst/>
              <a:gdLst>
                <a:gd name="T0" fmla="*/ 5 w 78"/>
                <a:gd name="T1" fmla="*/ 16 h 140"/>
                <a:gd name="T2" fmla="*/ 13 w 78"/>
                <a:gd name="T3" fmla="*/ 10 h 140"/>
                <a:gd name="T4" fmla="*/ 22 w 78"/>
                <a:gd name="T5" fmla="*/ 3 h 140"/>
                <a:gd name="T6" fmla="*/ 44 w 78"/>
                <a:gd name="T7" fmla="*/ 28 h 140"/>
                <a:gd name="T8" fmla="*/ 49 w 78"/>
                <a:gd name="T9" fmla="*/ 49 h 140"/>
                <a:gd name="T10" fmla="*/ 58 w 78"/>
                <a:gd name="T11" fmla="*/ 61 h 140"/>
                <a:gd name="T12" fmla="*/ 70 w 78"/>
                <a:gd name="T13" fmla="*/ 73 h 140"/>
                <a:gd name="T14" fmla="*/ 56 w 78"/>
                <a:gd name="T15" fmla="*/ 105 h 140"/>
                <a:gd name="T16" fmla="*/ 47 w 78"/>
                <a:gd name="T17" fmla="*/ 133 h 140"/>
                <a:gd name="T18" fmla="*/ 46 w 78"/>
                <a:gd name="T19" fmla="*/ 138 h 140"/>
                <a:gd name="T20" fmla="*/ 37 w 78"/>
                <a:gd name="T21" fmla="*/ 123 h 140"/>
                <a:gd name="T22" fmla="*/ 5 w 78"/>
                <a:gd name="T23" fmla="*/ 93 h 140"/>
                <a:gd name="T24" fmla="*/ 10 w 78"/>
                <a:gd name="T25" fmla="*/ 67 h 140"/>
                <a:gd name="T26" fmla="*/ 8 w 78"/>
                <a:gd name="T27" fmla="*/ 39 h 140"/>
                <a:gd name="T28" fmla="*/ 5 w 78"/>
                <a:gd name="T29" fmla="*/ 1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40">
                  <a:moveTo>
                    <a:pt x="5" y="16"/>
                  </a:moveTo>
                  <a:cubicBezTo>
                    <a:pt x="10" y="11"/>
                    <a:pt x="7" y="13"/>
                    <a:pt x="13" y="10"/>
                  </a:cubicBezTo>
                  <a:cubicBezTo>
                    <a:pt x="17" y="4"/>
                    <a:pt x="14" y="0"/>
                    <a:pt x="22" y="3"/>
                  </a:cubicBezTo>
                  <a:cubicBezTo>
                    <a:pt x="24" y="14"/>
                    <a:pt x="36" y="20"/>
                    <a:pt x="44" y="28"/>
                  </a:cubicBezTo>
                  <a:cubicBezTo>
                    <a:pt x="47" y="35"/>
                    <a:pt x="46" y="42"/>
                    <a:pt x="49" y="49"/>
                  </a:cubicBezTo>
                  <a:cubicBezTo>
                    <a:pt x="50" y="56"/>
                    <a:pt x="52" y="57"/>
                    <a:pt x="58" y="61"/>
                  </a:cubicBezTo>
                  <a:cubicBezTo>
                    <a:pt x="62" y="67"/>
                    <a:pt x="63" y="72"/>
                    <a:pt x="70" y="73"/>
                  </a:cubicBezTo>
                  <a:cubicBezTo>
                    <a:pt x="78" y="86"/>
                    <a:pt x="69" y="102"/>
                    <a:pt x="56" y="105"/>
                  </a:cubicBezTo>
                  <a:cubicBezTo>
                    <a:pt x="50" y="114"/>
                    <a:pt x="54" y="124"/>
                    <a:pt x="47" y="133"/>
                  </a:cubicBezTo>
                  <a:cubicBezTo>
                    <a:pt x="47" y="135"/>
                    <a:pt x="48" y="137"/>
                    <a:pt x="46" y="138"/>
                  </a:cubicBezTo>
                  <a:cubicBezTo>
                    <a:pt x="40" y="140"/>
                    <a:pt x="40" y="128"/>
                    <a:pt x="37" y="123"/>
                  </a:cubicBezTo>
                  <a:cubicBezTo>
                    <a:pt x="31" y="112"/>
                    <a:pt x="13" y="104"/>
                    <a:pt x="5" y="93"/>
                  </a:cubicBezTo>
                  <a:cubicBezTo>
                    <a:pt x="3" y="82"/>
                    <a:pt x="6" y="76"/>
                    <a:pt x="10" y="67"/>
                  </a:cubicBezTo>
                  <a:cubicBezTo>
                    <a:pt x="9" y="58"/>
                    <a:pt x="10" y="48"/>
                    <a:pt x="8" y="39"/>
                  </a:cubicBezTo>
                  <a:cubicBezTo>
                    <a:pt x="6" y="32"/>
                    <a:pt x="0" y="24"/>
                    <a:pt x="5" y="1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41" name="Freeform 268"/>
            <p:cNvSpPr>
              <a:spLocks/>
            </p:cNvSpPr>
            <p:nvPr/>
          </p:nvSpPr>
          <p:spPr bwMode="auto">
            <a:xfrm>
              <a:off x="3109" y="1870"/>
              <a:ext cx="132" cy="87"/>
            </a:xfrm>
            <a:custGeom>
              <a:avLst/>
              <a:gdLst>
                <a:gd name="T0" fmla="*/ 39 w 268"/>
                <a:gd name="T1" fmla="*/ 16 h 175"/>
                <a:gd name="T2" fmla="*/ 27 w 268"/>
                <a:gd name="T3" fmla="*/ 59 h 175"/>
                <a:gd name="T4" fmla="*/ 17 w 268"/>
                <a:gd name="T5" fmla="*/ 79 h 175"/>
                <a:gd name="T6" fmla="*/ 0 w 268"/>
                <a:gd name="T7" fmla="*/ 77 h 175"/>
                <a:gd name="T8" fmla="*/ 26 w 268"/>
                <a:gd name="T9" fmla="*/ 98 h 175"/>
                <a:gd name="T10" fmla="*/ 48 w 268"/>
                <a:gd name="T11" fmla="*/ 115 h 175"/>
                <a:gd name="T12" fmla="*/ 62 w 268"/>
                <a:gd name="T13" fmla="*/ 122 h 175"/>
                <a:gd name="T14" fmla="*/ 71 w 268"/>
                <a:gd name="T15" fmla="*/ 137 h 175"/>
                <a:gd name="T16" fmla="*/ 77 w 268"/>
                <a:gd name="T17" fmla="*/ 161 h 175"/>
                <a:gd name="T18" fmla="*/ 135 w 268"/>
                <a:gd name="T19" fmla="*/ 170 h 175"/>
                <a:gd name="T20" fmla="*/ 173 w 268"/>
                <a:gd name="T21" fmla="*/ 169 h 175"/>
                <a:gd name="T22" fmla="*/ 185 w 268"/>
                <a:gd name="T23" fmla="*/ 160 h 175"/>
                <a:gd name="T24" fmla="*/ 213 w 268"/>
                <a:gd name="T25" fmla="*/ 164 h 175"/>
                <a:gd name="T26" fmla="*/ 243 w 268"/>
                <a:gd name="T27" fmla="*/ 154 h 175"/>
                <a:gd name="T28" fmla="*/ 254 w 268"/>
                <a:gd name="T29" fmla="*/ 136 h 175"/>
                <a:gd name="T30" fmla="*/ 261 w 268"/>
                <a:gd name="T31" fmla="*/ 122 h 175"/>
                <a:gd name="T32" fmla="*/ 254 w 268"/>
                <a:gd name="T33" fmla="*/ 92 h 175"/>
                <a:gd name="T34" fmla="*/ 228 w 268"/>
                <a:gd name="T35" fmla="*/ 85 h 175"/>
                <a:gd name="T36" fmla="*/ 210 w 268"/>
                <a:gd name="T37" fmla="*/ 77 h 175"/>
                <a:gd name="T38" fmla="*/ 200 w 268"/>
                <a:gd name="T39" fmla="*/ 46 h 175"/>
                <a:gd name="T40" fmla="*/ 180 w 268"/>
                <a:gd name="T41" fmla="*/ 11 h 175"/>
                <a:gd name="T42" fmla="*/ 165 w 268"/>
                <a:gd name="T43" fmla="*/ 7 h 175"/>
                <a:gd name="T44" fmla="*/ 149 w 268"/>
                <a:gd name="T45" fmla="*/ 10 h 175"/>
                <a:gd name="T46" fmla="*/ 113 w 268"/>
                <a:gd name="T47" fmla="*/ 4 h 175"/>
                <a:gd name="T48" fmla="*/ 99 w 268"/>
                <a:gd name="T49" fmla="*/ 14 h 175"/>
                <a:gd name="T50" fmla="*/ 71 w 268"/>
                <a:gd name="T51" fmla="*/ 7 h 175"/>
                <a:gd name="T52" fmla="*/ 51 w 268"/>
                <a:gd name="T53" fmla="*/ 8 h 175"/>
                <a:gd name="T54" fmla="*/ 39 w 268"/>
                <a:gd name="T5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8" h="175">
                  <a:moveTo>
                    <a:pt x="39" y="16"/>
                  </a:moveTo>
                  <a:cubicBezTo>
                    <a:pt x="48" y="35"/>
                    <a:pt x="37" y="46"/>
                    <a:pt x="27" y="59"/>
                  </a:cubicBezTo>
                  <a:cubicBezTo>
                    <a:pt x="26" y="67"/>
                    <a:pt x="24" y="74"/>
                    <a:pt x="17" y="79"/>
                  </a:cubicBezTo>
                  <a:cubicBezTo>
                    <a:pt x="11" y="76"/>
                    <a:pt x="7" y="76"/>
                    <a:pt x="0" y="77"/>
                  </a:cubicBezTo>
                  <a:cubicBezTo>
                    <a:pt x="3" y="90"/>
                    <a:pt x="13" y="95"/>
                    <a:pt x="26" y="98"/>
                  </a:cubicBezTo>
                  <a:cubicBezTo>
                    <a:pt x="35" y="103"/>
                    <a:pt x="38" y="111"/>
                    <a:pt x="48" y="115"/>
                  </a:cubicBezTo>
                  <a:cubicBezTo>
                    <a:pt x="53" y="121"/>
                    <a:pt x="53" y="126"/>
                    <a:pt x="62" y="122"/>
                  </a:cubicBezTo>
                  <a:cubicBezTo>
                    <a:pt x="69" y="125"/>
                    <a:pt x="68" y="131"/>
                    <a:pt x="71" y="137"/>
                  </a:cubicBezTo>
                  <a:cubicBezTo>
                    <a:pt x="73" y="144"/>
                    <a:pt x="74" y="154"/>
                    <a:pt x="77" y="161"/>
                  </a:cubicBezTo>
                  <a:cubicBezTo>
                    <a:pt x="80" y="175"/>
                    <a:pt x="130" y="170"/>
                    <a:pt x="135" y="170"/>
                  </a:cubicBezTo>
                  <a:cubicBezTo>
                    <a:pt x="148" y="170"/>
                    <a:pt x="160" y="171"/>
                    <a:pt x="173" y="169"/>
                  </a:cubicBezTo>
                  <a:cubicBezTo>
                    <a:pt x="175" y="169"/>
                    <a:pt x="180" y="161"/>
                    <a:pt x="185" y="160"/>
                  </a:cubicBezTo>
                  <a:cubicBezTo>
                    <a:pt x="192" y="156"/>
                    <a:pt x="204" y="163"/>
                    <a:pt x="213" y="164"/>
                  </a:cubicBezTo>
                  <a:cubicBezTo>
                    <a:pt x="240" y="163"/>
                    <a:pt x="252" y="172"/>
                    <a:pt x="243" y="154"/>
                  </a:cubicBezTo>
                  <a:cubicBezTo>
                    <a:pt x="245" y="139"/>
                    <a:pt x="242" y="138"/>
                    <a:pt x="254" y="136"/>
                  </a:cubicBezTo>
                  <a:cubicBezTo>
                    <a:pt x="264" y="131"/>
                    <a:pt x="264" y="137"/>
                    <a:pt x="261" y="122"/>
                  </a:cubicBezTo>
                  <a:cubicBezTo>
                    <a:pt x="263" y="111"/>
                    <a:pt x="268" y="98"/>
                    <a:pt x="254" y="92"/>
                  </a:cubicBezTo>
                  <a:cubicBezTo>
                    <a:pt x="246" y="88"/>
                    <a:pt x="228" y="85"/>
                    <a:pt x="228" y="85"/>
                  </a:cubicBezTo>
                  <a:cubicBezTo>
                    <a:pt x="217" y="86"/>
                    <a:pt x="208" y="90"/>
                    <a:pt x="210" y="77"/>
                  </a:cubicBezTo>
                  <a:cubicBezTo>
                    <a:pt x="209" y="65"/>
                    <a:pt x="207" y="56"/>
                    <a:pt x="200" y="46"/>
                  </a:cubicBezTo>
                  <a:cubicBezTo>
                    <a:pt x="197" y="34"/>
                    <a:pt x="192" y="17"/>
                    <a:pt x="180" y="11"/>
                  </a:cubicBezTo>
                  <a:cubicBezTo>
                    <a:pt x="175" y="4"/>
                    <a:pt x="174" y="5"/>
                    <a:pt x="165" y="7"/>
                  </a:cubicBezTo>
                  <a:cubicBezTo>
                    <a:pt x="159" y="11"/>
                    <a:pt x="156" y="11"/>
                    <a:pt x="149" y="10"/>
                  </a:cubicBezTo>
                  <a:cubicBezTo>
                    <a:pt x="129" y="0"/>
                    <a:pt x="132" y="0"/>
                    <a:pt x="113" y="4"/>
                  </a:cubicBezTo>
                  <a:cubicBezTo>
                    <a:pt x="108" y="8"/>
                    <a:pt x="106" y="13"/>
                    <a:pt x="99" y="14"/>
                  </a:cubicBezTo>
                  <a:cubicBezTo>
                    <a:pt x="88" y="12"/>
                    <a:pt x="82" y="8"/>
                    <a:pt x="71" y="7"/>
                  </a:cubicBezTo>
                  <a:cubicBezTo>
                    <a:pt x="64" y="7"/>
                    <a:pt x="58" y="6"/>
                    <a:pt x="51" y="8"/>
                  </a:cubicBezTo>
                  <a:cubicBezTo>
                    <a:pt x="46" y="9"/>
                    <a:pt x="44" y="19"/>
                    <a:pt x="39" y="1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42" name="Freeform 269"/>
            <p:cNvSpPr>
              <a:spLocks/>
            </p:cNvSpPr>
            <p:nvPr/>
          </p:nvSpPr>
          <p:spPr bwMode="auto">
            <a:xfrm>
              <a:off x="3195" y="1871"/>
              <a:ext cx="52" cy="43"/>
            </a:xfrm>
            <a:custGeom>
              <a:avLst/>
              <a:gdLst>
                <a:gd name="T0" fmla="*/ 0 w 105"/>
                <a:gd name="T1" fmla="*/ 5 h 86"/>
                <a:gd name="T2" fmla="*/ 23 w 105"/>
                <a:gd name="T3" fmla="*/ 33 h 86"/>
                <a:gd name="T4" fmla="*/ 35 w 105"/>
                <a:gd name="T5" fmla="*/ 59 h 86"/>
                <a:gd name="T6" fmla="*/ 57 w 105"/>
                <a:gd name="T7" fmla="*/ 86 h 86"/>
                <a:gd name="T8" fmla="*/ 75 w 105"/>
                <a:gd name="T9" fmla="*/ 72 h 86"/>
                <a:gd name="T10" fmla="*/ 99 w 105"/>
                <a:gd name="T11" fmla="*/ 74 h 86"/>
                <a:gd name="T12" fmla="*/ 98 w 105"/>
                <a:gd name="T13" fmla="*/ 51 h 86"/>
                <a:gd name="T14" fmla="*/ 77 w 105"/>
                <a:gd name="T15" fmla="*/ 44 h 86"/>
                <a:gd name="T16" fmla="*/ 50 w 105"/>
                <a:gd name="T17" fmla="*/ 11 h 86"/>
                <a:gd name="T18" fmla="*/ 29 w 105"/>
                <a:gd name="T19" fmla="*/ 0 h 86"/>
                <a:gd name="T20" fmla="*/ 6 w 105"/>
                <a:gd name="T21" fmla="*/ 3 h 86"/>
                <a:gd name="T22" fmla="*/ 0 w 105"/>
                <a:gd name="T23"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86">
                  <a:moveTo>
                    <a:pt x="0" y="5"/>
                  </a:moveTo>
                  <a:cubicBezTo>
                    <a:pt x="12" y="12"/>
                    <a:pt x="15" y="22"/>
                    <a:pt x="23" y="33"/>
                  </a:cubicBezTo>
                  <a:cubicBezTo>
                    <a:pt x="25" y="42"/>
                    <a:pt x="31" y="51"/>
                    <a:pt x="35" y="59"/>
                  </a:cubicBezTo>
                  <a:cubicBezTo>
                    <a:pt x="37" y="81"/>
                    <a:pt x="35" y="82"/>
                    <a:pt x="57" y="86"/>
                  </a:cubicBezTo>
                  <a:cubicBezTo>
                    <a:pt x="61" y="76"/>
                    <a:pt x="65" y="74"/>
                    <a:pt x="75" y="72"/>
                  </a:cubicBezTo>
                  <a:cubicBezTo>
                    <a:pt x="95" y="75"/>
                    <a:pt x="87" y="76"/>
                    <a:pt x="99" y="74"/>
                  </a:cubicBezTo>
                  <a:cubicBezTo>
                    <a:pt x="102" y="68"/>
                    <a:pt x="105" y="57"/>
                    <a:pt x="98" y="51"/>
                  </a:cubicBezTo>
                  <a:cubicBezTo>
                    <a:pt x="92" y="47"/>
                    <a:pt x="77" y="44"/>
                    <a:pt x="77" y="44"/>
                  </a:cubicBezTo>
                  <a:cubicBezTo>
                    <a:pt x="70" y="37"/>
                    <a:pt x="56" y="16"/>
                    <a:pt x="50" y="11"/>
                  </a:cubicBezTo>
                  <a:cubicBezTo>
                    <a:pt x="44" y="6"/>
                    <a:pt x="29" y="0"/>
                    <a:pt x="29" y="0"/>
                  </a:cubicBezTo>
                  <a:cubicBezTo>
                    <a:pt x="21" y="1"/>
                    <a:pt x="13" y="1"/>
                    <a:pt x="6" y="3"/>
                  </a:cubicBezTo>
                  <a:cubicBezTo>
                    <a:pt x="4" y="4"/>
                    <a:pt x="0" y="5"/>
                    <a:pt x="0"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43" name="Freeform 270"/>
            <p:cNvSpPr>
              <a:spLocks/>
            </p:cNvSpPr>
            <p:nvPr/>
          </p:nvSpPr>
          <p:spPr bwMode="auto">
            <a:xfrm>
              <a:off x="3143" y="1949"/>
              <a:ext cx="89" cy="53"/>
            </a:xfrm>
            <a:custGeom>
              <a:avLst/>
              <a:gdLst>
                <a:gd name="T0" fmla="*/ 177 w 181"/>
                <a:gd name="T1" fmla="*/ 4 h 108"/>
                <a:gd name="T2" fmla="*/ 169 w 181"/>
                <a:gd name="T3" fmla="*/ 29 h 108"/>
                <a:gd name="T4" fmla="*/ 142 w 181"/>
                <a:gd name="T5" fmla="*/ 77 h 108"/>
                <a:gd name="T6" fmla="*/ 132 w 181"/>
                <a:gd name="T7" fmla="*/ 82 h 108"/>
                <a:gd name="T8" fmla="*/ 121 w 181"/>
                <a:gd name="T9" fmla="*/ 100 h 108"/>
                <a:gd name="T10" fmla="*/ 66 w 181"/>
                <a:gd name="T11" fmla="*/ 95 h 108"/>
                <a:gd name="T12" fmla="*/ 48 w 181"/>
                <a:gd name="T13" fmla="*/ 107 h 108"/>
                <a:gd name="T14" fmla="*/ 30 w 181"/>
                <a:gd name="T15" fmla="*/ 106 h 108"/>
                <a:gd name="T16" fmla="*/ 7 w 181"/>
                <a:gd name="T17" fmla="*/ 91 h 108"/>
                <a:gd name="T18" fmla="*/ 13 w 181"/>
                <a:gd name="T19" fmla="*/ 62 h 108"/>
                <a:gd name="T20" fmla="*/ 6 w 181"/>
                <a:gd name="T21" fmla="*/ 10 h 108"/>
                <a:gd name="T22" fmla="*/ 40 w 181"/>
                <a:gd name="T23" fmla="*/ 13 h 108"/>
                <a:gd name="T24" fmla="*/ 111 w 181"/>
                <a:gd name="T25" fmla="*/ 10 h 108"/>
                <a:gd name="T26" fmla="*/ 123 w 181"/>
                <a:gd name="T27" fmla="*/ 1 h 108"/>
                <a:gd name="T28" fmla="*/ 156 w 181"/>
                <a:gd name="T29" fmla="*/ 8 h 108"/>
                <a:gd name="T30" fmla="*/ 177 w 181"/>
                <a:gd name="T31" fmla="*/ 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108">
                  <a:moveTo>
                    <a:pt x="177" y="4"/>
                  </a:moveTo>
                  <a:cubicBezTo>
                    <a:pt x="179" y="16"/>
                    <a:pt x="181" y="22"/>
                    <a:pt x="169" y="29"/>
                  </a:cubicBezTo>
                  <a:cubicBezTo>
                    <a:pt x="165" y="50"/>
                    <a:pt x="168" y="72"/>
                    <a:pt x="142" y="77"/>
                  </a:cubicBezTo>
                  <a:cubicBezTo>
                    <a:pt x="139" y="79"/>
                    <a:pt x="134" y="79"/>
                    <a:pt x="132" y="82"/>
                  </a:cubicBezTo>
                  <a:cubicBezTo>
                    <a:pt x="124" y="95"/>
                    <a:pt x="133" y="93"/>
                    <a:pt x="121" y="100"/>
                  </a:cubicBezTo>
                  <a:cubicBezTo>
                    <a:pt x="95" y="97"/>
                    <a:pt x="93" y="94"/>
                    <a:pt x="66" y="95"/>
                  </a:cubicBezTo>
                  <a:cubicBezTo>
                    <a:pt x="62" y="102"/>
                    <a:pt x="56" y="106"/>
                    <a:pt x="48" y="107"/>
                  </a:cubicBezTo>
                  <a:cubicBezTo>
                    <a:pt x="42" y="107"/>
                    <a:pt x="36" y="108"/>
                    <a:pt x="30" y="106"/>
                  </a:cubicBezTo>
                  <a:cubicBezTo>
                    <a:pt x="23" y="104"/>
                    <a:pt x="20" y="93"/>
                    <a:pt x="7" y="91"/>
                  </a:cubicBezTo>
                  <a:cubicBezTo>
                    <a:pt x="0" y="79"/>
                    <a:pt x="1" y="71"/>
                    <a:pt x="13" y="62"/>
                  </a:cubicBezTo>
                  <a:cubicBezTo>
                    <a:pt x="17" y="54"/>
                    <a:pt x="10" y="18"/>
                    <a:pt x="6" y="10"/>
                  </a:cubicBezTo>
                  <a:cubicBezTo>
                    <a:pt x="11" y="0"/>
                    <a:pt x="23" y="13"/>
                    <a:pt x="40" y="13"/>
                  </a:cubicBezTo>
                  <a:cubicBezTo>
                    <a:pt x="57" y="13"/>
                    <a:pt x="97" y="12"/>
                    <a:pt x="111" y="10"/>
                  </a:cubicBezTo>
                  <a:cubicBezTo>
                    <a:pt x="116" y="6"/>
                    <a:pt x="116" y="2"/>
                    <a:pt x="123" y="1"/>
                  </a:cubicBezTo>
                  <a:cubicBezTo>
                    <a:pt x="133" y="8"/>
                    <a:pt x="144" y="7"/>
                    <a:pt x="156" y="8"/>
                  </a:cubicBezTo>
                  <a:cubicBezTo>
                    <a:pt x="175" y="10"/>
                    <a:pt x="169" y="9"/>
                    <a:pt x="177"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44" name="Freeform 271"/>
            <p:cNvSpPr>
              <a:spLocks/>
            </p:cNvSpPr>
            <p:nvPr/>
          </p:nvSpPr>
          <p:spPr bwMode="auto">
            <a:xfrm>
              <a:off x="3114" y="1988"/>
              <a:ext cx="42" cy="28"/>
            </a:xfrm>
            <a:custGeom>
              <a:avLst/>
              <a:gdLst>
                <a:gd name="T0" fmla="*/ 86 w 86"/>
                <a:gd name="T1" fmla="*/ 28 h 57"/>
                <a:gd name="T2" fmla="*/ 44 w 86"/>
                <a:gd name="T3" fmla="*/ 6 h 57"/>
                <a:gd name="T4" fmla="*/ 2 w 86"/>
                <a:gd name="T5" fmla="*/ 13 h 57"/>
                <a:gd name="T6" fmla="*/ 10 w 86"/>
                <a:gd name="T7" fmla="*/ 36 h 57"/>
                <a:gd name="T8" fmla="*/ 19 w 86"/>
                <a:gd name="T9" fmla="*/ 49 h 57"/>
                <a:gd name="T10" fmla="*/ 31 w 86"/>
                <a:gd name="T11" fmla="*/ 52 h 57"/>
                <a:gd name="T12" fmla="*/ 40 w 86"/>
                <a:gd name="T13" fmla="*/ 45 h 57"/>
                <a:gd name="T14" fmla="*/ 56 w 86"/>
                <a:gd name="T15" fmla="*/ 46 h 57"/>
                <a:gd name="T16" fmla="*/ 82 w 86"/>
                <a:gd name="T17" fmla="*/ 42 h 57"/>
                <a:gd name="T18" fmla="*/ 86 w 86"/>
                <a:gd name="T19"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57">
                  <a:moveTo>
                    <a:pt x="86" y="28"/>
                  </a:moveTo>
                  <a:cubicBezTo>
                    <a:pt x="72" y="14"/>
                    <a:pt x="65" y="7"/>
                    <a:pt x="44" y="6"/>
                  </a:cubicBezTo>
                  <a:cubicBezTo>
                    <a:pt x="31" y="0"/>
                    <a:pt x="15" y="11"/>
                    <a:pt x="2" y="13"/>
                  </a:cubicBezTo>
                  <a:cubicBezTo>
                    <a:pt x="0" y="21"/>
                    <a:pt x="7" y="28"/>
                    <a:pt x="10" y="36"/>
                  </a:cubicBezTo>
                  <a:cubicBezTo>
                    <a:pt x="11" y="44"/>
                    <a:pt x="15" y="43"/>
                    <a:pt x="19" y="49"/>
                  </a:cubicBezTo>
                  <a:cubicBezTo>
                    <a:pt x="21" y="57"/>
                    <a:pt x="24" y="51"/>
                    <a:pt x="31" y="52"/>
                  </a:cubicBezTo>
                  <a:cubicBezTo>
                    <a:pt x="27" y="44"/>
                    <a:pt x="33" y="46"/>
                    <a:pt x="40" y="45"/>
                  </a:cubicBezTo>
                  <a:cubicBezTo>
                    <a:pt x="46" y="42"/>
                    <a:pt x="50" y="45"/>
                    <a:pt x="56" y="46"/>
                  </a:cubicBezTo>
                  <a:cubicBezTo>
                    <a:pt x="65" y="46"/>
                    <a:pt x="78" y="50"/>
                    <a:pt x="82" y="42"/>
                  </a:cubicBezTo>
                  <a:cubicBezTo>
                    <a:pt x="84" y="38"/>
                    <a:pt x="86" y="28"/>
                    <a:pt x="86" y="2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745" name="Group 272"/>
            <p:cNvGrpSpPr>
              <a:grpSpLocks/>
            </p:cNvGrpSpPr>
            <p:nvPr/>
          </p:nvGrpSpPr>
          <p:grpSpPr bwMode="auto">
            <a:xfrm>
              <a:off x="3097" y="1997"/>
              <a:ext cx="141" cy="128"/>
              <a:chOff x="5009" y="2414"/>
              <a:chExt cx="286" cy="261"/>
            </a:xfrm>
            <a:grpFill/>
          </p:grpSpPr>
          <p:grpSp>
            <p:nvGrpSpPr>
              <p:cNvPr id="1023" name="Group 273"/>
              <p:cNvGrpSpPr>
                <a:grpSpLocks/>
              </p:cNvGrpSpPr>
              <p:nvPr/>
            </p:nvGrpSpPr>
            <p:grpSpPr bwMode="auto">
              <a:xfrm>
                <a:off x="5009" y="2414"/>
                <a:ext cx="236" cy="261"/>
                <a:chOff x="5009" y="2414"/>
                <a:chExt cx="236" cy="261"/>
              </a:xfrm>
              <a:grpFill/>
            </p:grpSpPr>
            <p:sp>
              <p:nvSpPr>
                <p:cNvPr id="1031" name="Freeform 274"/>
                <p:cNvSpPr>
                  <a:spLocks/>
                </p:cNvSpPr>
                <p:nvPr/>
              </p:nvSpPr>
              <p:spPr bwMode="auto">
                <a:xfrm>
                  <a:off x="5130" y="2648"/>
                  <a:ext cx="100" cy="27"/>
                </a:xfrm>
                <a:custGeom>
                  <a:avLst/>
                  <a:gdLst>
                    <a:gd name="T0" fmla="*/ 3 w 100"/>
                    <a:gd name="T1" fmla="*/ 9 h 27"/>
                    <a:gd name="T2" fmla="*/ 48 w 100"/>
                    <a:gd name="T3" fmla="*/ 22 h 27"/>
                    <a:gd name="T4" fmla="*/ 75 w 100"/>
                    <a:gd name="T5" fmla="*/ 27 h 27"/>
                    <a:gd name="T6" fmla="*/ 92 w 100"/>
                    <a:gd name="T7" fmla="*/ 25 h 27"/>
                    <a:gd name="T8" fmla="*/ 89 w 100"/>
                    <a:gd name="T9" fmla="*/ 16 h 27"/>
                    <a:gd name="T10" fmla="*/ 48 w 100"/>
                    <a:gd name="T11" fmla="*/ 15 h 27"/>
                    <a:gd name="T12" fmla="*/ 33 w 100"/>
                    <a:gd name="T13" fmla="*/ 9 h 27"/>
                    <a:gd name="T14" fmla="*/ 3 w 100"/>
                    <a:gd name="T15" fmla="*/ 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27">
                      <a:moveTo>
                        <a:pt x="3" y="9"/>
                      </a:moveTo>
                      <a:cubicBezTo>
                        <a:pt x="0" y="25"/>
                        <a:pt x="38" y="22"/>
                        <a:pt x="48" y="22"/>
                      </a:cubicBezTo>
                      <a:cubicBezTo>
                        <a:pt x="57" y="25"/>
                        <a:pt x="66" y="25"/>
                        <a:pt x="75" y="27"/>
                      </a:cubicBezTo>
                      <a:cubicBezTo>
                        <a:pt x="81" y="26"/>
                        <a:pt x="86" y="26"/>
                        <a:pt x="92" y="25"/>
                      </a:cubicBezTo>
                      <a:cubicBezTo>
                        <a:pt x="100" y="23"/>
                        <a:pt x="93" y="16"/>
                        <a:pt x="89" y="16"/>
                      </a:cubicBezTo>
                      <a:cubicBezTo>
                        <a:pt x="75" y="15"/>
                        <a:pt x="62" y="15"/>
                        <a:pt x="48" y="15"/>
                      </a:cubicBezTo>
                      <a:cubicBezTo>
                        <a:pt x="43" y="12"/>
                        <a:pt x="39" y="10"/>
                        <a:pt x="33" y="9"/>
                      </a:cubicBezTo>
                      <a:cubicBezTo>
                        <a:pt x="24" y="2"/>
                        <a:pt x="12" y="0"/>
                        <a:pt x="3" y="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1032" name="Group 275"/>
                <p:cNvGrpSpPr>
                  <a:grpSpLocks/>
                </p:cNvGrpSpPr>
                <p:nvPr/>
              </p:nvGrpSpPr>
              <p:grpSpPr bwMode="auto">
                <a:xfrm>
                  <a:off x="5009" y="2414"/>
                  <a:ext cx="236" cy="225"/>
                  <a:chOff x="5009" y="2414"/>
                  <a:chExt cx="236" cy="225"/>
                </a:xfrm>
                <a:grpFill/>
              </p:grpSpPr>
              <p:sp>
                <p:nvSpPr>
                  <p:cNvPr id="1033" name="Freeform 276"/>
                  <p:cNvSpPr>
                    <a:spLocks/>
                  </p:cNvSpPr>
                  <p:nvPr/>
                </p:nvSpPr>
                <p:spPr bwMode="auto">
                  <a:xfrm>
                    <a:off x="5043" y="2414"/>
                    <a:ext cx="199" cy="225"/>
                  </a:xfrm>
                  <a:custGeom>
                    <a:avLst/>
                    <a:gdLst>
                      <a:gd name="T0" fmla="*/ 188 w 199"/>
                      <a:gd name="T1" fmla="*/ 0 h 225"/>
                      <a:gd name="T2" fmla="*/ 188 w 199"/>
                      <a:gd name="T3" fmla="*/ 34 h 225"/>
                      <a:gd name="T4" fmla="*/ 167 w 199"/>
                      <a:gd name="T5" fmla="*/ 30 h 225"/>
                      <a:gd name="T6" fmla="*/ 150 w 199"/>
                      <a:gd name="T7" fmla="*/ 16 h 225"/>
                      <a:gd name="T8" fmla="*/ 113 w 199"/>
                      <a:gd name="T9" fmla="*/ 39 h 225"/>
                      <a:gd name="T10" fmla="*/ 98 w 199"/>
                      <a:gd name="T11" fmla="*/ 34 h 225"/>
                      <a:gd name="T12" fmla="*/ 107 w 199"/>
                      <a:gd name="T13" fmla="*/ 54 h 225"/>
                      <a:gd name="T14" fmla="*/ 98 w 199"/>
                      <a:gd name="T15" fmla="*/ 64 h 225"/>
                      <a:gd name="T16" fmla="*/ 80 w 199"/>
                      <a:gd name="T17" fmla="*/ 45 h 225"/>
                      <a:gd name="T18" fmla="*/ 66 w 199"/>
                      <a:gd name="T19" fmla="*/ 61 h 225"/>
                      <a:gd name="T20" fmla="*/ 84 w 199"/>
                      <a:gd name="T21" fmla="*/ 82 h 225"/>
                      <a:gd name="T22" fmla="*/ 74 w 199"/>
                      <a:gd name="T23" fmla="*/ 87 h 225"/>
                      <a:gd name="T24" fmla="*/ 84 w 199"/>
                      <a:gd name="T25" fmla="*/ 108 h 225"/>
                      <a:gd name="T26" fmla="*/ 99 w 199"/>
                      <a:gd name="T27" fmla="*/ 127 h 225"/>
                      <a:gd name="T28" fmla="*/ 108 w 199"/>
                      <a:gd name="T29" fmla="*/ 141 h 225"/>
                      <a:gd name="T30" fmla="*/ 101 w 199"/>
                      <a:gd name="T31" fmla="*/ 156 h 225"/>
                      <a:gd name="T32" fmla="*/ 105 w 199"/>
                      <a:gd name="T33" fmla="*/ 174 h 225"/>
                      <a:gd name="T34" fmla="*/ 81 w 199"/>
                      <a:gd name="T35" fmla="*/ 174 h 225"/>
                      <a:gd name="T36" fmla="*/ 86 w 199"/>
                      <a:gd name="T37" fmla="*/ 201 h 225"/>
                      <a:gd name="T38" fmla="*/ 83 w 199"/>
                      <a:gd name="T39" fmla="*/ 225 h 225"/>
                      <a:gd name="T40" fmla="*/ 54 w 199"/>
                      <a:gd name="T41" fmla="*/ 202 h 225"/>
                      <a:gd name="T42" fmla="*/ 38 w 199"/>
                      <a:gd name="T43" fmla="*/ 207 h 225"/>
                      <a:gd name="T44" fmla="*/ 32 w 199"/>
                      <a:gd name="T45" fmla="*/ 181 h 225"/>
                      <a:gd name="T46" fmla="*/ 26 w 199"/>
                      <a:gd name="T47" fmla="*/ 150 h 225"/>
                      <a:gd name="T48" fmla="*/ 56 w 199"/>
                      <a:gd name="T49" fmla="*/ 138 h 225"/>
                      <a:gd name="T50" fmla="*/ 86 w 199"/>
                      <a:gd name="T51" fmla="*/ 133 h 225"/>
                      <a:gd name="T52" fmla="*/ 71 w 199"/>
                      <a:gd name="T53" fmla="*/ 118 h 225"/>
                      <a:gd name="T54" fmla="*/ 17 w 199"/>
                      <a:gd name="T55" fmla="*/ 120 h 225"/>
                      <a:gd name="T56" fmla="*/ 24 w 199"/>
                      <a:gd name="T57" fmla="*/ 106 h 225"/>
                      <a:gd name="T58" fmla="*/ 6 w 199"/>
                      <a:gd name="T59" fmla="*/ 106 h 225"/>
                      <a:gd name="T60" fmla="*/ 11 w 199"/>
                      <a:gd name="T61" fmla="*/ 85 h 225"/>
                      <a:gd name="T62" fmla="*/ 20 w 199"/>
                      <a:gd name="T63" fmla="*/ 61 h 225"/>
                      <a:gd name="T64" fmla="*/ 29 w 199"/>
                      <a:gd name="T65" fmla="*/ 46 h 225"/>
                      <a:gd name="T66" fmla="*/ 75 w 199"/>
                      <a:gd name="T67" fmla="*/ 28 h 225"/>
                      <a:gd name="T68" fmla="*/ 110 w 199"/>
                      <a:gd name="T69" fmla="*/ 10 h 225"/>
                      <a:gd name="T70" fmla="*/ 131 w 199"/>
                      <a:gd name="T71" fmla="*/ 0 h 225"/>
                      <a:gd name="T72" fmla="*/ 188 w 199"/>
                      <a:gd name="T73"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9" h="225">
                        <a:moveTo>
                          <a:pt x="188" y="0"/>
                        </a:moveTo>
                        <a:cubicBezTo>
                          <a:pt x="197" y="9"/>
                          <a:pt x="199" y="26"/>
                          <a:pt x="188" y="34"/>
                        </a:cubicBezTo>
                        <a:cubicBezTo>
                          <a:pt x="180" y="33"/>
                          <a:pt x="175" y="31"/>
                          <a:pt x="167" y="30"/>
                        </a:cubicBezTo>
                        <a:cubicBezTo>
                          <a:pt x="159" y="27"/>
                          <a:pt x="157" y="20"/>
                          <a:pt x="150" y="16"/>
                        </a:cubicBezTo>
                        <a:cubicBezTo>
                          <a:pt x="140" y="29"/>
                          <a:pt x="128" y="34"/>
                          <a:pt x="113" y="39"/>
                        </a:cubicBezTo>
                        <a:cubicBezTo>
                          <a:pt x="108" y="37"/>
                          <a:pt x="103" y="36"/>
                          <a:pt x="98" y="34"/>
                        </a:cubicBezTo>
                        <a:cubicBezTo>
                          <a:pt x="99" y="46"/>
                          <a:pt x="99" y="46"/>
                          <a:pt x="107" y="54"/>
                        </a:cubicBezTo>
                        <a:cubicBezTo>
                          <a:pt x="108" y="64"/>
                          <a:pt x="108" y="67"/>
                          <a:pt x="98" y="64"/>
                        </a:cubicBezTo>
                        <a:cubicBezTo>
                          <a:pt x="90" y="59"/>
                          <a:pt x="87" y="51"/>
                          <a:pt x="80" y="45"/>
                        </a:cubicBezTo>
                        <a:cubicBezTo>
                          <a:pt x="72" y="47"/>
                          <a:pt x="69" y="54"/>
                          <a:pt x="66" y="61"/>
                        </a:cubicBezTo>
                        <a:cubicBezTo>
                          <a:pt x="69" y="70"/>
                          <a:pt x="77" y="75"/>
                          <a:pt x="84" y="82"/>
                        </a:cubicBezTo>
                        <a:cubicBezTo>
                          <a:pt x="81" y="84"/>
                          <a:pt x="76" y="84"/>
                          <a:pt x="74" y="87"/>
                        </a:cubicBezTo>
                        <a:cubicBezTo>
                          <a:pt x="71" y="94"/>
                          <a:pt x="79" y="104"/>
                          <a:pt x="84" y="108"/>
                        </a:cubicBezTo>
                        <a:cubicBezTo>
                          <a:pt x="76" y="118"/>
                          <a:pt x="92" y="122"/>
                          <a:pt x="99" y="127"/>
                        </a:cubicBezTo>
                        <a:cubicBezTo>
                          <a:pt x="102" y="132"/>
                          <a:pt x="105" y="136"/>
                          <a:pt x="108" y="141"/>
                        </a:cubicBezTo>
                        <a:cubicBezTo>
                          <a:pt x="106" y="156"/>
                          <a:pt x="103" y="145"/>
                          <a:pt x="101" y="156"/>
                        </a:cubicBezTo>
                        <a:cubicBezTo>
                          <a:pt x="102" y="162"/>
                          <a:pt x="104" y="168"/>
                          <a:pt x="105" y="174"/>
                        </a:cubicBezTo>
                        <a:cubicBezTo>
                          <a:pt x="98" y="180"/>
                          <a:pt x="90" y="176"/>
                          <a:pt x="81" y="174"/>
                        </a:cubicBezTo>
                        <a:cubicBezTo>
                          <a:pt x="72" y="181"/>
                          <a:pt x="81" y="193"/>
                          <a:pt x="86" y="201"/>
                        </a:cubicBezTo>
                        <a:cubicBezTo>
                          <a:pt x="88" y="210"/>
                          <a:pt x="92" y="218"/>
                          <a:pt x="83" y="225"/>
                        </a:cubicBezTo>
                        <a:cubicBezTo>
                          <a:pt x="60" y="221"/>
                          <a:pt x="72" y="208"/>
                          <a:pt x="54" y="202"/>
                        </a:cubicBezTo>
                        <a:cubicBezTo>
                          <a:pt x="48" y="207"/>
                          <a:pt x="46" y="208"/>
                          <a:pt x="38" y="207"/>
                        </a:cubicBezTo>
                        <a:cubicBezTo>
                          <a:pt x="33" y="199"/>
                          <a:pt x="33" y="190"/>
                          <a:pt x="32" y="181"/>
                        </a:cubicBezTo>
                        <a:cubicBezTo>
                          <a:pt x="34" y="160"/>
                          <a:pt x="41" y="165"/>
                          <a:pt x="26" y="150"/>
                        </a:cubicBezTo>
                        <a:cubicBezTo>
                          <a:pt x="20" y="134"/>
                          <a:pt x="49" y="138"/>
                          <a:pt x="56" y="138"/>
                        </a:cubicBezTo>
                        <a:cubicBezTo>
                          <a:pt x="65" y="133"/>
                          <a:pt x="76" y="136"/>
                          <a:pt x="86" y="133"/>
                        </a:cubicBezTo>
                        <a:cubicBezTo>
                          <a:pt x="96" y="126"/>
                          <a:pt x="77" y="120"/>
                          <a:pt x="71" y="118"/>
                        </a:cubicBezTo>
                        <a:cubicBezTo>
                          <a:pt x="49" y="120"/>
                          <a:pt x="40" y="121"/>
                          <a:pt x="17" y="120"/>
                        </a:cubicBezTo>
                        <a:cubicBezTo>
                          <a:pt x="18" y="113"/>
                          <a:pt x="23" y="113"/>
                          <a:pt x="24" y="106"/>
                        </a:cubicBezTo>
                        <a:cubicBezTo>
                          <a:pt x="13" y="102"/>
                          <a:pt x="15" y="104"/>
                          <a:pt x="6" y="106"/>
                        </a:cubicBezTo>
                        <a:cubicBezTo>
                          <a:pt x="0" y="98"/>
                          <a:pt x="7" y="92"/>
                          <a:pt x="11" y="85"/>
                        </a:cubicBezTo>
                        <a:cubicBezTo>
                          <a:pt x="13" y="72"/>
                          <a:pt x="11" y="70"/>
                          <a:pt x="20" y="61"/>
                        </a:cubicBezTo>
                        <a:cubicBezTo>
                          <a:pt x="23" y="55"/>
                          <a:pt x="30" y="53"/>
                          <a:pt x="29" y="46"/>
                        </a:cubicBezTo>
                        <a:cubicBezTo>
                          <a:pt x="32" y="22"/>
                          <a:pt x="52" y="29"/>
                          <a:pt x="75" y="28"/>
                        </a:cubicBezTo>
                        <a:cubicBezTo>
                          <a:pt x="92" y="14"/>
                          <a:pt x="84" y="13"/>
                          <a:pt x="110" y="10"/>
                        </a:cubicBezTo>
                        <a:cubicBezTo>
                          <a:pt x="117" y="6"/>
                          <a:pt x="123" y="1"/>
                          <a:pt x="131" y="0"/>
                        </a:cubicBezTo>
                        <a:cubicBezTo>
                          <a:pt x="168" y="1"/>
                          <a:pt x="149" y="1"/>
                          <a:pt x="188" y="0"/>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34" name="Freeform 277"/>
                  <p:cNvSpPr>
                    <a:spLocks/>
                  </p:cNvSpPr>
                  <p:nvPr/>
                </p:nvSpPr>
                <p:spPr bwMode="auto">
                  <a:xfrm>
                    <a:off x="5043" y="2562"/>
                    <a:ext cx="23" cy="18"/>
                  </a:xfrm>
                  <a:custGeom>
                    <a:avLst/>
                    <a:gdLst>
                      <a:gd name="T0" fmla="*/ 5 w 23"/>
                      <a:gd name="T1" fmla="*/ 5 h 18"/>
                      <a:gd name="T2" fmla="*/ 8 w 23"/>
                      <a:gd name="T3" fmla="*/ 18 h 18"/>
                      <a:gd name="T4" fmla="*/ 14 w 23"/>
                      <a:gd name="T5" fmla="*/ 17 h 18"/>
                      <a:gd name="T6" fmla="*/ 5 w 23"/>
                      <a:gd name="T7" fmla="*/ 5 h 18"/>
                    </a:gdLst>
                    <a:ahLst/>
                    <a:cxnLst>
                      <a:cxn ang="0">
                        <a:pos x="T0" y="T1"/>
                      </a:cxn>
                      <a:cxn ang="0">
                        <a:pos x="T2" y="T3"/>
                      </a:cxn>
                      <a:cxn ang="0">
                        <a:pos x="T4" y="T5"/>
                      </a:cxn>
                      <a:cxn ang="0">
                        <a:pos x="T6" y="T7"/>
                      </a:cxn>
                    </a:cxnLst>
                    <a:rect l="0" t="0" r="r" b="b"/>
                    <a:pathLst>
                      <a:path w="23" h="18">
                        <a:moveTo>
                          <a:pt x="5" y="5"/>
                        </a:moveTo>
                        <a:cubicBezTo>
                          <a:pt x="0" y="11"/>
                          <a:pt x="1" y="14"/>
                          <a:pt x="8" y="18"/>
                        </a:cubicBezTo>
                        <a:cubicBezTo>
                          <a:pt x="10" y="18"/>
                          <a:pt x="12" y="18"/>
                          <a:pt x="14" y="17"/>
                        </a:cubicBezTo>
                        <a:cubicBezTo>
                          <a:pt x="23" y="11"/>
                          <a:pt x="7" y="0"/>
                          <a:pt x="5"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35" name="Freeform 278"/>
                  <p:cNvSpPr>
                    <a:spLocks/>
                  </p:cNvSpPr>
                  <p:nvPr/>
                </p:nvSpPr>
                <p:spPr bwMode="auto">
                  <a:xfrm>
                    <a:off x="5035" y="2535"/>
                    <a:ext cx="33" cy="17"/>
                  </a:xfrm>
                  <a:custGeom>
                    <a:avLst/>
                    <a:gdLst>
                      <a:gd name="T0" fmla="*/ 4 w 33"/>
                      <a:gd name="T1" fmla="*/ 2 h 17"/>
                      <a:gd name="T2" fmla="*/ 5 w 33"/>
                      <a:gd name="T3" fmla="*/ 17 h 17"/>
                      <a:gd name="T4" fmla="*/ 23 w 33"/>
                      <a:gd name="T5" fmla="*/ 15 h 17"/>
                      <a:gd name="T6" fmla="*/ 13 w 33"/>
                      <a:gd name="T7" fmla="*/ 0 h 17"/>
                      <a:gd name="T8" fmla="*/ 4 w 33"/>
                      <a:gd name="T9" fmla="*/ 2 h 17"/>
                    </a:gdLst>
                    <a:ahLst/>
                    <a:cxnLst>
                      <a:cxn ang="0">
                        <a:pos x="T0" y="T1"/>
                      </a:cxn>
                      <a:cxn ang="0">
                        <a:pos x="T2" y="T3"/>
                      </a:cxn>
                      <a:cxn ang="0">
                        <a:pos x="T4" y="T5"/>
                      </a:cxn>
                      <a:cxn ang="0">
                        <a:pos x="T6" y="T7"/>
                      </a:cxn>
                      <a:cxn ang="0">
                        <a:pos x="T8" y="T9"/>
                      </a:cxn>
                    </a:cxnLst>
                    <a:rect l="0" t="0" r="r" b="b"/>
                    <a:pathLst>
                      <a:path w="33" h="17">
                        <a:moveTo>
                          <a:pt x="4" y="2"/>
                        </a:moveTo>
                        <a:cubicBezTo>
                          <a:pt x="0" y="8"/>
                          <a:pt x="1" y="11"/>
                          <a:pt x="5" y="17"/>
                        </a:cubicBezTo>
                        <a:cubicBezTo>
                          <a:pt x="11" y="16"/>
                          <a:pt x="17" y="17"/>
                          <a:pt x="23" y="15"/>
                        </a:cubicBezTo>
                        <a:cubicBezTo>
                          <a:pt x="33" y="12"/>
                          <a:pt x="15" y="1"/>
                          <a:pt x="13" y="0"/>
                        </a:cubicBezTo>
                        <a:cubicBezTo>
                          <a:pt x="10" y="1"/>
                          <a:pt x="4" y="2"/>
                          <a:pt x="4"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36" name="Freeform 279"/>
                  <p:cNvSpPr>
                    <a:spLocks/>
                  </p:cNvSpPr>
                  <p:nvPr/>
                </p:nvSpPr>
                <p:spPr bwMode="auto">
                  <a:xfrm>
                    <a:off x="5009" y="2500"/>
                    <a:ext cx="27" cy="20"/>
                  </a:xfrm>
                  <a:custGeom>
                    <a:avLst/>
                    <a:gdLst>
                      <a:gd name="T0" fmla="*/ 0 w 27"/>
                      <a:gd name="T1" fmla="*/ 4 h 20"/>
                      <a:gd name="T2" fmla="*/ 18 w 27"/>
                      <a:gd name="T3" fmla="*/ 20 h 20"/>
                      <a:gd name="T4" fmla="*/ 0 w 27"/>
                      <a:gd name="T5" fmla="*/ 4 h 20"/>
                    </a:gdLst>
                    <a:ahLst/>
                    <a:cxnLst>
                      <a:cxn ang="0">
                        <a:pos x="T0" y="T1"/>
                      </a:cxn>
                      <a:cxn ang="0">
                        <a:pos x="T2" y="T3"/>
                      </a:cxn>
                      <a:cxn ang="0">
                        <a:pos x="T4" y="T5"/>
                      </a:cxn>
                    </a:cxnLst>
                    <a:rect l="0" t="0" r="r" b="b"/>
                    <a:pathLst>
                      <a:path w="27" h="20">
                        <a:moveTo>
                          <a:pt x="0" y="4"/>
                        </a:moveTo>
                        <a:cubicBezTo>
                          <a:pt x="4" y="11"/>
                          <a:pt x="10" y="18"/>
                          <a:pt x="18" y="20"/>
                        </a:cubicBezTo>
                        <a:cubicBezTo>
                          <a:pt x="27" y="8"/>
                          <a:pt x="10" y="0"/>
                          <a:pt x="0"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37" name="Freeform 280"/>
                  <p:cNvSpPr>
                    <a:spLocks/>
                  </p:cNvSpPr>
                  <p:nvPr/>
                </p:nvSpPr>
                <p:spPr bwMode="auto">
                  <a:xfrm>
                    <a:off x="5136" y="2507"/>
                    <a:ext cx="56" cy="49"/>
                  </a:xfrm>
                  <a:custGeom>
                    <a:avLst/>
                    <a:gdLst>
                      <a:gd name="T0" fmla="*/ 3 w 56"/>
                      <a:gd name="T1" fmla="*/ 0 h 49"/>
                      <a:gd name="T2" fmla="*/ 23 w 56"/>
                      <a:gd name="T3" fmla="*/ 27 h 49"/>
                      <a:gd name="T4" fmla="*/ 35 w 56"/>
                      <a:gd name="T5" fmla="*/ 37 h 49"/>
                      <a:gd name="T6" fmla="*/ 48 w 56"/>
                      <a:gd name="T7" fmla="*/ 49 h 49"/>
                      <a:gd name="T8" fmla="*/ 30 w 56"/>
                      <a:gd name="T9" fmla="*/ 18 h 49"/>
                      <a:gd name="T10" fmla="*/ 3 w 56"/>
                      <a:gd name="T11" fmla="*/ 0 h 49"/>
                    </a:gdLst>
                    <a:ahLst/>
                    <a:cxnLst>
                      <a:cxn ang="0">
                        <a:pos x="T0" y="T1"/>
                      </a:cxn>
                      <a:cxn ang="0">
                        <a:pos x="T2" y="T3"/>
                      </a:cxn>
                      <a:cxn ang="0">
                        <a:pos x="T4" y="T5"/>
                      </a:cxn>
                      <a:cxn ang="0">
                        <a:pos x="T6" y="T7"/>
                      </a:cxn>
                      <a:cxn ang="0">
                        <a:pos x="T8" y="T9"/>
                      </a:cxn>
                      <a:cxn ang="0">
                        <a:pos x="T10" y="T11"/>
                      </a:cxn>
                    </a:cxnLst>
                    <a:rect l="0" t="0" r="r" b="b"/>
                    <a:pathLst>
                      <a:path w="56" h="49">
                        <a:moveTo>
                          <a:pt x="3" y="0"/>
                        </a:moveTo>
                        <a:cubicBezTo>
                          <a:pt x="0" y="17"/>
                          <a:pt x="9" y="22"/>
                          <a:pt x="23" y="27"/>
                        </a:cubicBezTo>
                        <a:cubicBezTo>
                          <a:pt x="28" y="30"/>
                          <a:pt x="32" y="32"/>
                          <a:pt x="35" y="37"/>
                        </a:cubicBezTo>
                        <a:cubicBezTo>
                          <a:pt x="37" y="46"/>
                          <a:pt x="39" y="47"/>
                          <a:pt x="48" y="49"/>
                        </a:cubicBezTo>
                        <a:cubicBezTo>
                          <a:pt x="56" y="33"/>
                          <a:pt x="42" y="25"/>
                          <a:pt x="30" y="18"/>
                        </a:cubicBezTo>
                        <a:cubicBezTo>
                          <a:pt x="23" y="9"/>
                          <a:pt x="8" y="7"/>
                          <a:pt x="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38" name="Freeform 281"/>
                  <p:cNvSpPr>
                    <a:spLocks/>
                  </p:cNvSpPr>
                  <p:nvPr/>
                </p:nvSpPr>
                <p:spPr bwMode="auto">
                  <a:xfrm>
                    <a:off x="5198" y="2629"/>
                    <a:ext cx="10" cy="9"/>
                  </a:xfrm>
                  <a:custGeom>
                    <a:avLst/>
                    <a:gdLst>
                      <a:gd name="T0" fmla="*/ 0 w 10"/>
                      <a:gd name="T1" fmla="*/ 5 h 9"/>
                      <a:gd name="T2" fmla="*/ 10 w 10"/>
                      <a:gd name="T3" fmla="*/ 2 h 9"/>
                      <a:gd name="T4" fmla="*/ 0 w 10"/>
                      <a:gd name="T5" fmla="*/ 5 h 9"/>
                    </a:gdLst>
                    <a:ahLst/>
                    <a:cxnLst>
                      <a:cxn ang="0">
                        <a:pos x="T0" y="T1"/>
                      </a:cxn>
                      <a:cxn ang="0">
                        <a:pos x="T2" y="T3"/>
                      </a:cxn>
                      <a:cxn ang="0">
                        <a:pos x="T4" y="T5"/>
                      </a:cxn>
                    </a:cxnLst>
                    <a:rect l="0" t="0" r="r" b="b"/>
                    <a:pathLst>
                      <a:path w="10" h="9">
                        <a:moveTo>
                          <a:pt x="0" y="5"/>
                        </a:moveTo>
                        <a:cubicBezTo>
                          <a:pt x="6" y="9"/>
                          <a:pt x="9" y="9"/>
                          <a:pt x="10" y="2"/>
                        </a:cubicBezTo>
                        <a:cubicBezTo>
                          <a:pt x="2" y="1"/>
                          <a:pt x="5" y="0"/>
                          <a:pt x="0"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39" name="Freeform 282"/>
                  <p:cNvSpPr>
                    <a:spLocks/>
                  </p:cNvSpPr>
                  <p:nvPr/>
                </p:nvSpPr>
                <p:spPr bwMode="auto">
                  <a:xfrm>
                    <a:off x="5167" y="2616"/>
                    <a:ext cx="14" cy="14"/>
                  </a:xfrm>
                  <a:custGeom>
                    <a:avLst/>
                    <a:gdLst>
                      <a:gd name="T0" fmla="*/ 1 w 14"/>
                      <a:gd name="T1" fmla="*/ 3 h 14"/>
                      <a:gd name="T2" fmla="*/ 2 w 14"/>
                      <a:gd name="T3" fmla="*/ 9 h 14"/>
                      <a:gd name="T4" fmla="*/ 1 w 14"/>
                      <a:gd name="T5" fmla="*/ 3 h 14"/>
                    </a:gdLst>
                    <a:ahLst/>
                    <a:cxnLst>
                      <a:cxn ang="0">
                        <a:pos x="T0" y="T1"/>
                      </a:cxn>
                      <a:cxn ang="0">
                        <a:pos x="T2" y="T3"/>
                      </a:cxn>
                      <a:cxn ang="0">
                        <a:pos x="T4" y="T5"/>
                      </a:cxn>
                    </a:cxnLst>
                    <a:rect l="0" t="0" r="r" b="b"/>
                    <a:pathLst>
                      <a:path w="14" h="14">
                        <a:moveTo>
                          <a:pt x="1" y="3"/>
                        </a:moveTo>
                        <a:cubicBezTo>
                          <a:pt x="1" y="5"/>
                          <a:pt x="0" y="8"/>
                          <a:pt x="2" y="9"/>
                        </a:cubicBezTo>
                        <a:cubicBezTo>
                          <a:pt x="12" y="14"/>
                          <a:pt x="14" y="0"/>
                          <a:pt x="1"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40" name="Freeform 283"/>
                  <p:cNvSpPr>
                    <a:spLocks/>
                  </p:cNvSpPr>
                  <p:nvPr/>
                </p:nvSpPr>
                <p:spPr bwMode="auto">
                  <a:xfrm>
                    <a:off x="5211" y="2612"/>
                    <a:ext cx="14" cy="9"/>
                  </a:xfrm>
                  <a:custGeom>
                    <a:avLst/>
                    <a:gdLst>
                      <a:gd name="T0" fmla="*/ 5 w 14"/>
                      <a:gd name="T1" fmla="*/ 0 h 9"/>
                      <a:gd name="T2" fmla="*/ 14 w 14"/>
                      <a:gd name="T3" fmla="*/ 7 h 9"/>
                      <a:gd name="T4" fmla="*/ 5 w 14"/>
                      <a:gd name="T5" fmla="*/ 0 h 9"/>
                    </a:gdLst>
                    <a:ahLst/>
                    <a:cxnLst>
                      <a:cxn ang="0">
                        <a:pos x="T0" y="T1"/>
                      </a:cxn>
                      <a:cxn ang="0">
                        <a:pos x="T2" y="T3"/>
                      </a:cxn>
                      <a:cxn ang="0">
                        <a:pos x="T4" y="T5"/>
                      </a:cxn>
                    </a:cxnLst>
                    <a:rect l="0" t="0" r="r" b="b"/>
                    <a:pathLst>
                      <a:path w="14" h="9">
                        <a:moveTo>
                          <a:pt x="5" y="0"/>
                        </a:moveTo>
                        <a:cubicBezTo>
                          <a:pt x="0" y="9"/>
                          <a:pt x="5" y="9"/>
                          <a:pt x="14" y="7"/>
                        </a:cubicBezTo>
                        <a:cubicBezTo>
                          <a:pt x="12" y="2"/>
                          <a:pt x="3" y="0"/>
                          <a:pt x="5"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41" name="Freeform 284"/>
                  <p:cNvSpPr>
                    <a:spLocks/>
                  </p:cNvSpPr>
                  <p:nvPr/>
                </p:nvSpPr>
                <p:spPr bwMode="auto">
                  <a:xfrm>
                    <a:off x="5193" y="2570"/>
                    <a:ext cx="9" cy="13"/>
                  </a:xfrm>
                  <a:custGeom>
                    <a:avLst/>
                    <a:gdLst>
                      <a:gd name="T0" fmla="*/ 0 w 9"/>
                      <a:gd name="T1" fmla="*/ 0 h 13"/>
                      <a:gd name="T2" fmla="*/ 0 w 9"/>
                      <a:gd name="T3" fmla="*/ 0 h 13"/>
                    </a:gdLst>
                    <a:ahLst/>
                    <a:cxnLst>
                      <a:cxn ang="0">
                        <a:pos x="T0" y="T1"/>
                      </a:cxn>
                      <a:cxn ang="0">
                        <a:pos x="T2" y="T3"/>
                      </a:cxn>
                    </a:cxnLst>
                    <a:rect l="0" t="0" r="r" b="b"/>
                    <a:pathLst>
                      <a:path w="9" h="13">
                        <a:moveTo>
                          <a:pt x="0" y="0"/>
                        </a:moveTo>
                        <a:cubicBezTo>
                          <a:pt x="4" y="13"/>
                          <a:pt x="9" y="0"/>
                          <a:pt x="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42" name="Freeform 285"/>
                  <p:cNvSpPr>
                    <a:spLocks/>
                  </p:cNvSpPr>
                  <p:nvPr/>
                </p:nvSpPr>
                <p:spPr bwMode="auto">
                  <a:xfrm>
                    <a:off x="5228" y="2626"/>
                    <a:ext cx="17" cy="13"/>
                  </a:xfrm>
                  <a:custGeom>
                    <a:avLst/>
                    <a:gdLst>
                      <a:gd name="T0" fmla="*/ 0 w 17"/>
                      <a:gd name="T1" fmla="*/ 2 h 13"/>
                      <a:gd name="T2" fmla="*/ 0 w 17"/>
                      <a:gd name="T3" fmla="*/ 2 h 13"/>
                    </a:gdLst>
                    <a:ahLst/>
                    <a:cxnLst>
                      <a:cxn ang="0">
                        <a:pos x="T0" y="T1"/>
                      </a:cxn>
                      <a:cxn ang="0">
                        <a:pos x="T2" y="T3"/>
                      </a:cxn>
                    </a:cxnLst>
                    <a:rect l="0" t="0" r="r" b="b"/>
                    <a:pathLst>
                      <a:path w="17" h="13">
                        <a:moveTo>
                          <a:pt x="0" y="2"/>
                        </a:moveTo>
                        <a:cubicBezTo>
                          <a:pt x="2" y="13"/>
                          <a:pt x="17" y="0"/>
                          <a:pt x="0"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sp>
            <p:nvSpPr>
              <p:cNvPr id="1024" name="Freeform 286"/>
              <p:cNvSpPr>
                <a:spLocks/>
              </p:cNvSpPr>
              <p:nvPr/>
            </p:nvSpPr>
            <p:spPr bwMode="auto">
              <a:xfrm>
                <a:off x="5183" y="2477"/>
                <a:ext cx="27" cy="28"/>
              </a:xfrm>
              <a:custGeom>
                <a:avLst/>
                <a:gdLst>
                  <a:gd name="T0" fmla="*/ 10 w 27"/>
                  <a:gd name="T1" fmla="*/ 0 h 28"/>
                  <a:gd name="T2" fmla="*/ 0 w 27"/>
                  <a:gd name="T3" fmla="*/ 12 h 28"/>
                  <a:gd name="T4" fmla="*/ 13 w 27"/>
                  <a:gd name="T5" fmla="*/ 21 h 28"/>
                  <a:gd name="T6" fmla="*/ 10 w 27"/>
                  <a:gd name="T7" fmla="*/ 0 h 28"/>
                </a:gdLst>
                <a:ahLst/>
                <a:cxnLst>
                  <a:cxn ang="0">
                    <a:pos x="T0" y="T1"/>
                  </a:cxn>
                  <a:cxn ang="0">
                    <a:pos x="T2" y="T3"/>
                  </a:cxn>
                  <a:cxn ang="0">
                    <a:pos x="T4" y="T5"/>
                  </a:cxn>
                  <a:cxn ang="0">
                    <a:pos x="T6" y="T7"/>
                  </a:cxn>
                </a:cxnLst>
                <a:rect l="0" t="0" r="r" b="b"/>
                <a:pathLst>
                  <a:path w="27" h="28">
                    <a:moveTo>
                      <a:pt x="10" y="0"/>
                    </a:moveTo>
                    <a:cubicBezTo>
                      <a:pt x="2" y="1"/>
                      <a:pt x="1" y="4"/>
                      <a:pt x="0" y="12"/>
                    </a:cubicBezTo>
                    <a:cubicBezTo>
                      <a:pt x="1" y="26"/>
                      <a:pt x="1" y="28"/>
                      <a:pt x="13" y="21"/>
                    </a:cubicBezTo>
                    <a:cubicBezTo>
                      <a:pt x="23" y="9"/>
                      <a:pt x="27" y="8"/>
                      <a:pt x="1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25" name="Freeform 287"/>
              <p:cNvSpPr>
                <a:spLocks/>
              </p:cNvSpPr>
              <p:nvPr/>
            </p:nvSpPr>
            <p:spPr bwMode="auto">
              <a:xfrm>
                <a:off x="5199" y="2506"/>
                <a:ext cx="39" cy="24"/>
              </a:xfrm>
              <a:custGeom>
                <a:avLst/>
                <a:gdLst>
                  <a:gd name="T0" fmla="*/ 5 w 39"/>
                  <a:gd name="T1" fmla="*/ 8 h 24"/>
                  <a:gd name="T2" fmla="*/ 39 w 39"/>
                  <a:gd name="T3" fmla="*/ 16 h 24"/>
                  <a:gd name="T4" fmla="*/ 21 w 39"/>
                  <a:gd name="T5" fmla="*/ 4 h 24"/>
                  <a:gd name="T6" fmla="*/ 5 w 39"/>
                  <a:gd name="T7" fmla="*/ 8 h 24"/>
                </a:gdLst>
                <a:ahLst/>
                <a:cxnLst>
                  <a:cxn ang="0">
                    <a:pos x="T0" y="T1"/>
                  </a:cxn>
                  <a:cxn ang="0">
                    <a:pos x="T2" y="T3"/>
                  </a:cxn>
                  <a:cxn ang="0">
                    <a:pos x="T4" y="T5"/>
                  </a:cxn>
                  <a:cxn ang="0">
                    <a:pos x="T6" y="T7"/>
                  </a:cxn>
                </a:cxnLst>
                <a:rect l="0" t="0" r="r" b="b"/>
                <a:pathLst>
                  <a:path w="39" h="24">
                    <a:moveTo>
                      <a:pt x="5" y="8"/>
                    </a:moveTo>
                    <a:cubicBezTo>
                      <a:pt x="8" y="24"/>
                      <a:pt x="26" y="16"/>
                      <a:pt x="39" y="16"/>
                    </a:cubicBezTo>
                    <a:cubicBezTo>
                      <a:pt x="37" y="7"/>
                      <a:pt x="30" y="5"/>
                      <a:pt x="21" y="4"/>
                    </a:cubicBezTo>
                    <a:cubicBezTo>
                      <a:pt x="2" y="5"/>
                      <a:pt x="0" y="0"/>
                      <a:pt x="5" y="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26" name="Freeform 288"/>
              <p:cNvSpPr>
                <a:spLocks/>
              </p:cNvSpPr>
              <p:nvPr/>
            </p:nvSpPr>
            <p:spPr bwMode="auto">
              <a:xfrm>
                <a:off x="5207" y="2526"/>
                <a:ext cx="24" cy="26"/>
              </a:xfrm>
              <a:custGeom>
                <a:avLst/>
                <a:gdLst>
                  <a:gd name="T0" fmla="*/ 0 w 24"/>
                  <a:gd name="T1" fmla="*/ 12 h 26"/>
                  <a:gd name="T2" fmla="*/ 6 w 24"/>
                  <a:gd name="T3" fmla="*/ 26 h 26"/>
                  <a:gd name="T4" fmla="*/ 13 w 24"/>
                  <a:gd name="T5" fmla="*/ 24 h 26"/>
                  <a:gd name="T6" fmla="*/ 0 w 24"/>
                  <a:gd name="T7" fmla="*/ 12 h 26"/>
                </a:gdLst>
                <a:ahLst/>
                <a:cxnLst>
                  <a:cxn ang="0">
                    <a:pos x="T0" y="T1"/>
                  </a:cxn>
                  <a:cxn ang="0">
                    <a:pos x="T2" y="T3"/>
                  </a:cxn>
                  <a:cxn ang="0">
                    <a:pos x="T4" y="T5"/>
                  </a:cxn>
                  <a:cxn ang="0">
                    <a:pos x="T6" y="T7"/>
                  </a:cxn>
                </a:cxnLst>
                <a:rect l="0" t="0" r="r" b="b"/>
                <a:pathLst>
                  <a:path w="24" h="26">
                    <a:moveTo>
                      <a:pt x="0" y="12"/>
                    </a:moveTo>
                    <a:cubicBezTo>
                      <a:pt x="1" y="18"/>
                      <a:pt x="3" y="21"/>
                      <a:pt x="6" y="26"/>
                    </a:cubicBezTo>
                    <a:cubicBezTo>
                      <a:pt x="8" y="25"/>
                      <a:pt x="11" y="25"/>
                      <a:pt x="13" y="24"/>
                    </a:cubicBezTo>
                    <a:cubicBezTo>
                      <a:pt x="24" y="17"/>
                      <a:pt x="3" y="0"/>
                      <a:pt x="0" y="1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27" name="Freeform 289"/>
              <p:cNvSpPr>
                <a:spLocks/>
              </p:cNvSpPr>
              <p:nvPr/>
            </p:nvSpPr>
            <p:spPr bwMode="auto">
              <a:xfrm>
                <a:off x="5225" y="2563"/>
                <a:ext cx="19" cy="12"/>
              </a:xfrm>
              <a:custGeom>
                <a:avLst/>
                <a:gdLst>
                  <a:gd name="T0" fmla="*/ 0 w 19"/>
                  <a:gd name="T1" fmla="*/ 7 h 12"/>
                  <a:gd name="T2" fmla="*/ 18 w 19"/>
                  <a:gd name="T3" fmla="*/ 10 h 12"/>
                  <a:gd name="T4" fmla="*/ 10 w 19"/>
                  <a:gd name="T5" fmla="*/ 1 h 12"/>
                  <a:gd name="T6" fmla="*/ 0 w 19"/>
                  <a:gd name="T7" fmla="*/ 7 h 12"/>
                </a:gdLst>
                <a:ahLst/>
                <a:cxnLst>
                  <a:cxn ang="0">
                    <a:pos x="T0" y="T1"/>
                  </a:cxn>
                  <a:cxn ang="0">
                    <a:pos x="T2" y="T3"/>
                  </a:cxn>
                  <a:cxn ang="0">
                    <a:pos x="T4" y="T5"/>
                  </a:cxn>
                  <a:cxn ang="0">
                    <a:pos x="T6" y="T7"/>
                  </a:cxn>
                </a:cxnLst>
                <a:rect l="0" t="0" r="r" b="b"/>
                <a:pathLst>
                  <a:path w="19" h="12">
                    <a:moveTo>
                      <a:pt x="0" y="7"/>
                    </a:moveTo>
                    <a:cubicBezTo>
                      <a:pt x="7" y="12"/>
                      <a:pt x="10" y="11"/>
                      <a:pt x="18" y="10"/>
                    </a:cubicBezTo>
                    <a:cubicBezTo>
                      <a:pt x="19" y="3"/>
                      <a:pt x="17" y="2"/>
                      <a:pt x="10" y="1"/>
                    </a:cubicBezTo>
                    <a:cubicBezTo>
                      <a:pt x="2" y="2"/>
                      <a:pt x="5" y="0"/>
                      <a:pt x="0"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28" name="Freeform 290"/>
              <p:cNvSpPr>
                <a:spLocks/>
              </p:cNvSpPr>
              <p:nvPr/>
            </p:nvSpPr>
            <p:spPr bwMode="auto">
              <a:xfrm>
                <a:off x="5234" y="2595"/>
                <a:ext cx="17" cy="11"/>
              </a:xfrm>
              <a:custGeom>
                <a:avLst/>
                <a:gdLst>
                  <a:gd name="T0" fmla="*/ 7 w 17"/>
                  <a:gd name="T1" fmla="*/ 0 h 11"/>
                  <a:gd name="T2" fmla="*/ 9 w 17"/>
                  <a:gd name="T3" fmla="*/ 11 h 11"/>
                  <a:gd name="T4" fmla="*/ 7 w 17"/>
                  <a:gd name="T5" fmla="*/ 0 h 11"/>
                </a:gdLst>
                <a:ahLst/>
                <a:cxnLst>
                  <a:cxn ang="0">
                    <a:pos x="T0" y="T1"/>
                  </a:cxn>
                  <a:cxn ang="0">
                    <a:pos x="T2" y="T3"/>
                  </a:cxn>
                  <a:cxn ang="0">
                    <a:pos x="T4" y="T5"/>
                  </a:cxn>
                </a:cxnLst>
                <a:rect l="0" t="0" r="r" b="b"/>
                <a:pathLst>
                  <a:path w="17" h="11">
                    <a:moveTo>
                      <a:pt x="7" y="0"/>
                    </a:moveTo>
                    <a:cubicBezTo>
                      <a:pt x="0" y="4"/>
                      <a:pt x="3" y="8"/>
                      <a:pt x="9" y="11"/>
                    </a:cubicBezTo>
                    <a:cubicBezTo>
                      <a:pt x="15" y="6"/>
                      <a:pt x="17" y="0"/>
                      <a:pt x="7"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29" name="Freeform 291"/>
              <p:cNvSpPr>
                <a:spLocks/>
              </p:cNvSpPr>
              <p:nvPr/>
            </p:nvSpPr>
            <p:spPr bwMode="auto">
              <a:xfrm>
                <a:off x="5273" y="2631"/>
                <a:ext cx="22" cy="24"/>
              </a:xfrm>
              <a:custGeom>
                <a:avLst/>
                <a:gdLst>
                  <a:gd name="T0" fmla="*/ 10 w 22"/>
                  <a:gd name="T1" fmla="*/ 0 h 24"/>
                  <a:gd name="T2" fmla="*/ 3 w 22"/>
                  <a:gd name="T3" fmla="*/ 14 h 24"/>
                  <a:gd name="T4" fmla="*/ 15 w 22"/>
                  <a:gd name="T5" fmla="*/ 21 h 24"/>
                  <a:gd name="T6" fmla="*/ 22 w 22"/>
                  <a:gd name="T7" fmla="*/ 6 h 24"/>
                  <a:gd name="T8" fmla="*/ 10 w 22"/>
                  <a:gd name="T9" fmla="*/ 0 h 24"/>
                </a:gdLst>
                <a:ahLst/>
                <a:cxnLst>
                  <a:cxn ang="0">
                    <a:pos x="T0" y="T1"/>
                  </a:cxn>
                  <a:cxn ang="0">
                    <a:pos x="T2" y="T3"/>
                  </a:cxn>
                  <a:cxn ang="0">
                    <a:pos x="T4" y="T5"/>
                  </a:cxn>
                  <a:cxn ang="0">
                    <a:pos x="T6" y="T7"/>
                  </a:cxn>
                  <a:cxn ang="0">
                    <a:pos x="T8" y="T9"/>
                  </a:cxn>
                </a:cxnLst>
                <a:rect l="0" t="0" r="r" b="b"/>
                <a:pathLst>
                  <a:path w="22" h="24">
                    <a:moveTo>
                      <a:pt x="10" y="0"/>
                    </a:moveTo>
                    <a:cubicBezTo>
                      <a:pt x="6" y="5"/>
                      <a:pt x="4" y="8"/>
                      <a:pt x="3" y="14"/>
                    </a:cubicBezTo>
                    <a:cubicBezTo>
                      <a:pt x="4" y="23"/>
                      <a:pt x="7" y="24"/>
                      <a:pt x="15" y="21"/>
                    </a:cubicBezTo>
                    <a:cubicBezTo>
                      <a:pt x="19" y="16"/>
                      <a:pt x="21" y="13"/>
                      <a:pt x="22" y="6"/>
                    </a:cubicBezTo>
                    <a:cubicBezTo>
                      <a:pt x="17" y="2"/>
                      <a:pt x="0" y="5"/>
                      <a:pt x="1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30" name="Freeform 292"/>
              <p:cNvSpPr>
                <a:spLocks/>
              </p:cNvSpPr>
              <p:nvPr/>
            </p:nvSpPr>
            <p:spPr bwMode="auto">
              <a:xfrm>
                <a:off x="5255" y="2658"/>
                <a:ext cx="21" cy="17"/>
              </a:xfrm>
              <a:custGeom>
                <a:avLst/>
                <a:gdLst>
                  <a:gd name="T0" fmla="*/ 0 w 21"/>
                  <a:gd name="T1" fmla="*/ 2 h 17"/>
                  <a:gd name="T2" fmla="*/ 21 w 21"/>
                  <a:gd name="T3" fmla="*/ 12 h 17"/>
                  <a:gd name="T4" fmla="*/ 9 w 21"/>
                  <a:gd name="T5" fmla="*/ 0 h 17"/>
                  <a:gd name="T6" fmla="*/ 0 w 21"/>
                  <a:gd name="T7" fmla="*/ 2 h 17"/>
                </a:gdLst>
                <a:ahLst/>
                <a:cxnLst>
                  <a:cxn ang="0">
                    <a:pos x="T0" y="T1"/>
                  </a:cxn>
                  <a:cxn ang="0">
                    <a:pos x="T2" y="T3"/>
                  </a:cxn>
                  <a:cxn ang="0">
                    <a:pos x="T4" y="T5"/>
                  </a:cxn>
                  <a:cxn ang="0">
                    <a:pos x="T6" y="T7"/>
                  </a:cxn>
                </a:cxnLst>
                <a:rect l="0" t="0" r="r" b="b"/>
                <a:pathLst>
                  <a:path w="21" h="17">
                    <a:moveTo>
                      <a:pt x="0" y="2"/>
                    </a:moveTo>
                    <a:cubicBezTo>
                      <a:pt x="2" y="17"/>
                      <a:pt x="6" y="14"/>
                      <a:pt x="21" y="12"/>
                    </a:cubicBezTo>
                    <a:cubicBezTo>
                      <a:pt x="17" y="7"/>
                      <a:pt x="14" y="4"/>
                      <a:pt x="9" y="0"/>
                    </a:cubicBezTo>
                    <a:cubicBezTo>
                      <a:pt x="2" y="2"/>
                      <a:pt x="5" y="2"/>
                      <a:pt x="0"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746" name="Freeform 293"/>
            <p:cNvSpPr>
              <a:spLocks/>
            </p:cNvSpPr>
            <p:nvPr/>
          </p:nvSpPr>
          <p:spPr bwMode="auto">
            <a:xfrm>
              <a:off x="3123" y="1788"/>
              <a:ext cx="245" cy="152"/>
            </a:xfrm>
            <a:custGeom>
              <a:avLst/>
              <a:gdLst>
                <a:gd name="T0" fmla="*/ 206 w 497"/>
                <a:gd name="T1" fmla="*/ 253 h 309"/>
                <a:gd name="T2" fmla="*/ 226 w 497"/>
                <a:gd name="T3" fmla="*/ 259 h 309"/>
                <a:gd name="T4" fmla="*/ 238 w 497"/>
                <a:gd name="T5" fmla="*/ 267 h 309"/>
                <a:gd name="T6" fmla="*/ 259 w 497"/>
                <a:gd name="T7" fmla="*/ 268 h 309"/>
                <a:gd name="T8" fmla="*/ 262 w 497"/>
                <a:gd name="T9" fmla="*/ 252 h 309"/>
                <a:gd name="T10" fmla="*/ 272 w 497"/>
                <a:gd name="T11" fmla="*/ 246 h 309"/>
                <a:gd name="T12" fmla="*/ 289 w 497"/>
                <a:gd name="T13" fmla="*/ 228 h 309"/>
                <a:gd name="T14" fmla="*/ 316 w 497"/>
                <a:gd name="T15" fmla="*/ 210 h 309"/>
                <a:gd name="T16" fmla="*/ 313 w 497"/>
                <a:gd name="T17" fmla="*/ 229 h 309"/>
                <a:gd name="T18" fmla="*/ 322 w 497"/>
                <a:gd name="T19" fmla="*/ 255 h 309"/>
                <a:gd name="T20" fmla="*/ 349 w 497"/>
                <a:gd name="T21" fmla="*/ 255 h 309"/>
                <a:gd name="T22" fmla="*/ 341 w 497"/>
                <a:gd name="T23" fmla="*/ 267 h 309"/>
                <a:gd name="T24" fmla="*/ 358 w 497"/>
                <a:gd name="T25" fmla="*/ 286 h 309"/>
                <a:gd name="T26" fmla="*/ 364 w 497"/>
                <a:gd name="T27" fmla="*/ 300 h 309"/>
                <a:gd name="T28" fmla="*/ 371 w 497"/>
                <a:gd name="T29" fmla="*/ 309 h 309"/>
                <a:gd name="T30" fmla="*/ 386 w 497"/>
                <a:gd name="T31" fmla="*/ 307 h 309"/>
                <a:gd name="T32" fmla="*/ 406 w 497"/>
                <a:gd name="T33" fmla="*/ 288 h 309"/>
                <a:gd name="T34" fmla="*/ 434 w 497"/>
                <a:gd name="T35" fmla="*/ 285 h 309"/>
                <a:gd name="T36" fmla="*/ 416 w 497"/>
                <a:gd name="T37" fmla="*/ 261 h 309"/>
                <a:gd name="T38" fmla="*/ 403 w 497"/>
                <a:gd name="T39" fmla="*/ 244 h 309"/>
                <a:gd name="T40" fmla="*/ 404 w 497"/>
                <a:gd name="T41" fmla="*/ 232 h 309"/>
                <a:gd name="T42" fmla="*/ 413 w 497"/>
                <a:gd name="T43" fmla="*/ 225 h 309"/>
                <a:gd name="T44" fmla="*/ 424 w 497"/>
                <a:gd name="T45" fmla="*/ 238 h 309"/>
                <a:gd name="T46" fmla="*/ 460 w 497"/>
                <a:gd name="T47" fmla="*/ 204 h 309"/>
                <a:gd name="T48" fmla="*/ 473 w 497"/>
                <a:gd name="T49" fmla="*/ 178 h 309"/>
                <a:gd name="T50" fmla="*/ 490 w 497"/>
                <a:gd name="T51" fmla="*/ 165 h 309"/>
                <a:gd name="T52" fmla="*/ 496 w 497"/>
                <a:gd name="T53" fmla="*/ 156 h 309"/>
                <a:gd name="T54" fmla="*/ 466 w 497"/>
                <a:gd name="T55" fmla="*/ 108 h 309"/>
                <a:gd name="T56" fmla="*/ 424 w 497"/>
                <a:gd name="T57" fmla="*/ 94 h 309"/>
                <a:gd name="T58" fmla="*/ 377 w 497"/>
                <a:gd name="T59" fmla="*/ 51 h 309"/>
                <a:gd name="T60" fmla="*/ 367 w 497"/>
                <a:gd name="T61" fmla="*/ 13 h 309"/>
                <a:gd name="T62" fmla="*/ 310 w 497"/>
                <a:gd name="T63" fmla="*/ 7 h 309"/>
                <a:gd name="T64" fmla="*/ 292 w 497"/>
                <a:gd name="T65" fmla="*/ 7 h 309"/>
                <a:gd name="T66" fmla="*/ 275 w 497"/>
                <a:gd name="T67" fmla="*/ 27 h 309"/>
                <a:gd name="T68" fmla="*/ 248 w 497"/>
                <a:gd name="T69" fmla="*/ 46 h 309"/>
                <a:gd name="T70" fmla="*/ 232 w 497"/>
                <a:gd name="T71" fmla="*/ 37 h 309"/>
                <a:gd name="T72" fmla="*/ 220 w 497"/>
                <a:gd name="T73" fmla="*/ 28 h 309"/>
                <a:gd name="T74" fmla="*/ 151 w 497"/>
                <a:gd name="T75" fmla="*/ 31 h 309"/>
                <a:gd name="T76" fmla="*/ 122 w 497"/>
                <a:gd name="T77" fmla="*/ 25 h 309"/>
                <a:gd name="T78" fmla="*/ 95 w 497"/>
                <a:gd name="T79" fmla="*/ 22 h 309"/>
                <a:gd name="T80" fmla="*/ 61 w 497"/>
                <a:gd name="T81" fmla="*/ 28 h 309"/>
                <a:gd name="T82" fmla="*/ 50 w 497"/>
                <a:gd name="T83" fmla="*/ 43 h 309"/>
                <a:gd name="T84" fmla="*/ 59 w 497"/>
                <a:gd name="T85" fmla="*/ 67 h 309"/>
                <a:gd name="T86" fmla="*/ 50 w 497"/>
                <a:gd name="T87" fmla="*/ 88 h 309"/>
                <a:gd name="T88" fmla="*/ 41 w 497"/>
                <a:gd name="T89" fmla="*/ 109 h 309"/>
                <a:gd name="T90" fmla="*/ 29 w 497"/>
                <a:gd name="T91" fmla="*/ 133 h 309"/>
                <a:gd name="T92" fmla="*/ 23 w 497"/>
                <a:gd name="T93" fmla="*/ 157 h 309"/>
                <a:gd name="T94" fmla="*/ 5 w 497"/>
                <a:gd name="T95" fmla="*/ 165 h 309"/>
                <a:gd name="T96" fmla="*/ 13 w 497"/>
                <a:gd name="T97" fmla="*/ 181 h 309"/>
                <a:gd name="T98" fmla="*/ 20 w 497"/>
                <a:gd name="T99" fmla="*/ 172 h 309"/>
                <a:gd name="T100" fmla="*/ 55 w 497"/>
                <a:gd name="T101" fmla="*/ 175 h 309"/>
                <a:gd name="T102" fmla="*/ 80 w 497"/>
                <a:gd name="T103" fmla="*/ 183 h 309"/>
                <a:gd name="T104" fmla="*/ 88 w 497"/>
                <a:gd name="T105" fmla="*/ 166 h 309"/>
                <a:gd name="T106" fmla="*/ 121 w 497"/>
                <a:gd name="T107" fmla="*/ 177 h 309"/>
                <a:gd name="T108" fmla="*/ 145 w 497"/>
                <a:gd name="T109" fmla="*/ 172 h 309"/>
                <a:gd name="T110" fmla="*/ 178 w 497"/>
                <a:gd name="T111" fmla="*/ 168 h 309"/>
                <a:gd name="T112" fmla="*/ 208 w 497"/>
                <a:gd name="T113" fmla="*/ 189 h 309"/>
                <a:gd name="T114" fmla="*/ 232 w 497"/>
                <a:gd name="T115" fmla="*/ 214 h 309"/>
                <a:gd name="T116" fmla="*/ 250 w 497"/>
                <a:gd name="T117" fmla="*/ 238 h 309"/>
                <a:gd name="T118" fmla="*/ 208 w 497"/>
                <a:gd name="T119" fmla="*/ 247 h 309"/>
                <a:gd name="T120" fmla="*/ 206 w 497"/>
                <a:gd name="T121" fmla="*/ 25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7" h="309">
                  <a:moveTo>
                    <a:pt x="206" y="253"/>
                  </a:moveTo>
                  <a:cubicBezTo>
                    <a:pt x="212" y="256"/>
                    <a:pt x="219" y="258"/>
                    <a:pt x="226" y="259"/>
                  </a:cubicBezTo>
                  <a:cubicBezTo>
                    <a:pt x="230" y="266"/>
                    <a:pt x="230" y="268"/>
                    <a:pt x="238" y="267"/>
                  </a:cubicBezTo>
                  <a:cubicBezTo>
                    <a:pt x="243" y="258"/>
                    <a:pt x="250" y="267"/>
                    <a:pt x="259" y="268"/>
                  </a:cubicBezTo>
                  <a:cubicBezTo>
                    <a:pt x="266" y="263"/>
                    <a:pt x="268" y="259"/>
                    <a:pt x="262" y="252"/>
                  </a:cubicBezTo>
                  <a:cubicBezTo>
                    <a:pt x="263" y="243"/>
                    <a:pt x="264" y="240"/>
                    <a:pt x="272" y="246"/>
                  </a:cubicBezTo>
                  <a:cubicBezTo>
                    <a:pt x="284" y="242"/>
                    <a:pt x="277" y="230"/>
                    <a:pt x="289" y="228"/>
                  </a:cubicBezTo>
                  <a:cubicBezTo>
                    <a:pt x="300" y="222"/>
                    <a:pt x="302" y="212"/>
                    <a:pt x="316" y="210"/>
                  </a:cubicBezTo>
                  <a:cubicBezTo>
                    <a:pt x="328" y="219"/>
                    <a:pt x="327" y="222"/>
                    <a:pt x="313" y="229"/>
                  </a:cubicBezTo>
                  <a:cubicBezTo>
                    <a:pt x="307" y="239"/>
                    <a:pt x="311" y="251"/>
                    <a:pt x="322" y="255"/>
                  </a:cubicBezTo>
                  <a:cubicBezTo>
                    <a:pt x="332" y="254"/>
                    <a:pt x="341" y="250"/>
                    <a:pt x="349" y="255"/>
                  </a:cubicBezTo>
                  <a:cubicBezTo>
                    <a:pt x="346" y="261"/>
                    <a:pt x="347" y="263"/>
                    <a:pt x="341" y="267"/>
                  </a:cubicBezTo>
                  <a:cubicBezTo>
                    <a:pt x="339" y="281"/>
                    <a:pt x="345" y="284"/>
                    <a:pt x="358" y="286"/>
                  </a:cubicBezTo>
                  <a:cubicBezTo>
                    <a:pt x="359" y="291"/>
                    <a:pt x="361" y="295"/>
                    <a:pt x="364" y="300"/>
                  </a:cubicBezTo>
                  <a:cubicBezTo>
                    <a:pt x="366" y="303"/>
                    <a:pt x="371" y="309"/>
                    <a:pt x="371" y="309"/>
                  </a:cubicBezTo>
                  <a:cubicBezTo>
                    <a:pt x="376" y="308"/>
                    <a:pt x="381" y="308"/>
                    <a:pt x="386" y="307"/>
                  </a:cubicBezTo>
                  <a:cubicBezTo>
                    <a:pt x="395" y="304"/>
                    <a:pt x="397" y="291"/>
                    <a:pt x="406" y="288"/>
                  </a:cubicBezTo>
                  <a:cubicBezTo>
                    <a:pt x="414" y="286"/>
                    <a:pt x="426" y="285"/>
                    <a:pt x="434" y="285"/>
                  </a:cubicBezTo>
                  <a:cubicBezTo>
                    <a:pt x="442" y="269"/>
                    <a:pt x="430" y="264"/>
                    <a:pt x="416" y="261"/>
                  </a:cubicBezTo>
                  <a:cubicBezTo>
                    <a:pt x="406" y="253"/>
                    <a:pt x="409" y="256"/>
                    <a:pt x="403" y="244"/>
                  </a:cubicBezTo>
                  <a:cubicBezTo>
                    <a:pt x="403" y="240"/>
                    <a:pt x="402" y="236"/>
                    <a:pt x="404" y="232"/>
                  </a:cubicBezTo>
                  <a:cubicBezTo>
                    <a:pt x="406" y="229"/>
                    <a:pt x="413" y="225"/>
                    <a:pt x="413" y="225"/>
                  </a:cubicBezTo>
                  <a:cubicBezTo>
                    <a:pt x="417" y="230"/>
                    <a:pt x="418" y="234"/>
                    <a:pt x="424" y="238"/>
                  </a:cubicBezTo>
                  <a:cubicBezTo>
                    <a:pt x="437" y="225"/>
                    <a:pt x="440" y="207"/>
                    <a:pt x="460" y="204"/>
                  </a:cubicBezTo>
                  <a:cubicBezTo>
                    <a:pt x="466" y="194"/>
                    <a:pt x="459" y="185"/>
                    <a:pt x="473" y="178"/>
                  </a:cubicBezTo>
                  <a:cubicBezTo>
                    <a:pt x="478" y="172"/>
                    <a:pt x="484" y="170"/>
                    <a:pt x="490" y="165"/>
                  </a:cubicBezTo>
                  <a:cubicBezTo>
                    <a:pt x="492" y="162"/>
                    <a:pt x="496" y="160"/>
                    <a:pt x="496" y="156"/>
                  </a:cubicBezTo>
                  <a:cubicBezTo>
                    <a:pt x="497" y="140"/>
                    <a:pt x="479" y="115"/>
                    <a:pt x="466" y="108"/>
                  </a:cubicBezTo>
                  <a:cubicBezTo>
                    <a:pt x="458" y="103"/>
                    <a:pt x="433" y="95"/>
                    <a:pt x="424" y="94"/>
                  </a:cubicBezTo>
                  <a:cubicBezTo>
                    <a:pt x="397" y="83"/>
                    <a:pt x="390" y="77"/>
                    <a:pt x="377" y="51"/>
                  </a:cubicBezTo>
                  <a:cubicBezTo>
                    <a:pt x="364" y="36"/>
                    <a:pt x="378" y="20"/>
                    <a:pt x="367" y="13"/>
                  </a:cubicBezTo>
                  <a:cubicBezTo>
                    <a:pt x="356" y="6"/>
                    <a:pt x="322" y="8"/>
                    <a:pt x="310" y="7"/>
                  </a:cubicBezTo>
                  <a:cubicBezTo>
                    <a:pt x="301" y="2"/>
                    <a:pt x="301" y="0"/>
                    <a:pt x="292" y="7"/>
                  </a:cubicBezTo>
                  <a:cubicBezTo>
                    <a:pt x="294" y="15"/>
                    <a:pt x="281" y="23"/>
                    <a:pt x="275" y="27"/>
                  </a:cubicBezTo>
                  <a:cubicBezTo>
                    <a:pt x="264" y="34"/>
                    <a:pt x="259" y="39"/>
                    <a:pt x="248" y="46"/>
                  </a:cubicBezTo>
                  <a:cubicBezTo>
                    <a:pt x="231" y="44"/>
                    <a:pt x="244" y="49"/>
                    <a:pt x="232" y="37"/>
                  </a:cubicBezTo>
                  <a:cubicBezTo>
                    <a:pt x="230" y="35"/>
                    <a:pt x="224" y="30"/>
                    <a:pt x="220" y="28"/>
                  </a:cubicBezTo>
                  <a:cubicBezTo>
                    <a:pt x="198" y="35"/>
                    <a:pt x="174" y="33"/>
                    <a:pt x="151" y="31"/>
                  </a:cubicBezTo>
                  <a:cubicBezTo>
                    <a:pt x="146" y="30"/>
                    <a:pt x="127" y="26"/>
                    <a:pt x="122" y="25"/>
                  </a:cubicBezTo>
                  <a:cubicBezTo>
                    <a:pt x="111" y="19"/>
                    <a:pt x="107" y="21"/>
                    <a:pt x="95" y="22"/>
                  </a:cubicBezTo>
                  <a:cubicBezTo>
                    <a:pt x="80" y="24"/>
                    <a:pt x="74" y="22"/>
                    <a:pt x="61" y="28"/>
                  </a:cubicBezTo>
                  <a:cubicBezTo>
                    <a:pt x="56" y="30"/>
                    <a:pt x="50" y="43"/>
                    <a:pt x="50" y="43"/>
                  </a:cubicBezTo>
                  <a:cubicBezTo>
                    <a:pt x="48" y="53"/>
                    <a:pt x="51" y="61"/>
                    <a:pt x="59" y="67"/>
                  </a:cubicBezTo>
                  <a:cubicBezTo>
                    <a:pt x="66" y="78"/>
                    <a:pt x="58" y="82"/>
                    <a:pt x="50" y="88"/>
                  </a:cubicBezTo>
                  <a:cubicBezTo>
                    <a:pt x="49" y="96"/>
                    <a:pt x="46" y="102"/>
                    <a:pt x="41" y="109"/>
                  </a:cubicBezTo>
                  <a:cubicBezTo>
                    <a:pt x="39" y="118"/>
                    <a:pt x="34" y="125"/>
                    <a:pt x="29" y="133"/>
                  </a:cubicBezTo>
                  <a:cubicBezTo>
                    <a:pt x="30" y="142"/>
                    <a:pt x="36" y="155"/>
                    <a:pt x="23" y="157"/>
                  </a:cubicBezTo>
                  <a:cubicBezTo>
                    <a:pt x="2" y="136"/>
                    <a:pt x="23" y="156"/>
                    <a:pt x="5" y="165"/>
                  </a:cubicBezTo>
                  <a:cubicBezTo>
                    <a:pt x="0" y="172"/>
                    <a:pt x="7" y="177"/>
                    <a:pt x="13" y="181"/>
                  </a:cubicBezTo>
                  <a:cubicBezTo>
                    <a:pt x="16" y="178"/>
                    <a:pt x="16" y="172"/>
                    <a:pt x="20" y="172"/>
                  </a:cubicBezTo>
                  <a:cubicBezTo>
                    <a:pt x="32" y="171"/>
                    <a:pt x="55" y="175"/>
                    <a:pt x="55" y="175"/>
                  </a:cubicBezTo>
                  <a:cubicBezTo>
                    <a:pt x="62" y="180"/>
                    <a:pt x="71" y="181"/>
                    <a:pt x="80" y="183"/>
                  </a:cubicBezTo>
                  <a:cubicBezTo>
                    <a:pt x="84" y="179"/>
                    <a:pt x="83" y="170"/>
                    <a:pt x="88" y="166"/>
                  </a:cubicBezTo>
                  <a:cubicBezTo>
                    <a:pt x="108" y="169"/>
                    <a:pt x="110" y="175"/>
                    <a:pt x="121" y="177"/>
                  </a:cubicBezTo>
                  <a:cubicBezTo>
                    <a:pt x="130" y="177"/>
                    <a:pt x="136" y="173"/>
                    <a:pt x="145" y="172"/>
                  </a:cubicBezTo>
                  <a:cubicBezTo>
                    <a:pt x="154" y="171"/>
                    <a:pt x="168" y="165"/>
                    <a:pt x="178" y="168"/>
                  </a:cubicBezTo>
                  <a:cubicBezTo>
                    <a:pt x="187" y="173"/>
                    <a:pt x="198" y="185"/>
                    <a:pt x="208" y="189"/>
                  </a:cubicBezTo>
                  <a:cubicBezTo>
                    <a:pt x="216" y="197"/>
                    <a:pt x="221" y="212"/>
                    <a:pt x="232" y="214"/>
                  </a:cubicBezTo>
                  <a:cubicBezTo>
                    <a:pt x="245" y="224"/>
                    <a:pt x="242" y="225"/>
                    <a:pt x="250" y="238"/>
                  </a:cubicBezTo>
                  <a:cubicBezTo>
                    <a:pt x="238" y="245"/>
                    <a:pt x="220" y="238"/>
                    <a:pt x="208" y="247"/>
                  </a:cubicBezTo>
                  <a:cubicBezTo>
                    <a:pt x="206" y="252"/>
                    <a:pt x="206" y="250"/>
                    <a:pt x="206" y="25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747" name="Group 294"/>
            <p:cNvGrpSpPr>
              <a:grpSpLocks/>
            </p:cNvGrpSpPr>
            <p:nvPr/>
          </p:nvGrpSpPr>
          <p:grpSpPr bwMode="auto">
            <a:xfrm>
              <a:off x="3197" y="1983"/>
              <a:ext cx="292" cy="126"/>
              <a:chOff x="5213" y="2387"/>
              <a:chExt cx="591" cy="255"/>
            </a:xfrm>
            <a:grpFill/>
          </p:grpSpPr>
          <p:sp>
            <p:nvSpPr>
              <p:cNvPr id="1021" name="Freeform 295"/>
              <p:cNvSpPr>
                <a:spLocks/>
              </p:cNvSpPr>
              <p:nvPr/>
            </p:nvSpPr>
            <p:spPr bwMode="auto">
              <a:xfrm>
                <a:off x="5219" y="2388"/>
                <a:ext cx="585" cy="254"/>
              </a:xfrm>
              <a:custGeom>
                <a:avLst/>
                <a:gdLst>
                  <a:gd name="T0" fmla="*/ 310 w 585"/>
                  <a:gd name="T1" fmla="*/ 249 h 254"/>
                  <a:gd name="T2" fmla="*/ 324 w 585"/>
                  <a:gd name="T3" fmla="*/ 227 h 254"/>
                  <a:gd name="T4" fmla="*/ 315 w 585"/>
                  <a:gd name="T5" fmla="*/ 207 h 254"/>
                  <a:gd name="T6" fmla="*/ 300 w 585"/>
                  <a:gd name="T7" fmla="*/ 216 h 254"/>
                  <a:gd name="T8" fmla="*/ 264 w 585"/>
                  <a:gd name="T9" fmla="*/ 216 h 254"/>
                  <a:gd name="T10" fmla="*/ 258 w 585"/>
                  <a:gd name="T11" fmla="*/ 225 h 254"/>
                  <a:gd name="T12" fmla="*/ 229 w 585"/>
                  <a:gd name="T13" fmla="*/ 239 h 254"/>
                  <a:gd name="T14" fmla="*/ 199 w 585"/>
                  <a:gd name="T15" fmla="*/ 227 h 254"/>
                  <a:gd name="T16" fmla="*/ 174 w 585"/>
                  <a:gd name="T17" fmla="*/ 206 h 254"/>
                  <a:gd name="T18" fmla="*/ 150 w 585"/>
                  <a:gd name="T19" fmla="*/ 212 h 254"/>
                  <a:gd name="T20" fmla="*/ 136 w 585"/>
                  <a:gd name="T21" fmla="*/ 233 h 254"/>
                  <a:gd name="T22" fmla="*/ 99 w 585"/>
                  <a:gd name="T23" fmla="*/ 236 h 254"/>
                  <a:gd name="T24" fmla="*/ 87 w 585"/>
                  <a:gd name="T25" fmla="*/ 224 h 254"/>
                  <a:gd name="T26" fmla="*/ 61 w 585"/>
                  <a:gd name="T27" fmla="*/ 231 h 254"/>
                  <a:gd name="T28" fmla="*/ 46 w 585"/>
                  <a:gd name="T29" fmla="*/ 221 h 254"/>
                  <a:gd name="T30" fmla="*/ 57 w 585"/>
                  <a:gd name="T31" fmla="*/ 212 h 254"/>
                  <a:gd name="T32" fmla="*/ 70 w 585"/>
                  <a:gd name="T33" fmla="*/ 201 h 254"/>
                  <a:gd name="T34" fmla="*/ 42 w 585"/>
                  <a:gd name="T35" fmla="*/ 197 h 254"/>
                  <a:gd name="T36" fmla="*/ 48 w 585"/>
                  <a:gd name="T37" fmla="*/ 183 h 254"/>
                  <a:gd name="T38" fmla="*/ 54 w 585"/>
                  <a:gd name="T39" fmla="*/ 167 h 254"/>
                  <a:gd name="T40" fmla="*/ 19 w 585"/>
                  <a:gd name="T41" fmla="*/ 158 h 254"/>
                  <a:gd name="T42" fmla="*/ 33 w 585"/>
                  <a:gd name="T43" fmla="*/ 132 h 254"/>
                  <a:gd name="T44" fmla="*/ 7 w 585"/>
                  <a:gd name="T45" fmla="*/ 111 h 254"/>
                  <a:gd name="T46" fmla="*/ 12 w 585"/>
                  <a:gd name="T47" fmla="*/ 95 h 254"/>
                  <a:gd name="T48" fmla="*/ 28 w 585"/>
                  <a:gd name="T49" fmla="*/ 86 h 254"/>
                  <a:gd name="T50" fmla="*/ 60 w 585"/>
                  <a:gd name="T51" fmla="*/ 71 h 254"/>
                  <a:gd name="T52" fmla="*/ 73 w 585"/>
                  <a:gd name="T53" fmla="*/ 83 h 254"/>
                  <a:gd name="T54" fmla="*/ 75 w 585"/>
                  <a:gd name="T55" fmla="*/ 95 h 254"/>
                  <a:gd name="T56" fmla="*/ 88 w 585"/>
                  <a:gd name="T57" fmla="*/ 80 h 254"/>
                  <a:gd name="T58" fmla="*/ 111 w 585"/>
                  <a:gd name="T59" fmla="*/ 74 h 254"/>
                  <a:gd name="T60" fmla="*/ 78 w 585"/>
                  <a:gd name="T61" fmla="*/ 48 h 254"/>
                  <a:gd name="T62" fmla="*/ 109 w 585"/>
                  <a:gd name="T63" fmla="*/ 39 h 254"/>
                  <a:gd name="T64" fmla="*/ 141 w 585"/>
                  <a:gd name="T65" fmla="*/ 42 h 254"/>
                  <a:gd name="T66" fmla="*/ 178 w 585"/>
                  <a:gd name="T67" fmla="*/ 24 h 254"/>
                  <a:gd name="T68" fmla="*/ 250 w 585"/>
                  <a:gd name="T69" fmla="*/ 5 h 254"/>
                  <a:gd name="T70" fmla="*/ 271 w 585"/>
                  <a:gd name="T71" fmla="*/ 5 h 254"/>
                  <a:gd name="T72" fmla="*/ 285 w 585"/>
                  <a:gd name="T73" fmla="*/ 27 h 254"/>
                  <a:gd name="T74" fmla="*/ 298 w 585"/>
                  <a:gd name="T75" fmla="*/ 24 h 254"/>
                  <a:gd name="T76" fmla="*/ 313 w 585"/>
                  <a:gd name="T77" fmla="*/ 32 h 254"/>
                  <a:gd name="T78" fmla="*/ 351 w 585"/>
                  <a:gd name="T79" fmla="*/ 39 h 254"/>
                  <a:gd name="T80" fmla="*/ 382 w 585"/>
                  <a:gd name="T81" fmla="*/ 39 h 254"/>
                  <a:gd name="T82" fmla="*/ 493 w 585"/>
                  <a:gd name="T83" fmla="*/ 51 h 254"/>
                  <a:gd name="T84" fmla="*/ 510 w 585"/>
                  <a:gd name="T85" fmla="*/ 63 h 254"/>
                  <a:gd name="T86" fmla="*/ 523 w 585"/>
                  <a:gd name="T87" fmla="*/ 90 h 254"/>
                  <a:gd name="T88" fmla="*/ 552 w 585"/>
                  <a:gd name="T89" fmla="*/ 104 h 254"/>
                  <a:gd name="T90" fmla="*/ 567 w 585"/>
                  <a:gd name="T91" fmla="*/ 134 h 254"/>
                  <a:gd name="T92" fmla="*/ 579 w 585"/>
                  <a:gd name="T93" fmla="*/ 168 h 254"/>
                  <a:gd name="T94" fmla="*/ 585 w 585"/>
                  <a:gd name="T95" fmla="*/ 189 h 254"/>
                  <a:gd name="T96" fmla="*/ 574 w 585"/>
                  <a:gd name="T97" fmla="*/ 212 h 254"/>
                  <a:gd name="T98" fmla="*/ 552 w 585"/>
                  <a:gd name="T99" fmla="*/ 201 h 254"/>
                  <a:gd name="T100" fmla="*/ 511 w 585"/>
                  <a:gd name="T101" fmla="*/ 213 h 254"/>
                  <a:gd name="T102" fmla="*/ 480 w 585"/>
                  <a:gd name="T103" fmla="*/ 209 h 254"/>
                  <a:gd name="T104" fmla="*/ 454 w 585"/>
                  <a:gd name="T105" fmla="*/ 215 h 254"/>
                  <a:gd name="T106" fmla="*/ 408 w 585"/>
                  <a:gd name="T107" fmla="*/ 225 h 254"/>
                  <a:gd name="T108" fmla="*/ 391 w 585"/>
                  <a:gd name="T109" fmla="*/ 216 h 254"/>
                  <a:gd name="T110" fmla="*/ 354 w 585"/>
                  <a:gd name="T111" fmla="*/ 242 h 254"/>
                  <a:gd name="T112" fmla="*/ 331 w 585"/>
                  <a:gd name="T113" fmla="*/ 242 h 254"/>
                  <a:gd name="T114" fmla="*/ 316 w 585"/>
                  <a:gd name="T115" fmla="*/ 254 h 254"/>
                  <a:gd name="T116" fmla="*/ 310 w 585"/>
                  <a:gd name="T117" fmla="*/ 24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5" h="254">
                    <a:moveTo>
                      <a:pt x="310" y="249"/>
                    </a:moveTo>
                    <a:cubicBezTo>
                      <a:pt x="301" y="237"/>
                      <a:pt x="314" y="233"/>
                      <a:pt x="324" y="227"/>
                    </a:cubicBezTo>
                    <a:cubicBezTo>
                      <a:pt x="326" y="215"/>
                      <a:pt x="327" y="213"/>
                      <a:pt x="315" y="207"/>
                    </a:cubicBezTo>
                    <a:cubicBezTo>
                      <a:pt x="310" y="210"/>
                      <a:pt x="305" y="212"/>
                      <a:pt x="300" y="216"/>
                    </a:cubicBezTo>
                    <a:cubicBezTo>
                      <a:pt x="288" y="216"/>
                      <a:pt x="275" y="211"/>
                      <a:pt x="264" y="216"/>
                    </a:cubicBezTo>
                    <a:cubicBezTo>
                      <a:pt x="261" y="218"/>
                      <a:pt x="261" y="223"/>
                      <a:pt x="258" y="225"/>
                    </a:cubicBezTo>
                    <a:cubicBezTo>
                      <a:pt x="250" y="230"/>
                      <a:pt x="238" y="236"/>
                      <a:pt x="229" y="239"/>
                    </a:cubicBezTo>
                    <a:cubicBezTo>
                      <a:pt x="217" y="235"/>
                      <a:pt x="212" y="230"/>
                      <a:pt x="199" y="227"/>
                    </a:cubicBezTo>
                    <a:cubicBezTo>
                      <a:pt x="184" y="218"/>
                      <a:pt x="197" y="210"/>
                      <a:pt x="174" y="206"/>
                    </a:cubicBezTo>
                    <a:cubicBezTo>
                      <a:pt x="169" y="207"/>
                      <a:pt x="155" y="210"/>
                      <a:pt x="150" y="212"/>
                    </a:cubicBezTo>
                    <a:cubicBezTo>
                      <a:pt x="145" y="214"/>
                      <a:pt x="144" y="231"/>
                      <a:pt x="136" y="233"/>
                    </a:cubicBezTo>
                    <a:cubicBezTo>
                      <a:pt x="124" y="235"/>
                      <a:pt x="99" y="236"/>
                      <a:pt x="99" y="236"/>
                    </a:cubicBezTo>
                    <a:cubicBezTo>
                      <a:pt x="93" y="232"/>
                      <a:pt x="92" y="228"/>
                      <a:pt x="87" y="224"/>
                    </a:cubicBezTo>
                    <a:cubicBezTo>
                      <a:pt x="76" y="225"/>
                      <a:pt x="71" y="229"/>
                      <a:pt x="61" y="231"/>
                    </a:cubicBezTo>
                    <a:cubicBezTo>
                      <a:pt x="53" y="235"/>
                      <a:pt x="49" y="228"/>
                      <a:pt x="46" y="221"/>
                    </a:cubicBezTo>
                    <a:cubicBezTo>
                      <a:pt x="49" y="215"/>
                      <a:pt x="50" y="213"/>
                      <a:pt x="57" y="212"/>
                    </a:cubicBezTo>
                    <a:cubicBezTo>
                      <a:pt x="60" y="211"/>
                      <a:pt x="69" y="205"/>
                      <a:pt x="70" y="201"/>
                    </a:cubicBezTo>
                    <a:cubicBezTo>
                      <a:pt x="72" y="189"/>
                      <a:pt x="47" y="197"/>
                      <a:pt x="42" y="197"/>
                    </a:cubicBezTo>
                    <a:cubicBezTo>
                      <a:pt x="39" y="188"/>
                      <a:pt x="53" y="191"/>
                      <a:pt x="48" y="183"/>
                    </a:cubicBezTo>
                    <a:cubicBezTo>
                      <a:pt x="53" y="176"/>
                      <a:pt x="46" y="169"/>
                      <a:pt x="54" y="167"/>
                    </a:cubicBezTo>
                    <a:cubicBezTo>
                      <a:pt x="49" y="153"/>
                      <a:pt x="34" y="159"/>
                      <a:pt x="19" y="158"/>
                    </a:cubicBezTo>
                    <a:cubicBezTo>
                      <a:pt x="15" y="145"/>
                      <a:pt x="18" y="133"/>
                      <a:pt x="33" y="132"/>
                    </a:cubicBezTo>
                    <a:cubicBezTo>
                      <a:pt x="32" y="101"/>
                      <a:pt x="27" y="121"/>
                      <a:pt x="7" y="111"/>
                    </a:cubicBezTo>
                    <a:cubicBezTo>
                      <a:pt x="0" y="102"/>
                      <a:pt x="0" y="97"/>
                      <a:pt x="12" y="95"/>
                    </a:cubicBezTo>
                    <a:cubicBezTo>
                      <a:pt x="17" y="87"/>
                      <a:pt x="19" y="87"/>
                      <a:pt x="28" y="86"/>
                    </a:cubicBezTo>
                    <a:cubicBezTo>
                      <a:pt x="40" y="81"/>
                      <a:pt x="47" y="74"/>
                      <a:pt x="60" y="71"/>
                    </a:cubicBezTo>
                    <a:cubicBezTo>
                      <a:pt x="64" y="75"/>
                      <a:pt x="70" y="78"/>
                      <a:pt x="73" y="83"/>
                    </a:cubicBezTo>
                    <a:cubicBezTo>
                      <a:pt x="75" y="86"/>
                      <a:pt x="72" y="93"/>
                      <a:pt x="75" y="95"/>
                    </a:cubicBezTo>
                    <a:cubicBezTo>
                      <a:pt x="76" y="96"/>
                      <a:pt x="86" y="81"/>
                      <a:pt x="88" y="80"/>
                    </a:cubicBezTo>
                    <a:cubicBezTo>
                      <a:pt x="95" y="75"/>
                      <a:pt x="103" y="75"/>
                      <a:pt x="111" y="74"/>
                    </a:cubicBezTo>
                    <a:cubicBezTo>
                      <a:pt x="112" y="59"/>
                      <a:pt x="91" y="57"/>
                      <a:pt x="78" y="48"/>
                    </a:cubicBezTo>
                    <a:cubicBezTo>
                      <a:pt x="78" y="43"/>
                      <a:pt x="92" y="43"/>
                      <a:pt x="109" y="39"/>
                    </a:cubicBezTo>
                    <a:cubicBezTo>
                      <a:pt x="119" y="38"/>
                      <a:pt x="130" y="44"/>
                      <a:pt x="141" y="42"/>
                    </a:cubicBezTo>
                    <a:cubicBezTo>
                      <a:pt x="152" y="40"/>
                      <a:pt x="160" y="30"/>
                      <a:pt x="178" y="24"/>
                    </a:cubicBezTo>
                    <a:cubicBezTo>
                      <a:pt x="193" y="6"/>
                      <a:pt x="229" y="7"/>
                      <a:pt x="250" y="5"/>
                    </a:cubicBezTo>
                    <a:cubicBezTo>
                      <a:pt x="266" y="1"/>
                      <a:pt x="260" y="0"/>
                      <a:pt x="271" y="5"/>
                    </a:cubicBezTo>
                    <a:cubicBezTo>
                      <a:pt x="278" y="14"/>
                      <a:pt x="274" y="22"/>
                      <a:pt x="285" y="27"/>
                    </a:cubicBezTo>
                    <a:cubicBezTo>
                      <a:pt x="289" y="27"/>
                      <a:pt x="294" y="24"/>
                      <a:pt x="298" y="24"/>
                    </a:cubicBezTo>
                    <a:cubicBezTo>
                      <a:pt x="304" y="24"/>
                      <a:pt x="308" y="30"/>
                      <a:pt x="313" y="32"/>
                    </a:cubicBezTo>
                    <a:cubicBezTo>
                      <a:pt x="325" y="37"/>
                      <a:pt x="338" y="38"/>
                      <a:pt x="351" y="39"/>
                    </a:cubicBezTo>
                    <a:cubicBezTo>
                      <a:pt x="363" y="41"/>
                      <a:pt x="371" y="44"/>
                      <a:pt x="382" y="39"/>
                    </a:cubicBezTo>
                    <a:cubicBezTo>
                      <a:pt x="420" y="41"/>
                      <a:pt x="455" y="50"/>
                      <a:pt x="493" y="51"/>
                    </a:cubicBezTo>
                    <a:cubicBezTo>
                      <a:pt x="504" y="53"/>
                      <a:pt x="507" y="53"/>
                      <a:pt x="510" y="63"/>
                    </a:cubicBezTo>
                    <a:cubicBezTo>
                      <a:pt x="511" y="74"/>
                      <a:pt x="514" y="83"/>
                      <a:pt x="523" y="90"/>
                    </a:cubicBezTo>
                    <a:cubicBezTo>
                      <a:pt x="528" y="102"/>
                      <a:pt x="541" y="102"/>
                      <a:pt x="552" y="104"/>
                    </a:cubicBezTo>
                    <a:cubicBezTo>
                      <a:pt x="562" y="111"/>
                      <a:pt x="563" y="123"/>
                      <a:pt x="567" y="134"/>
                    </a:cubicBezTo>
                    <a:cubicBezTo>
                      <a:pt x="569" y="146"/>
                      <a:pt x="569" y="160"/>
                      <a:pt x="579" y="168"/>
                    </a:cubicBezTo>
                    <a:cubicBezTo>
                      <a:pt x="583" y="175"/>
                      <a:pt x="581" y="182"/>
                      <a:pt x="585" y="189"/>
                    </a:cubicBezTo>
                    <a:cubicBezTo>
                      <a:pt x="583" y="199"/>
                      <a:pt x="584" y="208"/>
                      <a:pt x="574" y="212"/>
                    </a:cubicBezTo>
                    <a:cubicBezTo>
                      <a:pt x="566" y="209"/>
                      <a:pt x="560" y="205"/>
                      <a:pt x="552" y="201"/>
                    </a:cubicBezTo>
                    <a:cubicBezTo>
                      <a:pt x="507" y="204"/>
                      <a:pt x="525" y="195"/>
                      <a:pt x="511" y="213"/>
                    </a:cubicBezTo>
                    <a:cubicBezTo>
                      <a:pt x="501" y="212"/>
                      <a:pt x="490" y="210"/>
                      <a:pt x="480" y="209"/>
                    </a:cubicBezTo>
                    <a:cubicBezTo>
                      <a:pt x="471" y="211"/>
                      <a:pt x="463" y="213"/>
                      <a:pt x="454" y="215"/>
                    </a:cubicBezTo>
                    <a:cubicBezTo>
                      <a:pt x="443" y="223"/>
                      <a:pt x="421" y="224"/>
                      <a:pt x="408" y="225"/>
                    </a:cubicBezTo>
                    <a:cubicBezTo>
                      <a:pt x="399" y="224"/>
                      <a:pt x="398" y="223"/>
                      <a:pt x="391" y="216"/>
                    </a:cubicBezTo>
                    <a:cubicBezTo>
                      <a:pt x="373" y="220"/>
                      <a:pt x="368" y="235"/>
                      <a:pt x="354" y="242"/>
                    </a:cubicBezTo>
                    <a:cubicBezTo>
                      <a:pt x="345" y="239"/>
                      <a:pt x="340" y="239"/>
                      <a:pt x="331" y="242"/>
                    </a:cubicBezTo>
                    <a:cubicBezTo>
                      <a:pt x="325" y="246"/>
                      <a:pt x="324" y="251"/>
                      <a:pt x="316" y="254"/>
                    </a:cubicBezTo>
                    <a:cubicBezTo>
                      <a:pt x="316" y="254"/>
                      <a:pt x="307" y="240"/>
                      <a:pt x="310" y="24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22" name="Freeform 296"/>
              <p:cNvSpPr>
                <a:spLocks/>
              </p:cNvSpPr>
              <p:nvPr/>
            </p:nvSpPr>
            <p:spPr bwMode="auto">
              <a:xfrm>
                <a:off x="5213" y="2387"/>
                <a:ext cx="75" cy="90"/>
              </a:xfrm>
              <a:custGeom>
                <a:avLst/>
                <a:gdLst>
                  <a:gd name="T0" fmla="*/ 46 w 75"/>
                  <a:gd name="T1" fmla="*/ 0 h 90"/>
                  <a:gd name="T2" fmla="*/ 64 w 75"/>
                  <a:gd name="T3" fmla="*/ 18 h 90"/>
                  <a:gd name="T4" fmla="*/ 75 w 75"/>
                  <a:gd name="T5" fmla="*/ 48 h 90"/>
                  <a:gd name="T6" fmla="*/ 37 w 75"/>
                  <a:gd name="T7" fmla="*/ 58 h 90"/>
                  <a:gd name="T8" fmla="*/ 16 w 75"/>
                  <a:gd name="T9" fmla="*/ 82 h 90"/>
                  <a:gd name="T10" fmla="*/ 18 w 75"/>
                  <a:gd name="T11" fmla="*/ 69 h 90"/>
                  <a:gd name="T12" fmla="*/ 24 w 75"/>
                  <a:gd name="T13" fmla="*/ 48 h 90"/>
                  <a:gd name="T14" fmla="*/ 19 w 75"/>
                  <a:gd name="T15" fmla="*/ 28 h 90"/>
                  <a:gd name="T16" fmla="*/ 30 w 75"/>
                  <a:gd name="T17" fmla="*/ 9 h 90"/>
                  <a:gd name="T18" fmla="*/ 46 w 7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90">
                    <a:moveTo>
                      <a:pt x="46" y="0"/>
                    </a:moveTo>
                    <a:cubicBezTo>
                      <a:pt x="54" y="2"/>
                      <a:pt x="60" y="11"/>
                      <a:pt x="64" y="18"/>
                    </a:cubicBezTo>
                    <a:cubicBezTo>
                      <a:pt x="66" y="30"/>
                      <a:pt x="71" y="37"/>
                      <a:pt x="75" y="48"/>
                    </a:cubicBezTo>
                    <a:cubicBezTo>
                      <a:pt x="71" y="60"/>
                      <a:pt x="50" y="56"/>
                      <a:pt x="37" y="58"/>
                    </a:cubicBezTo>
                    <a:cubicBezTo>
                      <a:pt x="35" y="69"/>
                      <a:pt x="28" y="80"/>
                      <a:pt x="16" y="82"/>
                    </a:cubicBezTo>
                    <a:cubicBezTo>
                      <a:pt x="0" y="90"/>
                      <a:pt x="15" y="74"/>
                      <a:pt x="18" y="69"/>
                    </a:cubicBezTo>
                    <a:cubicBezTo>
                      <a:pt x="19" y="62"/>
                      <a:pt x="21" y="55"/>
                      <a:pt x="24" y="48"/>
                    </a:cubicBezTo>
                    <a:cubicBezTo>
                      <a:pt x="26" y="40"/>
                      <a:pt x="23" y="35"/>
                      <a:pt x="19" y="28"/>
                    </a:cubicBezTo>
                    <a:cubicBezTo>
                      <a:pt x="21" y="18"/>
                      <a:pt x="19" y="11"/>
                      <a:pt x="30" y="9"/>
                    </a:cubicBezTo>
                    <a:cubicBezTo>
                      <a:pt x="35" y="7"/>
                      <a:pt x="47" y="0"/>
                      <a:pt x="4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748" name="Freeform 297"/>
            <p:cNvSpPr>
              <a:spLocks/>
            </p:cNvSpPr>
            <p:nvPr/>
          </p:nvSpPr>
          <p:spPr bwMode="auto">
            <a:xfrm>
              <a:off x="3300" y="2111"/>
              <a:ext cx="40" cy="23"/>
            </a:xfrm>
            <a:custGeom>
              <a:avLst/>
              <a:gdLst>
                <a:gd name="T0" fmla="*/ 79 w 83"/>
                <a:gd name="T1" fmla="*/ 0 h 47"/>
                <a:gd name="T2" fmla="*/ 46 w 83"/>
                <a:gd name="T3" fmla="*/ 10 h 47"/>
                <a:gd name="T4" fmla="*/ 19 w 83"/>
                <a:gd name="T5" fmla="*/ 18 h 47"/>
                <a:gd name="T6" fmla="*/ 6 w 83"/>
                <a:gd name="T7" fmla="*/ 27 h 47"/>
                <a:gd name="T8" fmla="*/ 18 w 83"/>
                <a:gd name="T9" fmla="*/ 45 h 47"/>
                <a:gd name="T10" fmla="*/ 57 w 83"/>
                <a:gd name="T11" fmla="*/ 36 h 47"/>
                <a:gd name="T12" fmla="*/ 72 w 83"/>
                <a:gd name="T13" fmla="*/ 16 h 47"/>
                <a:gd name="T14" fmla="*/ 79 w 83"/>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47">
                  <a:moveTo>
                    <a:pt x="79" y="0"/>
                  </a:moveTo>
                  <a:cubicBezTo>
                    <a:pt x="66" y="1"/>
                    <a:pt x="57" y="8"/>
                    <a:pt x="46" y="10"/>
                  </a:cubicBezTo>
                  <a:cubicBezTo>
                    <a:pt x="38" y="14"/>
                    <a:pt x="28" y="15"/>
                    <a:pt x="19" y="18"/>
                  </a:cubicBezTo>
                  <a:cubicBezTo>
                    <a:pt x="15" y="21"/>
                    <a:pt x="10" y="24"/>
                    <a:pt x="6" y="27"/>
                  </a:cubicBezTo>
                  <a:cubicBezTo>
                    <a:pt x="0" y="39"/>
                    <a:pt x="7" y="42"/>
                    <a:pt x="18" y="45"/>
                  </a:cubicBezTo>
                  <a:cubicBezTo>
                    <a:pt x="39" y="43"/>
                    <a:pt x="44" y="47"/>
                    <a:pt x="57" y="36"/>
                  </a:cubicBezTo>
                  <a:cubicBezTo>
                    <a:pt x="59" y="25"/>
                    <a:pt x="62" y="20"/>
                    <a:pt x="72" y="16"/>
                  </a:cubicBezTo>
                  <a:cubicBezTo>
                    <a:pt x="76" y="12"/>
                    <a:pt x="83" y="6"/>
                    <a:pt x="7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49" name="Freeform 298"/>
            <p:cNvSpPr>
              <a:spLocks/>
            </p:cNvSpPr>
            <p:nvPr/>
          </p:nvSpPr>
          <p:spPr bwMode="auto">
            <a:xfrm>
              <a:off x="3401" y="1951"/>
              <a:ext cx="112" cy="68"/>
            </a:xfrm>
            <a:custGeom>
              <a:avLst/>
              <a:gdLst>
                <a:gd name="T0" fmla="*/ 0 w 228"/>
                <a:gd name="T1" fmla="*/ 11 h 138"/>
                <a:gd name="T2" fmla="*/ 17 w 228"/>
                <a:gd name="T3" fmla="*/ 0 h 138"/>
                <a:gd name="T4" fmla="*/ 51 w 228"/>
                <a:gd name="T5" fmla="*/ 5 h 138"/>
                <a:gd name="T6" fmla="*/ 71 w 228"/>
                <a:gd name="T7" fmla="*/ 9 h 138"/>
                <a:gd name="T8" fmla="*/ 89 w 228"/>
                <a:gd name="T9" fmla="*/ 18 h 138"/>
                <a:gd name="T10" fmla="*/ 110 w 228"/>
                <a:gd name="T11" fmla="*/ 27 h 138"/>
                <a:gd name="T12" fmla="*/ 132 w 228"/>
                <a:gd name="T13" fmla="*/ 33 h 138"/>
                <a:gd name="T14" fmla="*/ 152 w 228"/>
                <a:gd name="T15" fmla="*/ 42 h 138"/>
                <a:gd name="T16" fmla="*/ 189 w 228"/>
                <a:gd name="T17" fmla="*/ 63 h 138"/>
                <a:gd name="T18" fmla="*/ 201 w 228"/>
                <a:gd name="T19" fmla="*/ 75 h 138"/>
                <a:gd name="T20" fmla="*/ 215 w 228"/>
                <a:gd name="T21" fmla="*/ 98 h 138"/>
                <a:gd name="T22" fmla="*/ 216 w 228"/>
                <a:gd name="T23" fmla="*/ 116 h 138"/>
                <a:gd name="T24" fmla="*/ 228 w 228"/>
                <a:gd name="T25" fmla="*/ 126 h 138"/>
                <a:gd name="T26" fmla="*/ 215 w 228"/>
                <a:gd name="T27" fmla="*/ 131 h 138"/>
                <a:gd name="T28" fmla="*/ 200 w 228"/>
                <a:gd name="T29" fmla="*/ 125 h 138"/>
                <a:gd name="T30" fmla="*/ 177 w 228"/>
                <a:gd name="T31" fmla="*/ 132 h 138"/>
                <a:gd name="T32" fmla="*/ 149 w 228"/>
                <a:gd name="T33" fmla="*/ 123 h 138"/>
                <a:gd name="T34" fmla="*/ 102 w 228"/>
                <a:gd name="T35" fmla="*/ 125 h 138"/>
                <a:gd name="T36" fmla="*/ 60 w 228"/>
                <a:gd name="T37" fmla="*/ 116 h 138"/>
                <a:gd name="T38" fmla="*/ 30 w 228"/>
                <a:gd name="T39" fmla="*/ 107 h 138"/>
                <a:gd name="T40" fmla="*/ 47 w 228"/>
                <a:gd name="T41" fmla="*/ 93 h 138"/>
                <a:gd name="T42" fmla="*/ 59 w 228"/>
                <a:gd name="T43" fmla="*/ 74 h 138"/>
                <a:gd name="T44" fmla="*/ 41 w 228"/>
                <a:gd name="T45" fmla="*/ 47 h 138"/>
                <a:gd name="T46" fmla="*/ 14 w 228"/>
                <a:gd name="T47" fmla="*/ 24 h 138"/>
                <a:gd name="T48" fmla="*/ 0 w 228"/>
                <a:gd name="T49"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8" h="138">
                  <a:moveTo>
                    <a:pt x="0" y="11"/>
                  </a:moveTo>
                  <a:cubicBezTo>
                    <a:pt x="4" y="5"/>
                    <a:pt x="10" y="4"/>
                    <a:pt x="17" y="0"/>
                  </a:cubicBezTo>
                  <a:cubicBezTo>
                    <a:pt x="36" y="2"/>
                    <a:pt x="38" y="1"/>
                    <a:pt x="51" y="5"/>
                  </a:cubicBezTo>
                  <a:cubicBezTo>
                    <a:pt x="58" y="7"/>
                    <a:pt x="71" y="9"/>
                    <a:pt x="71" y="9"/>
                  </a:cubicBezTo>
                  <a:cubicBezTo>
                    <a:pt x="77" y="12"/>
                    <a:pt x="82" y="17"/>
                    <a:pt x="89" y="18"/>
                  </a:cubicBezTo>
                  <a:cubicBezTo>
                    <a:pt x="95" y="23"/>
                    <a:pt x="102" y="26"/>
                    <a:pt x="110" y="27"/>
                  </a:cubicBezTo>
                  <a:cubicBezTo>
                    <a:pt x="117" y="30"/>
                    <a:pt x="125" y="32"/>
                    <a:pt x="132" y="33"/>
                  </a:cubicBezTo>
                  <a:cubicBezTo>
                    <a:pt x="139" y="36"/>
                    <a:pt x="144" y="40"/>
                    <a:pt x="152" y="42"/>
                  </a:cubicBezTo>
                  <a:cubicBezTo>
                    <a:pt x="162" y="50"/>
                    <a:pt x="176" y="61"/>
                    <a:pt x="189" y="63"/>
                  </a:cubicBezTo>
                  <a:cubicBezTo>
                    <a:pt x="192" y="69"/>
                    <a:pt x="196" y="70"/>
                    <a:pt x="201" y="75"/>
                  </a:cubicBezTo>
                  <a:cubicBezTo>
                    <a:pt x="204" y="83"/>
                    <a:pt x="210" y="90"/>
                    <a:pt x="215" y="98"/>
                  </a:cubicBezTo>
                  <a:cubicBezTo>
                    <a:pt x="216" y="103"/>
                    <a:pt x="213" y="112"/>
                    <a:pt x="216" y="116"/>
                  </a:cubicBezTo>
                  <a:cubicBezTo>
                    <a:pt x="218" y="120"/>
                    <a:pt x="225" y="122"/>
                    <a:pt x="228" y="126"/>
                  </a:cubicBezTo>
                  <a:cubicBezTo>
                    <a:pt x="226" y="138"/>
                    <a:pt x="225" y="133"/>
                    <a:pt x="215" y="131"/>
                  </a:cubicBezTo>
                  <a:cubicBezTo>
                    <a:pt x="209" y="128"/>
                    <a:pt x="206" y="126"/>
                    <a:pt x="200" y="125"/>
                  </a:cubicBezTo>
                  <a:cubicBezTo>
                    <a:pt x="186" y="126"/>
                    <a:pt x="187" y="126"/>
                    <a:pt x="177" y="132"/>
                  </a:cubicBezTo>
                  <a:cubicBezTo>
                    <a:pt x="168" y="131"/>
                    <a:pt x="158" y="126"/>
                    <a:pt x="149" y="123"/>
                  </a:cubicBezTo>
                  <a:cubicBezTo>
                    <a:pt x="132" y="124"/>
                    <a:pt x="118" y="126"/>
                    <a:pt x="102" y="125"/>
                  </a:cubicBezTo>
                  <a:cubicBezTo>
                    <a:pt x="87" y="114"/>
                    <a:pt x="83" y="117"/>
                    <a:pt x="60" y="116"/>
                  </a:cubicBezTo>
                  <a:cubicBezTo>
                    <a:pt x="50" y="113"/>
                    <a:pt x="41" y="108"/>
                    <a:pt x="30" y="107"/>
                  </a:cubicBezTo>
                  <a:cubicBezTo>
                    <a:pt x="33" y="101"/>
                    <a:pt x="41" y="97"/>
                    <a:pt x="47" y="93"/>
                  </a:cubicBezTo>
                  <a:cubicBezTo>
                    <a:pt x="51" y="87"/>
                    <a:pt x="56" y="81"/>
                    <a:pt x="59" y="74"/>
                  </a:cubicBezTo>
                  <a:cubicBezTo>
                    <a:pt x="56" y="63"/>
                    <a:pt x="50" y="54"/>
                    <a:pt x="41" y="47"/>
                  </a:cubicBezTo>
                  <a:cubicBezTo>
                    <a:pt x="35" y="38"/>
                    <a:pt x="23" y="30"/>
                    <a:pt x="14" y="24"/>
                  </a:cubicBezTo>
                  <a:cubicBezTo>
                    <a:pt x="9" y="20"/>
                    <a:pt x="0" y="18"/>
                    <a:pt x="0" y="1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0" name="Freeform 299"/>
            <p:cNvSpPr>
              <a:spLocks/>
            </p:cNvSpPr>
            <p:nvPr/>
          </p:nvSpPr>
          <p:spPr bwMode="auto">
            <a:xfrm>
              <a:off x="3450" y="2011"/>
              <a:ext cx="68" cy="40"/>
            </a:xfrm>
            <a:custGeom>
              <a:avLst/>
              <a:gdLst>
                <a:gd name="T0" fmla="*/ 80 w 138"/>
                <a:gd name="T1" fmla="*/ 10 h 81"/>
                <a:gd name="T2" fmla="*/ 114 w 138"/>
                <a:gd name="T3" fmla="*/ 39 h 81"/>
                <a:gd name="T4" fmla="*/ 131 w 138"/>
                <a:gd name="T5" fmla="*/ 55 h 81"/>
                <a:gd name="T6" fmla="*/ 137 w 138"/>
                <a:gd name="T7" fmla="*/ 70 h 81"/>
                <a:gd name="T8" fmla="*/ 131 w 138"/>
                <a:gd name="T9" fmla="*/ 81 h 81"/>
                <a:gd name="T10" fmla="*/ 116 w 138"/>
                <a:gd name="T11" fmla="*/ 66 h 81"/>
                <a:gd name="T12" fmla="*/ 54 w 138"/>
                <a:gd name="T13" fmla="*/ 61 h 81"/>
                <a:gd name="T14" fmla="*/ 39 w 138"/>
                <a:gd name="T15" fmla="*/ 48 h 81"/>
                <a:gd name="T16" fmla="*/ 21 w 138"/>
                <a:gd name="T17" fmla="*/ 37 h 81"/>
                <a:gd name="T18" fmla="*/ 5 w 138"/>
                <a:gd name="T19" fmla="*/ 16 h 81"/>
                <a:gd name="T20" fmla="*/ 14 w 138"/>
                <a:gd name="T21" fmla="*/ 0 h 81"/>
                <a:gd name="T22" fmla="*/ 50 w 138"/>
                <a:gd name="T23" fmla="*/ 4 h 81"/>
                <a:gd name="T24" fmla="*/ 80 w 138"/>
                <a:gd name="T25" fmla="*/ 1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81">
                  <a:moveTo>
                    <a:pt x="80" y="10"/>
                  </a:moveTo>
                  <a:cubicBezTo>
                    <a:pt x="93" y="16"/>
                    <a:pt x="101" y="33"/>
                    <a:pt x="114" y="39"/>
                  </a:cubicBezTo>
                  <a:cubicBezTo>
                    <a:pt x="118" y="45"/>
                    <a:pt x="125" y="50"/>
                    <a:pt x="131" y="55"/>
                  </a:cubicBezTo>
                  <a:cubicBezTo>
                    <a:pt x="134" y="60"/>
                    <a:pt x="134" y="65"/>
                    <a:pt x="137" y="70"/>
                  </a:cubicBezTo>
                  <a:cubicBezTo>
                    <a:pt x="138" y="77"/>
                    <a:pt x="137" y="78"/>
                    <a:pt x="131" y="81"/>
                  </a:cubicBezTo>
                  <a:cubicBezTo>
                    <a:pt x="123" y="77"/>
                    <a:pt x="123" y="71"/>
                    <a:pt x="116" y="66"/>
                  </a:cubicBezTo>
                  <a:cubicBezTo>
                    <a:pt x="92" y="67"/>
                    <a:pt x="74" y="71"/>
                    <a:pt x="54" y="61"/>
                  </a:cubicBezTo>
                  <a:cubicBezTo>
                    <a:pt x="52" y="51"/>
                    <a:pt x="49" y="50"/>
                    <a:pt x="39" y="48"/>
                  </a:cubicBezTo>
                  <a:cubicBezTo>
                    <a:pt x="33" y="45"/>
                    <a:pt x="27" y="41"/>
                    <a:pt x="21" y="37"/>
                  </a:cubicBezTo>
                  <a:cubicBezTo>
                    <a:pt x="16" y="30"/>
                    <a:pt x="12" y="21"/>
                    <a:pt x="5" y="16"/>
                  </a:cubicBezTo>
                  <a:cubicBezTo>
                    <a:pt x="0" y="5"/>
                    <a:pt x="1" y="3"/>
                    <a:pt x="14" y="0"/>
                  </a:cubicBezTo>
                  <a:cubicBezTo>
                    <a:pt x="26" y="1"/>
                    <a:pt x="50" y="4"/>
                    <a:pt x="50" y="4"/>
                  </a:cubicBezTo>
                  <a:cubicBezTo>
                    <a:pt x="59" y="8"/>
                    <a:pt x="71" y="13"/>
                    <a:pt x="80" y="1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1" name="Freeform 300"/>
            <p:cNvSpPr>
              <a:spLocks/>
            </p:cNvSpPr>
            <p:nvPr/>
          </p:nvSpPr>
          <p:spPr bwMode="auto">
            <a:xfrm>
              <a:off x="3477" y="2043"/>
              <a:ext cx="39" cy="13"/>
            </a:xfrm>
            <a:custGeom>
              <a:avLst/>
              <a:gdLst>
                <a:gd name="T0" fmla="*/ 3 w 78"/>
                <a:gd name="T1" fmla="*/ 0 h 27"/>
                <a:gd name="T2" fmla="*/ 18 w 78"/>
                <a:gd name="T3" fmla="*/ 6 h 27"/>
                <a:gd name="T4" fmla="*/ 42 w 78"/>
                <a:gd name="T5" fmla="*/ 2 h 27"/>
                <a:gd name="T6" fmla="*/ 69 w 78"/>
                <a:gd name="T7" fmla="*/ 9 h 27"/>
                <a:gd name="T8" fmla="*/ 57 w 78"/>
                <a:gd name="T9" fmla="*/ 27 h 27"/>
                <a:gd name="T10" fmla="*/ 27 w 78"/>
                <a:gd name="T11" fmla="*/ 15 h 27"/>
                <a:gd name="T12" fmla="*/ 4 w 78"/>
                <a:gd name="T13" fmla="*/ 15 h 27"/>
                <a:gd name="T14" fmla="*/ 3 w 7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27">
                  <a:moveTo>
                    <a:pt x="3" y="0"/>
                  </a:moveTo>
                  <a:cubicBezTo>
                    <a:pt x="8" y="4"/>
                    <a:pt x="12" y="5"/>
                    <a:pt x="18" y="6"/>
                  </a:cubicBezTo>
                  <a:cubicBezTo>
                    <a:pt x="27" y="5"/>
                    <a:pt x="34" y="3"/>
                    <a:pt x="42" y="2"/>
                  </a:cubicBezTo>
                  <a:cubicBezTo>
                    <a:pt x="61" y="3"/>
                    <a:pt x="57" y="2"/>
                    <a:pt x="69" y="9"/>
                  </a:cubicBezTo>
                  <a:cubicBezTo>
                    <a:pt x="78" y="21"/>
                    <a:pt x="71" y="25"/>
                    <a:pt x="57" y="27"/>
                  </a:cubicBezTo>
                  <a:cubicBezTo>
                    <a:pt x="44" y="26"/>
                    <a:pt x="40" y="16"/>
                    <a:pt x="27" y="15"/>
                  </a:cubicBezTo>
                  <a:cubicBezTo>
                    <a:pt x="18" y="14"/>
                    <a:pt x="12" y="20"/>
                    <a:pt x="4" y="15"/>
                  </a:cubicBezTo>
                  <a:cubicBezTo>
                    <a:pt x="0" y="12"/>
                    <a:pt x="2" y="5"/>
                    <a:pt x="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2" name="Freeform 301"/>
            <p:cNvSpPr>
              <a:spLocks/>
            </p:cNvSpPr>
            <p:nvPr/>
          </p:nvSpPr>
          <p:spPr bwMode="auto">
            <a:xfrm>
              <a:off x="3489" y="1997"/>
              <a:ext cx="81" cy="73"/>
            </a:xfrm>
            <a:custGeom>
              <a:avLst/>
              <a:gdLst>
                <a:gd name="T0" fmla="*/ 95 w 165"/>
                <a:gd name="T1" fmla="*/ 0 h 147"/>
                <a:gd name="T2" fmla="*/ 127 w 165"/>
                <a:gd name="T3" fmla="*/ 17 h 147"/>
                <a:gd name="T4" fmla="*/ 151 w 165"/>
                <a:gd name="T5" fmla="*/ 33 h 147"/>
                <a:gd name="T6" fmla="*/ 140 w 165"/>
                <a:gd name="T7" fmla="*/ 60 h 147"/>
                <a:gd name="T8" fmla="*/ 146 w 165"/>
                <a:gd name="T9" fmla="*/ 93 h 147"/>
                <a:gd name="T10" fmla="*/ 137 w 165"/>
                <a:gd name="T11" fmla="*/ 101 h 147"/>
                <a:gd name="T12" fmla="*/ 131 w 165"/>
                <a:gd name="T13" fmla="*/ 126 h 147"/>
                <a:gd name="T14" fmla="*/ 130 w 165"/>
                <a:gd name="T15" fmla="*/ 140 h 147"/>
                <a:gd name="T16" fmla="*/ 104 w 165"/>
                <a:gd name="T17" fmla="*/ 125 h 147"/>
                <a:gd name="T18" fmla="*/ 94 w 165"/>
                <a:gd name="T19" fmla="*/ 99 h 147"/>
                <a:gd name="T20" fmla="*/ 62 w 165"/>
                <a:gd name="T21" fmla="*/ 107 h 147"/>
                <a:gd name="T22" fmla="*/ 55 w 165"/>
                <a:gd name="T23" fmla="*/ 93 h 147"/>
                <a:gd name="T24" fmla="*/ 38 w 165"/>
                <a:gd name="T25" fmla="*/ 71 h 147"/>
                <a:gd name="T26" fmla="*/ 25 w 165"/>
                <a:gd name="T27" fmla="*/ 54 h 147"/>
                <a:gd name="T28" fmla="*/ 4 w 165"/>
                <a:gd name="T29" fmla="*/ 45 h 147"/>
                <a:gd name="T30" fmla="*/ 13 w 165"/>
                <a:gd name="T31" fmla="*/ 32 h 147"/>
                <a:gd name="T32" fmla="*/ 34 w 165"/>
                <a:gd name="T33" fmla="*/ 42 h 147"/>
                <a:gd name="T34" fmla="*/ 40 w 165"/>
                <a:gd name="T35" fmla="*/ 26 h 147"/>
                <a:gd name="T36" fmla="*/ 40 w 165"/>
                <a:gd name="T37" fmla="*/ 5 h 147"/>
                <a:gd name="T38" fmla="*/ 43 w 165"/>
                <a:gd name="T39" fmla="*/ 9 h 147"/>
                <a:gd name="T40" fmla="*/ 52 w 165"/>
                <a:gd name="T41" fmla="*/ 12 h 147"/>
                <a:gd name="T42" fmla="*/ 82 w 165"/>
                <a:gd name="T43" fmla="*/ 15 h 147"/>
                <a:gd name="T44" fmla="*/ 95 w 165"/>
                <a:gd name="T4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5" h="147">
                  <a:moveTo>
                    <a:pt x="95" y="0"/>
                  </a:moveTo>
                  <a:cubicBezTo>
                    <a:pt x="104" y="4"/>
                    <a:pt x="119" y="11"/>
                    <a:pt x="127" y="17"/>
                  </a:cubicBezTo>
                  <a:cubicBezTo>
                    <a:pt x="137" y="26"/>
                    <a:pt x="138" y="31"/>
                    <a:pt x="151" y="33"/>
                  </a:cubicBezTo>
                  <a:cubicBezTo>
                    <a:pt x="165" y="43"/>
                    <a:pt x="153" y="58"/>
                    <a:pt x="140" y="60"/>
                  </a:cubicBezTo>
                  <a:cubicBezTo>
                    <a:pt x="143" y="73"/>
                    <a:pt x="145" y="78"/>
                    <a:pt x="146" y="93"/>
                  </a:cubicBezTo>
                  <a:cubicBezTo>
                    <a:pt x="145" y="109"/>
                    <a:pt x="145" y="112"/>
                    <a:pt x="137" y="101"/>
                  </a:cubicBezTo>
                  <a:cubicBezTo>
                    <a:pt x="120" y="103"/>
                    <a:pt x="129" y="113"/>
                    <a:pt x="131" y="126"/>
                  </a:cubicBezTo>
                  <a:cubicBezTo>
                    <a:pt x="131" y="131"/>
                    <a:pt x="132" y="136"/>
                    <a:pt x="130" y="140"/>
                  </a:cubicBezTo>
                  <a:cubicBezTo>
                    <a:pt x="127" y="147"/>
                    <a:pt x="108" y="127"/>
                    <a:pt x="104" y="125"/>
                  </a:cubicBezTo>
                  <a:cubicBezTo>
                    <a:pt x="99" y="116"/>
                    <a:pt x="96" y="109"/>
                    <a:pt x="94" y="99"/>
                  </a:cubicBezTo>
                  <a:cubicBezTo>
                    <a:pt x="80" y="101"/>
                    <a:pt x="73" y="100"/>
                    <a:pt x="62" y="107"/>
                  </a:cubicBezTo>
                  <a:cubicBezTo>
                    <a:pt x="55" y="103"/>
                    <a:pt x="58" y="99"/>
                    <a:pt x="55" y="93"/>
                  </a:cubicBezTo>
                  <a:cubicBezTo>
                    <a:pt x="52" y="84"/>
                    <a:pt x="45" y="77"/>
                    <a:pt x="38" y="71"/>
                  </a:cubicBezTo>
                  <a:cubicBezTo>
                    <a:pt x="35" y="67"/>
                    <a:pt x="29" y="57"/>
                    <a:pt x="25" y="54"/>
                  </a:cubicBezTo>
                  <a:cubicBezTo>
                    <a:pt x="20" y="50"/>
                    <a:pt x="10" y="50"/>
                    <a:pt x="4" y="45"/>
                  </a:cubicBezTo>
                  <a:cubicBezTo>
                    <a:pt x="0" y="37"/>
                    <a:pt x="6" y="33"/>
                    <a:pt x="13" y="32"/>
                  </a:cubicBezTo>
                  <a:cubicBezTo>
                    <a:pt x="23" y="33"/>
                    <a:pt x="26" y="37"/>
                    <a:pt x="34" y="42"/>
                  </a:cubicBezTo>
                  <a:cubicBezTo>
                    <a:pt x="55" y="41"/>
                    <a:pt x="54" y="36"/>
                    <a:pt x="40" y="26"/>
                  </a:cubicBezTo>
                  <a:cubicBezTo>
                    <a:pt x="37" y="18"/>
                    <a:pt x="35" y="16"/>
                    <a:pt x="40" y="5"/>
                  </a:cubicBezTo>
                  <a:cubicBezTo>
                    <a:pt x="41" y="3"/>
                    <a:pt x="42" y="8"/>
                    <a:pt x="43" y="9"/>
                  </a:cubicBezTo>
                  <a:cubicBezTo>
                    <a:pt x="46" y="11"/>
                    <a:pt x="49" y="11"/>
                    <a:pt x="52" y="12"/>
                  </a:cubicBezTo>
                  <a:cubicBezTo>
                    <a:pt x="63" y="20"/>
                    <a:pt x="66" y="17"/>
                    <a:pt x="82" y="15"/>
                  </a:cubicBezTo>
                  <a:cubicBezTo>
                    <a:pt x="89" y="9"/>
                    <a:pt x="92" y="8"/>
                    <a:pt x="95"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3" name="Freeform 302"/>
            <p:cNvSpPr>
              <a:spLocks/>
            </p:cNvSpPr>
            <p:nvPr/>
          </p:nvSpPr>
          <p:spPr bwMode="auto">
            <a:xfrm>
              <a:off x="3349" y="2087"/>
              <a:ext cx="102" cy="95"/>
            </a:xfrm>
            <a:custGeom>
              <a:avLst/>
              <a:gdLst>
                <a:gd name="T0" fmla="*/ 17 w 207"/>
                <a:gd name="T1" fmla="*/ 46 h 193"/>
                <a:gd name="T2" fmla="*/ 12 w 207"/>
                <a:gd name="T3" fmla="*/ 96 h 193"/>
                <a:gd name="T4" fmla="*/ 32 w 207"/>
                <a:gd name="T5" fmla="*/ 100 h 193"/>
                <a:gd name="T6" fmla="*/ 44 w 207"/>
                <a:gd name="T7" fmla="*/ 109 h 193"/>
                <a:gd name="T8" fmla="*/ 42 w 207"/>
                <a:gd name="T9" fmla="*/ 133 h 193"/>
                <a:gd name="T10" fmla="*/ 21 w 207"/>
                <a:gd name="T11" fmla="*/ 165 h 193"/>
                <a:gd name="T12" fmla="*/ 59 w 207"/>
                <a:gd name="T13" fmla="*/ 193 h 193"/>
                <a:gd name="T14" fmla="*/ 75 w 207"/>
                <a:gd name="T15" fmla="*/ 180 h 193"/>
                <a:gd name="T16" fmla="*/ 114 w 207"/>
                <a:gd name="T17" fmla="*/ 156 h 193"/>
                <a:gd name="T18" fmla="*/ 134 w 207"/>
                <a:gd name="T19" fmla="*/ 145 h 193"/>
                <a:gd name="T20" fmla="*/ 164 w 207"/>
                <a:gd name="T21" fmla="*/ 121 h 193"/>
                <a:gd name="T22" fmla="*/ 185 w 207"/>
                <a:gd name="T23" fmla="*/ 109 h 193"/>
                <a:gd name="T24" fmla="*/ 186 w 207"/>
                <a:gd name="T25" fmla="*/ 46 h 193"/>
                <a:gd name="T26" fmla="*/ 197 w 207"/>
                <a:gd name="T27" fmla="*/ 21 h 193"/>
                <a:gd name="T28" fmla="*/ 207 w 207"/>
                <a:gd name="T29" fmla="*/ 7 h 193"/>
                <a:gd name="T30" fmla="*/ 180 w 207"/>
                <a:gd name="T31" fmla="*/ 0 h 193"/>
                <a:gd name="T32" fmla="*/ 156 w 207"/>
                <a:gd name="T33" fmla="*/ 7 h 193"/>
                <a:gd name="T34" fmla="*/ 141 w 207"/>
                <a:gd name="T35" fmla="*/ 13 h 193"/>
                <a:gd name="T36" fmla="*/ 105 w 207"/>
                <a:gd name="T37" fmla="*/ 15 h 193"/>
                <a:gd name="T38" fmla="*/ 90 w 207"/>
                <a:gd name="T39" fmla="*/ 9 h 193"/>
                <a:gd name="T40" fmla="*/ 72 w 207"/>
                <a:gd name="T41" fmla="*/ 15 h 193"/>
                <a:gd name="T42" fmla="*/ 30 w 207"/>
                <a:gd name="T43" fmla="*/ 34 h 193"/>
                <a:gd name="T44" fmla="*/ 17 w 207"/>
                <a:gd name="T45" fmla="*/ 4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3">
                  <a:moveTo>
                    <a:pt x="17" y="46"/>
                  </a:moveTo>
                  <a:cubicBezTo>
                    <a:pt x="0" y="52"/>
                    <a:pt x="2" y="84"/>
                    <a:pt x="12" y="96"/>
                  </a:cubicBezTo>
                  <a:cubicBezTo>
                    <a:pt x="14" y="99"/>
                    <a:pt x="29" y="100"/>
                    <a:pt x="32" y="100"/>
                  </a:cubicBezTo>
                  <a:cubicBezTo>
                    <a:pt x="43" y="106"/>
                    <a:pt x="40" y="102"/>
                    <a:pt x="44" y="109"/>
                  </a:cubicBezTo>
                  <a:cubicBezTo>
                    <a:pt x="43" y="117"/>
                    <a:pt x="43" y="125"/>
                    <a:pt x="42" y="133"/>
                  </a:cubicBezTo>
                  <a:cubicBezTo>
                    <a:pt x="40" y="145"/>
                    <a:pt x="25" y="153"/>
                    <a:pt x="21" y="165"/>
                  </a:cubicBezTo>
                  <a:cubicBezTo>
                    <a:pt x="30" y="183"/>
                    <a:pt x="39" y="190"/>
                    <a:pt x="59" y="193"/>
                  </a:cubicBezTo>
                  <a:cubicBezTo>
                    <a:pt x="65" y="189"/>
                    <a:pt x="69" y="184"/>
                    <a:pt x="75" y="180"/>
                  </a:cubicBezTo>
                  <a:cubicBezTo>
                    <a:pt x="88" y="172"/>
                    <a:pt x="102" y="165"/>
                    <a:pt x="114" y="156"/>
                  </a:cubicBezTo>
                  <a:cubicBezTo>
                    <a:pt x="120" y="152"/>
                    <a:pt x="128" y="150"/>
                    <a:pt x="134" y="145"/>
                  </a:cubicBezTo>
                  <a:cubicBezTo>
                    <a:pt x="145" y="136"/>
                    <a:pt x="152" y="128"/>
                    <a:pt x="164" y="121"/>
                  </a:cubicBezTo>
                  <a:cubicBezTo>
                    <a:pt x="169" y="114"/>
                    <a:pt x="178" y="115"/>
                    <a:pt x="185" y="109"/>
                  </a:cubicBezTo>
                  <a:cubicBezTo>
                    <a:pt x="184" y="87"/>
                    <a:pt x="182" y="68"/>
                    <a:pt x="186" y="46"/>
                  </a:cubicBezTo>
                  <a:cubicBezTo>
                    <a:pt x="188" y="29"/>
                    <a:pt x="183" y="24"/>
                    <a:pt x="197" y="21"/>
                  </a:cubicBezTo>
                  <a:cubicBezTo>
                    <a:pt x="201" y="14"/>
                    <a:pt x="206" y="15"/>
                    <a:pt x="207" y="7"/>
                  </a:cubicBezTo>
                  <a:cubicBezTo>
                    <a:pt x="199" y="1"/>
                    <a:pt x="189" y="1"/>
                    <a:pt x="180" y="0"/>
                  </a:cubicBezTo>
                  <a:cubicBezTo>
                    <a:pt x="170" y="1"/>
                    <a:pt x="165" y="5"/>
                    <a:pt x="156" y="7"/>
                  </a:cubicBezTo>
                  <a:cubicBezTo>
                    <a:pt x="144" y="13"/>
                    <a:pt x="150" y="11"/>
                    <a:pt x="141" y="13"/>
                  </a:cubicBezTo>
                  <a:cubicBezTo>
                    <a:pt x="129" y="19"/>
                    <a:pt x="120" y="16"/>
                    <a:pt x="105" y="15"/>
                  </a:cubicBezTo>
                  <a:cubicBezTo>
                    <a:pt x="99" y="13"/>
                    <a:pt x="96" y="10"/>
                    <a:pt x="90" y="9"/>
                  </a:cubicBezTo>
                  <a:cubicBezTo>
                    <a:pt x="84" y="6"/>
                    <a:pt x="78" y="12"/>
                    <a:pt x="72" y="15"/>
                  </a:cubicBezTo>
                  <a:cubicBezTo>
                    <a:pt x="62" y="29"/>
                    <a:pt x="46" y="31"/>
                    <a:pt x="30" y="34"/>
                  </a:cubicBezTo>
                  <a:cubicBezTo>
                    <a:pt x="26" y="36"/>
                    <a:pt x="12" y="44"/>
                    <a:pt x="17" y="4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4" name="Freeform 303"/>
            <p:cNvSpPr>
              <a:spLocks/>
            </p:cNvSpPr>
            <p:nvPr/>
          </p:nvSpPr>
          <p:spPr bwMode="auto">
            <a:xfrm>
              <a:off x="3344" y="2134"/>
              <a:ext cx="27" cy="33"/>
            </a:xfrm>
            <a:custGeom>
              <a:avLst/>
              <a:gdLst>
                <a:gd name="T0" fmla="*/ 22 w 52"/>
                <a:gd name="T1" fmla="*/ 4 h 67"/>
                <a:gd name="T2" fmla="*/ 15 w 52"/>
                <a:gd name="T3" fmla="*/ 15 h 67"/>
                <a:gd name="T4" fmla="*/ 10 w 52"/>
                <a:gd name="T5" fmla="*/ 25 h 67"/>
                <a:gd name="T6" fmla="*/ 4 w 52"/>
                <a:gd name="T7" fmla="*/ 43 h 67"/>
                <a:gd name="T8" fmla="*/ 0 w 52"/>
                <a:gd name="T9" fmla="*/ 57 h 67"/>
                <a:gd name="T10" fmla="*/ 28 w 52"/>
                <a:gd name="T11" fmla="*/ 61 h 67"/>
                <a:gd name="T12" fmla="*/ 48 w 52"/>
                <a:gd name="T13" fmla="*/ 45 h 67"/>
                <a:gd name="T14" fmla="*/ 52 w 52"/>
                <a:gd name="T15" fmla="*/ 24 h 67"/>
                <a:gd name="T16" fmla="*/ 34 w 52"/>
                <a:gd name="T17" fmla="*/ 3 h 67"/>
                <a:gd name="T18" fmla="*/ 22 w 52"/>
                <a:gd name="T19"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67">
                  <a:moveTo>
                    <a:pt x="22" y="4"/>
                  </a:moveTo>
                  <a:cubicBezTo>
                    <a:pt x="20" y="8"/>
                    <a:pt x="17" y="11"/>
                    <a:pt x="15" y="15"/>
                  </a:cubicBezTo>
                  <a:cubicBezTo>
                    <a:pt x="13" y="18"/>
                    <a:pt x="10" y="25"/>
                    <a:pt x="10" y="25"/>
                  </a:cubicBezTo>
                  <a:cubicBezTo>
                    <a:pt x="9" y="31"/>
                    <a:pt x="7" y="37"/>
                    <a:pt x="4" y="43"/>
                  </a:cubicBezTo>
                  <a:cubicBezTo>
                    <a:pt x="3" y="48"/>
                    <a:pt x="1" y="52"/>
                    <a:pt x="0" y="57"/>
                  </a:cubicBezTo>
                  <a:cubicBezTo>
                    <a:pt x="8" y="67"/>
                    <a:pt x="12" y="62"/>
                    <a:pt x="28" y="61"/>
                  </a:cubicBezTo>
                  <a:cubicBezTo>
                    <a:pt x="36" y="59"/>
                    <a:pt x="41" y="49"/>
                    <a:pt x="48" y="45"/>
                  </a:cubicBezTo>
                  <a:cubicBezTo>
                    <a:pt x="50" y="37"/>
                    <a:pt x="51" y="33"/>
                    <a:pt x="52" y="24"/>
                  </a:cubicBezTo>
                  <a:cubicBezTo>
                    <a:pt x="51" y="10"/>
                    <a:pt x="48" y="6"/>
                    <a:pt x="34" y="3"/>
                  </a:cubicBezTo>
                  <a:cubicBezTo>
                    <a:pt x="27" y="0"/>
                    <a:pt x="31" y="0"/>
                    <a:pt x="22"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5" name="Freeform 304"/>
            <p:cNvSpPr>
              <a:spLocks/>
            </p:cNvSpPr>
            <p:nvPr/>
          </p:nvSpPr>
          <p:spPr bwMode="auto">
            <a:xfrm>
              <a:off x="3341" y="2163"/>
              <a:ext cx="25" cy="71"/>
            </a:xfrm>
            <a:custGeom>
              <a:avLst/>
              <a:gdLst>
                <a:gd name="T0" fmla="*/ 7 w 51"/>
                <a:gd name="T1" fmla="*/ 9 h 144"/>
                <a:gd name="T2" fmla="*/ 1 w 51"/>
                <a:gd name="T3" fmla="*/ 48 h 144"/>
                <a:gd name="T4" fmla="*/ 4 w 51"/>
                <a:gd name="T5" fmla="*/ 69 h 144"/>
                <a:gd name="T6" fmla="*/ 12 w 51"/>
                <a:gd name="T7" fmla="*/ 107 h 144"/>
                <a:gd name="T8" fmla="*/ 24 w 51"/>
                <a:gd name="T9" fmla="*/ 144 h 144"/>
                <a:gd name="T10" fmla="*/ 36 w 51"/>
                <a:gd name="T11" fmla="*/ 126 h 144"/>
                <a:gd name="T12" fmla="*/ 40 w 51"/>
                <a:gd name="T13" fmla="*/ 102 h 144"/>
                <a:gd name="T14" fmla="*/ 45 w 51"/>
                <a:gd name="T15" fmla="*/ 92 h 144"/>
                <a:gd name="T16" fmla="*/ 34 w 51"/>
                <a:gd name="T17" fmla="*/ 62 h 144"/>
                <a:gd name="T18" fmla="*/ 25 w 51"/>
                <a:gd name="T19" fmla="*/ 47 h 144"/>
                <a:gd name="T20" fmla="*/ 36 w 51"/>
                <a:gd name="T21" fmla="*/ 32 h 144"/>
                <a:gd name="T22" fmla="*/ 34 w 51"/>
                <a:gd name="T23" fmla="*/ 14 h 144"/>
                <a:gd name="T24" fmla="*/ 22 w 51"/>
                <a:gd name="T25" fmla="*/ 8 h 144"/>
                <a:gd name="T26" fmla="*/ 7 w 51"/>
                <a:gd name="T27" fmla="*/ 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144">
                  <a:moveTo>
                    <a:pt x="7" y="9"/>
                  </a:moveTo>
                  <a:cubicBezTo>
                    <a:pt x="0" y="21"/>
                    <a:pt x="5" y="35"/>
                    <a:pt x="1" y="48"/>
                  </a:cubicBezTo>
                  <a:cubicBezTo>
                    <a:pt x="0" y="57"/>
                    <a:pt x="0" y="61"/>
                    <a:pt x="4" y="69"/>
                  </a:cubicBezTo>
                  <a:cubicBezTo>
                    <a:pt x="3" y="92"/>
                    <a:pt x="3" y="90"/>
                    <a:pt x="12" y="107"/>
                  </a:cubicBezTo>
                  <a:cubicBezTo>
                    <a:pt x="14" y="120"/>
                    <a:pt x="12" y="137"/>
                    <a:pt x="24" y="144"/>
                  </a:cubicBezTo>
                  <a:cubicBezTo>
                    <a:pt x="30" y="140"/>
                    <a:pt x="33" y="133"/>
                    <a:pt x="36" y="126"/>
                  </a:cubicBezTo>
                  <a:cubicBezTo>
                    <a:pt x="37" y="118"/>
                    <a:pt x="37" y="109"/>
                    <a:pt x="40" y="102"/>
                  </a:cubicBezTo>
                  <a:cubicBezTo>
                    <a:pt x="41" y="99"/>
                    <a:pt x="45" y="92"/>
                    <a:pt x="45" y="92"/>
                  </a:cubicBezTo>
                  <a:cubicBezTo>
                    <a:pt x="48" y="78"/>
                    <a:pt x="51" y="65"/>
                    <a:pt x="34" y="62"/>
                  </a:cubicBezTo>
                  <a:cubicBezTo>
                    <a:pt x="27" y="59"/>
                    <a:pt x="28" y="53"/>
                    <a:pt x="25" y="47"/>
                  </a:cubicBezTo>
                  <a:cubicBezTo>
                    <a:pt x="22" y="34"/>
                    <a:pt x="19" y="33"/>
                    <a:pt x="36" y="32"/>
                  </a:cubicBezTo>
                  <a:cubicBezTo>
                    <a:pt x="37" y="25"/>
                    <a:pt x="37" y="20"/>
                    <a:pt x="34" y="14"/>
                  </a:cubicBezTo>
                  <a:cubicBezTo>
                    <a:pt x="32" y="6"/>
                    <a:pt x="29" y="6"/>
                    <a:pt x="22" y="8"/>
                  </a:cubicBezTo>
                  <a:cubicBezTo>
                    <a:pt x="6" y="5"/>
                    <a:pt x="7" y="0"/>
                    <a:pt x="7" y="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6" name="Freeform 305"/>
            <p:cNvSpPr>
              <a:spLocks/>
            </p:cNvSpPr>
            <p:nvPr/>
          </p:nvSpPr>
          <p:spPr bwMode="auto">
            <a:xfrm>
              <a:off x="3353" y="2170"/>
              <a:ext cx="14" cy="26"/>
            </a:xfrm>
            <a:custGeom>
              <a:avLst/>
              <a:gdLst>
                <a:gd name="T0" fmla="*/ 10 w 28"/>
                <a:gd name="T1" fmla="*/ 0 h 53"/>
                <a:gd name="T2" fmla="*/ 0 w 28"/>
                <a:gd name="T3" fmla="*/ 20 h 53"/>
                <a:gd name="T4" fmla="*/ 22 w 28"/>
                <a:gd name="T5" fmla="*/ 53 h 53"/>
                <a:gd name="T6" fmla="*/ 15 w 28"/>
                <a:gd name="T7" fmla="*/ 8 h 53"/>
                <a:gd name="T8" fmla="*/ 10 w 28"/>
                <a:gd name="T9" fmla="*/ 0 h 53"/>
              </a:gdLst>
              <a:ahLst/>
              <a:cxnLst>
                <a:cxn ang="0">
                  <a:pos x="T0" y="T1"/>
                </a:cxn>
                <a:cxn ang="0">
                  <a:pos x="T2" y="T3"/>
                </a:cxn>
                <a:cxn ang="0">
                  <a:pos x="T4" y="T5"/>
                </a:cxn>
                <a:cxn ang="0">
                  <a:pos x="T6" y="T7"/>
                </a:cxn>
                <a:cxn ang="0">
                  <a:pos x="T8" y="T9"/>
                </a:cxn>
              </a:cxnLst>
              <a:rect l="0" t="0" r="r" b="b"/>
              <a:pathLst>
                <a:path w="28" h="53">
                  <a:moveTo>
                    <a:pt x="10" y="0"/>
                  </a:moveTo>
                  <a:cubicBezTo>
                    <a:pt x="9" y="20"/>
                    <a:pt x="11" y="12"/>
                    <a:pt x="0" y="20"/>
                  </a:cubicBezTo>
                  <a:cubicBezTo>
                    <a:pt x="2" y="42"/>
                    <a:pt x="6" y="41"/>
                    <a:pt x="22" y="53"/>
                  </a:cubicBezTo>
                  <a:cubicBezTo>
                    <a:pt x="20" y="39"/>
                    <a:pt x="28" y="18"/>
                    <a:pt x="15" y="8"/>
                  </a:cubicBezTo>
                  <a:cubicBezTo>
                    <a:pt x="12" y="2"/>
                    <a:pt x="14" y="4"/>
                    <a:pt x="1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7" name="Freeform 306"/>
            <p:cNvSpPr>
              <a:spLocks/>
            </p:cNvSpPr>
            <p:nvPr/>
          </p:nvSpPr>
          <p:spPr bwMode="auto">
            <a:xfrm>
              <a:off x="3352" y="2166"/>
              <a:ext cx="59" cy="77"/>
            </a:xfrm>
            <a:custGeom>
              <a:avLst/>
              <a:gdLst>
                <a:gd name="T0" fmla="*/ 0 w 119"/>
                <a:gd name="T1" fmla="*/ 140 h 156"/>
                <a:gd name="T2" fmla="*/ 20 w 119"/>
                <a:gd name="T3" fmla="*/ 153 h 156"/>
                <a:gd name="T4" fmla="*/ 39 w 119"/>
                <a:gd name="T5" fmla="*/ 155 h 156"/>
                <a:gd name="T6" fmla="*/ 71 w 119"/>
                <a:gd name="T7" fmla="*/ 132 h 156"/>
                <a:gd name="T8" fmla="*/ 89 w 119"/>
                <a:gd name="T9" fmla="*/ 122 h 156"/>
                <a:gd name="T10" fmla="*/ 75 w 119"/>
                <a:gd name="T11" fmla="*/ 86 h 156"/>
                <a:gd name="T12" fmla="*/ 95 w 119"/>
                <a:gd name="T13" fmla="*/ 68 h 156"/>
                <a:gd name="T14" fmla="*/ 119 w 119"/>
                <a:gd name="T15" fmla="*/ 41 h 156"/>
                <a:gd name="T16" fmla="*/ 105 w 119"/>
                <a:gd name="T17" fmla="*/ 0 h 156"/>
                <a:gd name="T18" fmla="*/ 72 w 119"/>
                <a:gd name="T19" fmla="*/ 18 h 156"/>
                <a:gd name="T20" fmla="*/ 50 w 119"/>
                <a:gd name="T21" fmla="*/ 32 h 156"/>
                <a:gd name="T22" fmla="*/ 26 w 119"/>
                <a:gd name="T23" fmla="*/ 20 h 156"/>
                <a:gd name="T24" fmla="*/ 20 w 119"/>
                <a:gd name="T25" fmla="*/ 53 h 156"/>
                <a:gd name="T26" fmla="*/ 18 w 119"/>
                <a:gd name="T27" fmla="*/ 92 h 156"/>
                <a:gd name="T28" fmla="*/ 12 w 119"/>
                <a:gd name="T29" fmla="*/ 116 h 156"/>
                <a:gd name="T30" fmla="*/ 0 w 119"/>
                <a:gd name="T31"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156">
                  <a:moveTo>
                    <a:pt x="0" y="140"/>
                  </a:moveTo>
                  <a:cubicBezTo>
                    <a:pt x="6" y="152"/>
                    <a:pt x="6" y="151"/>
                    <a:pt x="20" y="153"/>
                  </a:cubicBezTo>
                  <a:cubicBezTo>
                    <a:pt x="27" y="156"/>
                    <a:pt x="32" y="156"/>
                    <a:pt x="39" y="155"/>
                  </a:cubicBezTo>
                  <a:cubicBezTo>
                    <a:pt x="56" y="145"/>
                    <a:pt x="45" y="136"/>
                    <a:pt x="71" y="132"/>
                  </a:cubicBezTo>
                  <a:cubicBezTo>
                    <a:pt x="76" y="128"/>
                    <a:pt x="83" y="126"/>
                    <a:pt x="89" y="122"/>
                  </a:cubicBezTo>
                  <a:cubicBezTo>
                    <a:pt x="92" y="109"/>
                    <a:pt x="81" y="97"/>
                    <a:pt x="75" y="86"/>
                  </a:cubicBezTo>
                  <a:cubicBezTo>
                    <a:pt x="72" y="68"/>
                    <a:pt x="73" y="69"/>
                    <a:pt x="95" y="68"/>
                  </a:cubicBezTo>
                  <a:cubicBezTo>
                    <a:pt x="106" y="62"/>
                    <a:pt x="114" y="52"/>
                    <a:pt x="119" y="41"/>
                  </a:cubicBezTo>
                  <a:cubicBezTo>
                    <a:pt x="117" y="28"/>
                    <a:pt x="117" y="7"/>
                    <a:pt x="105" y="0"/>
                  </a:cubicBezTo>
                  <a:cubicBezTo>
                    <a:pt x="94" y="5"/>
                    <a:pt x="83" y="16"/>
                    <a:pt x="72" y="18"/>
                  </a:cubicBezTo>
                  <a:cubicBezTo>
                    <a:pt x="64" y="22"/>
                    <a:pt x="58" y="28"/>
                    <a:pt x="50" y="32"/>
                  </a:cubicBezTo>
                  <a:cubicBezTo>
                    <a:pt x="42" y="27"/>
                    <a:pt x="35" y="21"/>
                    <a:pt x="26" y="20"/>
                  </a:cubicBezTo>
                  <a:cubicBezTo>
                    <a:pt x="21" y="29"/>
                    <a:pt x="22" y="42"/>
                    <a:pt x="20" y="53"/>
                  </a:cubicBezTo>
                  <a:cubicBezTo>
                    <a:pt x="22" y="66"/>
                    <a:pt x="22" y="79"/>
                    <a:pt x="18" y="92"/>
                  </a:cubicBezTo>
                  <a:cubicBezTo>
                    <a:pt x="17" y="100"/>
                    <a:pt x="15" y="108"/>
                    <a:pt x="12" y="116"/>
                  </a:cubicBezTo>
                  <a:cubicBezTo>
                    <a:pt x="11" y="134"/>
                    <a:pt x="10" y="130"/>
                    <a:pt x="0" y="14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8" name="Freeform 307"/>
            <p:cNvSpPr>
              <a:spLocks/>
            </p:cNvSpPr>
            <p:nvPr/>
          </p:nvSpPr>
          <p:spPr bwMode="auto">
            <a:xfrm>
              <a:off x="3404" y="2083"/>
              <a:ext cx="164" cy="166"/>
            </a:xfrm>
            <a:custGeom>
              <a:avLst/>
              <a:gdLst>
                <a:gd name="T0" fmla="*/ 8 w 333"/>
                <a:gd name="T1" fmla="*/ 199 h 337"/>
                <a:gd name="T2" fmla="*/ 2 w 333"/>
                <a:gd name="T3" fmla="*/ 177 h 337"/>
                <a:gd name="T4" fmla="*/ 13 w 333"/>
                <a:gd name="T5" fmla="*/ 165 h 337"/>
                <a:gd name="T6" fmla="*/ 25 w 333"/>
                <a:gd name="T7" fmla="*/ 154 h 337"/>
                <a:gd name="T8" fmla="*/ 52 w 333"/>
                <a:gd name="T9" fmla="*/ 130 h 337"/>
                <a:gd name="T10" fmla="*/ 70 w 333"/>
                <a:gd name="T11" fmla="*/ 120 h 337"/>
                <a:gd name="T12" fmla="*/ 71 w 333"/>
                <a:gd name="T13" fmla="*/ 108 h 337"/>
                <a:gd name="T14" fmla="*/ 82 w 333"/>
                <a:gd name="T15" fmla="*/ 34 h 337"/>
                <a:gd name="T16" fmla="*/ 124 w 333"/>
                <a:gd name="T17" fmla="*/ 3 h 337"/>
                <a:gd name="T18" fmla="*/ 154 w 333"/>
                <a:gd name="T19" fmla="*/ 12 h 337"/>
                <a:gd name="T20" fmla="*/ 176 w 333"/>
                <a:gd name="T21" fmla="*/ 7 h 337"/>
                <a:gd name="T22" fmla="*/ 188 w 333"/>
                <a:gd name="T23" fmla="*/ 16 h 337"/>
                <a:gd name="T24" fmla="*/ 184 w 333"/>
                <a:gd name="T25" fmla="*/ 34 h 337"/>
                <a:gd name="T26" fmla="*/ 217 w 333"/>
                <a:gd name="T27" fmla="*/ 73 h 337"/>
                <a:gd name="T28" fmla="*/ 238 w 333"/>
                <a:gd name="T29" fmla="*/ 82 h 337"/>
                <a:gd name="T30" fmla="*/ 218 w 333"/>
                <a:gd name="T31" fmla="*/ 117 h 337"/>
                <a:gd name="T32" fmla="*/ 221 w 333"/>
                <a:gd name="T33" fmla="*/ 129 h 337"/>
                <a:gd name="T34" fmla="*/ 241 w 333"/>
                <a:gd name="T35" fmla="*/ 141 h 337"/>
                <a:gd name="T36" fmla="*/ 280 w 333"/>
                <a:gd name="T37" fmla="*/ 162 h 337"/>
                <a:gd name="T38" fmla="*/ 292 w 333"/>
                <a:gd name="T39" fmla="*/ 175 h 337"/>
                <a:gd name="T40" fmla="*/ 299 w 333"/>
                <a:gd name="T41" fmla="*/ 192 h 337"/>
                <a:gd name="T42" fmla="*/ 293 w 333"/>
                <a:gd name="T43" fmla="*/ 214 h 337"/>
                <a:gd name="T44" fmla="*/ 314 w 333"/>
                <a:gd name="T45" fmla="*/ 223 h 337"/>
                <a:gd name="T46" fmla="*/ 331 w 333"/>
                <a:gd name="T47" fmla="*/ 264 h 337"/>
                <a:gd name="T48" fmla="*/ 332 w 333"/>
                <a:gd name="T49" fmla="*/ 279 h 337"/>
                <a:gd name="T50" fmla="*/ 308 w 333"/>
                <a:gd name="T51" fmla="*/ 286 h 337"/>
                <a:gd name="T52" fmla="*/ 281 w 333"/>
                <a:gd name="T53" fmla="*/ 282 h 337"/>
                <a:gd name="T54" fmla="*/ 269 w 333"/>
                <a:gd name="T55" fmla="*/ 313 h 337"/>
                <a:gd name="T56" fmla="*/ 256 w 333"/>
                <a:gd name="T57" fmla="*/ 337 h 337"/>
                <a:gd name="T58" fmla="*/ 227 w 333"/>
                <a:gd name="T59" fmla="*/ 333 h 337"/>
                <a:gd name="T60" fmla="*/ 182 w 333"/>
                <a:gd name="T61" fmla="*/ 300 h 337"/>
                <a:gd name="T62" fmla="*/ 146 w 333"/>
                <a:gd name="T63" fmla="*/ 264 h 337"/>
                <a:gd name="T64" fmla="*/ 112 w 333"/>
                <a:gd name="T65" fmla="*/ 253 h 337"/>
                <a:gd name="T66" fmla="*/ 65 w 333"/>
                <a:gd name="T67" fmla="*/ 220 h 337"/>
                <a:gd name="T68" fmla="*/ 41 w 333"/>
                <a:gd name="T69" fmla="*/ 213 h 337"/>
                <a:gd name="T70" fmla="*/ 8 w 333"/>
                <a:gd name="T71" fmla="*/ 199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3" h="337">
                  <a:moveTo>
                    <a:pt x="8" y="199"/>
                  </a:moveTo>
                  <a:cubicBezTo>
                    <a:pt x="9" y="191"/>
                    <a:pt x="10" y="182"/>
                    <a:pt x="2" y="177"/>
                  </a:cubicBezTo>
                  <a:cubicBezTo>
                    <a:pt x="0" y="168"/>
                    <a:pt x="5" y="167"/>
                    <a:pt x="13" y="165"/>
                  </a:cubicBezTo>
                  <a:cubicBezTo>
                    <a:pt x="18" y="161"/>
                    <a:pt x="20" y="157"/>
                    <a:pt x="25" y="154"/>
                  </a:cubicBezTo>
                  <a:cubicBezTo>
                    <a:pt x="31" y="146"/>
                    <a:pt x="43" y="134"/>
                    <a:pt x="52" y="130"/>
                  </a:cubicBezTo>
                  <a:cubicBezTo>
                    <a:pt x="57" y="125"/>
                    <a:pt x="63" y="121"/>
                    <a:pt x="70" y="120"/>
                  </a:cubicBezTo>
                  <a:cubicBezTo>
                    <a:pt x="76" y="116"/>
                    <a:pt x="74" y="114"/>
                    <a:pt x="71" y="108"/>
                  </a:cubicBezTo>
                  <a:cubicBezTo>
                    <a:pt x="76" y="85"/>
                    <a:pt x="62" y="46"/>
                    <a:pt x="82" y="34"/>
                  </a:cubicBezTo>
                  <a:cubicBezTo>
                    <a:pt x="97" y="14"/>
                    <a:pt x="95" y="5"/>
                    <a:pt x="124" y="3"/>
                  </a:cubicBezTo>
                  <a:cubicBezTo>
                    <a:pt x="138" y="0"/>
                    <a:pt x="142" y="6"/>
                    <a:pt x="154" y="12"/>
                  </a:cubicBezTo>
                  <a:cubicBezTo>
                    <a:pt x="162" y="11"/>
                    <a:pt x="169" y="11"/>
                    <a:pt x="176" y="7"/>
                  </a:cubicBezTo>
                  <a:cubicBezTo>
                    <a:pt x="181" y="10"/>
                    <a:pt x="184" y="11"/>
                    <a:pt x="188" y="16"/>
                  </a:cubicBezTo>
                  <a:cubicBezTo>
                    <a:pt x="187" y="22"/>
                    <a:pt x="185" y="28"/>
                    <a:pt x="184" y="34"/>
                  </a:cubicBezTo>
                  <a:cubicBezTo>
                    <a:pt x="186" y="56"/>
                    <a:pt x="196" y="66"/>
                    <a:pt x="217" y="73"/>
                  </a:cubicBezTo>
                  <a:cubicBezTo>
                    <a:pt x="224" y="79"/>
                    <a:pt x="228" y="80"/>
                    <a:pt x="238" y="82"/>
                  </a:cubicBezTo>
                  <a:cubicBezTo>
                    <a:pt x="240" y="94"/>
                    <a:pt x="224" y="107"/>
                    <a:pt x="218" y="117"/>
                  </a:cubicBezTo>
                  <a:cubicBezTo>
                    <a:pt x="219" y="121"/>
                    <a:pt x="219" y="126"/>
                    <a:pt x="221" y="129"/>
                  </a:cubicBezTo>
                  <a:cubicBezTo>
                    <a:pt x="225" y="134"/>
                    <a:pt x="236" y="137"/>
                    <a:pt x="241" y="141"/>
                  </a:cubicBezTo>
                  <a:cubicBezTo>
                    <a:pt x="254" y="151"/>
                    <a:pt x="264" y="157"/>
                    <a:pt x="280" y="162"/>
                  </a:cubicBezTo>
                  <a:cubicBezTo>
                    <a:pt x="285" y="166"/>
                    <a:pt x="287" y="171"/>
                    <a:pt x="292" y="175"/>
                  </a:cubicBezTo>
                  <a:cubicBezTo>
                    <a:pt x="296" y="182"/>
                    <a:pt x="298" y="184"/>
                    <a:pt x="299" y="192"/>
                  </a:cubicBezTo>
                  <a:cubicBezTo>
                    <a:pt x="298" y="199"/>
                    <a:pt x="296" y="207"/>
                    <a:pt x="293" y="214"/>
                  </a:cubicBezTo>
                  <a:cubicBezTo>
                    <a:pt x="297" y="225"/>
                    <a:pt x="301" y="222"/>
                    <a:pt x="314" y="223"/>
                  </a:cubicBezTo>
                  <a:cubicBezTo>
                    <a:pt x="322" y="236"/>
                    <a:pt x="326" y="250"/>
                    <a:pt x="331" y="264"/>
                  </a:cubicBezTo>
                  <a:cubicBezTo>
                    <a:pt x="331" y="269"/>
                    <a:pt x="333" y="274"/>
                    <a:pt x="332" y="279"/>
                  </a:cubicBezTo>
                  <a:cubicBezTo>
                    <a:pt x="330" y="287"/>
                    <a:pt x="308" y="286"/>
                    <a:pt x="308" y="286"/>
                  </a:cubicBezTo>
                  <a:cubicBezTo>
                    <a:pt x="306" y="298"/>
                    <a:pt x="290" y="284"/>
                    <a:pt x="281" y="282"/>
                  </a:cubicBezTo>
                  <a:cubicBezTo>
                    <a:pt x="268" y="291"/>
                    <a:pt x="276" y="300"/>
                    <a:pt x="269" y="313"/>
                  </a:cubicBezTo>
                  <a:cubicBezTo>
                    <a:pt x="267" y="322"/>
                    <a:pt x="262" y="330"/>
                    <a:pt x="256" y="337"/>
                  </a:cubicBezTo>
                  <a:cubicBezTo>
                    <a:pt x="246" y="336"/>
                    <a:pt x="237" y="334"/>
                    <a:pt x="227" y="333"/>
                  </a:cubicBezTo>
                  <a:cubicBezTo>
                    <a:pt x="210" y="326"/>
                    <a:pt x="192" y="316"/>
                    <a:pt x="182" y="300"/>
                  </a:cubicBezTo>
                  <a:cubicBezTo>
                    <a:pt x="170" y="282"/>
                    <a:pt x="170" y="271"/>
                    <a:pt x="146" y="264"/>
                  </a:cubicBezTo>
                  <a:cubicBezTo>
                    <a:pt x="135" y="256"/>
                    <a:pt x="124" y="256"/>
                    <a:pt x="112" y="253"/>
                  </a:cubicBezTo>
                  <a:cubicBezTo>
                    <a:pt x="95" y="242"/>
                    <a:pt x="80" y="235"/>
                    <a:pt x="65" y="220"/>
                  </a:cubicBezTo>
                  <a:cubicBezTo>
                    <a:pt x="60" y="204"/>
                    <a:pt x="57" y="222"/>
                    <a:pt x="41" y="213"/>
                  </a:cubicBezTo>
                  <a:cubicBezTo>
                    <a:pt x="17" y="200"/>
                    <a:pt x="34" y="193"/>
                    <a:pt x="8" y="19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59" name="Freeform 308"/>
            <p:cNvSpPr>
              <a:spLocks/>
            </p:cNvSpPr>
            <p:nvPr/>
          </p:nvSpPr>
          <p:spPr bwMode="auto">
            <a:xfrm>
              <a:off x="3529" y="2222"/>
              <a:ext cx="40" cy="39"/>
            </a:xfrm>
            <a:custGeom>
              <a:avLst/>
              <a:gdLst>
                <a:gd name="T0" fmla="*/ 0 w 80"/>
                <a:gd name="T1" fmla="*/ 56 h 78"/>
                <a:gd name="T2" fmla="*/ 38 w 80"/>
                <a:gd name="T3" fmla="*/ 60 h 78"/>
                <a:gd name="T4" fmla="*/ 54 w 80"/>
                <a:gd name="T5" fmla="*/ 78 h 78"/>
                <a:gd name="T6" fmla="*/ 80 w 80"/>
                <a:gd name="T7" fmla="*/ 60 h 78"/>
                <a:gd name="T8" fmla="*/ 69 w 80"/>
                <a:gd name="T9" fmla="*/ 41 h 78"/>
                <a:gd name="T10" fmla="*/ 65 w 80"/>
                <a:gd name="T11" fmla="*/ 29 h 78"/>
                <a:gd name="T12" fmla="*/ 56 w 80"/>
                <a:gd name="T13" fmla="*/ 20 h 78"/>
                <a:gd name="T14" fmla="*/ 42 w 80"/>
                <a:gd name="T15" fmla="*/ 8 h 78"/>
                <a:gd name="T16" fmla="*/ 29 w 80"/>
                <a:gd name="T17" fmla="*/ 0 h 78"/>
                <a:gd name="T18" fmla="*/ 18 w 80"/>
                <a:gd name="T19" fmla="*/ 12 h 78"/>
                <a:gd name="T20" fmla="*/ 17 w 80"/>
                <a:gd name="T21" fmla="*/ 36 h 78"/>
                <a:gd name="T22" fmla="*/ 5 w 80"/>
                <a:gd name="T23" fmla="*/ 47 h 78"/>
                <a:gd name="T24" fmla="*/ 0 w 80"/>
                <a:gd name="T25"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78">
                  <a:moveTo>
                    <a:pt x="0" y="56"/>
                  </a:moveTo>
                  <a:cubicBezTo>
                    <a:pt x="18" y="57"/>
                    <a:pt x="23" y="58"/>
                    <a:pt x="38" y="60"/>
                  </a:cubicBezTo>
                  <a:cubicBezTo>
                    <a:pt x="44" y="66"/>
                    <a:pt x="47" y="73"/>
                    <a:pt x="54" y="78"/>
                  </a:cubicBezTo>
                  <a:cubicBezTo>
                    <a:pt x="63" y="72"/>
                    <a:pt x="72" y="67"/>
                    <a:pt x="80" y="60"/>
                  </a:cubicBezTo>
                  <a:cubicBezTo>
                    <a:pt x="78" y="50"/>
                    <a:pt x="75" y="49"/>
                    <a:pt x="69" y="41"/>
                  </a:cubicBezTo>
                  <a:cubicBezTo>
                    <a:pt x="68" y="37"/>
                    <a:pt x="67" y="33"/>
                    <a:pt x="65" y="29"/>
                  </a:cubicBezTo>
                  <a:cubicBezTo>
                    <a:pt x="63" y="25"/>
                    <a:pt x="56" y="20"/>
                    <a:pt x="56" y="20"/>
                  </a:cubicBezTo>
                  <a:cubicBezTo>
                    <a:pt x="53" y="12"/>
                    <a:pt x="50" y="10"/>
                    <a:pt x="42" y="8"/>
                  </a:cubicBezTo>
                  <a:cubicBezTo>
                    <a:pt x="38" y="5"/>
                    <a:pt x="34" y="2"/>
                    <a:pt x="29" y="0"/>
                  </a:cubicBezTo>
                  <a:cubicBezTo>
                    <a:pt x="20" y="3"/>
                    <a:pt x="23" y="5"/>
                    <a:pt x="18" y="12"/>
                  </a:cubicBezTo>
                  <a:cubicBezTo>
                    <a:pt x="17" y="19"/>
                    <a:pt x="21" y="30"/>
                    <a:pt x="17" y="36"/>
                  </a:cubicBezTo>
                  <a:cubicBezTo>
                    <a:pt x="16" y="41"/>
                    <a:pt x="7" y="42"/>
                    <a:pt x="5" y="47"/>
                  </a:cubicBezTo>
                  <a:cubicBezTo>
                    <a:pt x="4" y="50"/>
                    <a:pt x="0" y="56"/>
                    <a:pt x="0" y="5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0" name="Freeform 309"/>
            <p:cNvSpPr>
              <a:spLocks/>
            </p:cNvSpPr>
            <p:nvPr/>
          </p:nvSpPr>
          <p:spPr bwMode="auto">
            <a:xfrm>
              <a:off x="3646" y="2327"/>
              <a:ext cx="120" cy="153"/>
            </a:xfrm>
            <a:custGeom>
              <a:avLst/>
              <a:gdLst>
                <a:gd name="T0" fmla="*/ 0 w 243"/>
                <a:gd name="T1" fmla="*/ 234 h 309"/>
                <a:gd name="T2" fmla="*/ 14 w 243"/>
                <a:gd name="T3" fmla="*/ 251 h 309"/>
                <a:gd name="T4" fmla="*/ 48 w 243"/>
                <a:gd name="T5" fmla="*/ 305 h 309"/>
                <a:gd name="T6" fmla="*/ 63 w 243"/>
                <a:gd name="T7" fmla="*/ 309 h 309"/>
                <a:gd name="T8" fmla="*/ 90 w 243"/>
                <a:gd name="T9" fmla="*/ 305 h 309"/>
                <a:gd name="T10" fmla="*/ 113 w 243"/>
                <a:gd name="T11" fmla="*/ 305 h 309"/>
                <a:gd name="T12" fmla="*/ 131 w 243"/>
                <a:gd name="T13" fmla="*/ 272 h 309"/>
                <a:gd name="T14" fmla="*/ 161 w 243"/>
                <a:gd name="T15" fmla="*/ 266 h 309"/>
                <a:gd name="T16" fmla="*/ 200 w 243"/>
                <a:gd name="T17" fmla="*/ 225 h 309"/>
                <a:gd name="T18" fmla="*/ 213 w 243"/>
                <a:gd name="T19" fmla="*/ 213 h 309"/>
                <a:gd name="T20" fmla="*/ 201 w 243"/>
                <a:gd name="T21" fmla="*/ 198 h 309"/>
                <a:gd name="T22" fmla="*/ 195 w 243"/>
                <a:gd name="T23" fmla="*/ 170 h 309"/>
                <a:gd name="T24" fmla="*/ 200 w 243"/>
                <a:gd name="T25" fmla="*/ 137 h 309"/>
                <a:gd name="T26" fmla="*/ 216 w 243"/>
                <a:gd name="T27" fmla="*/ 153 h 309"/>
                <a:gd name="T28" fmla="*/ 225 w 243"/>
                <a:gd name="T29" fmla="*/ 132 h 309"/>
                <a:gd name="T30" fmla="*/ 239 w 243"/>
                <a:gd name="T31" fmla="*/ 122 h 309"/>
                <a:gd name="T32" fmla="*/ 243 w 243"/>
                <a:gd name="T33" fmla="*/ 68 h 309"/>
                <a:gd name="T34" fmla="*/ 225 w 243"/>
                <a:gd name="T35" fmla="*/ 59 h 309"/>
                <a:gd name="T36" fmla="*/ 171 w 243"/>
                <a:gd name="T37" fmla="*/ 29 h 309"/>
                <a:gd name="T38" fmla="*/ 129 w 243"/>
                <a:gd name="T39" fmla="*/ 11 h 309"/>
                <a:gd name="T40" fmla="*/ 116 w 243"/>
                <a:gd name="T41" fmla="*/ 0 h 309"/>
                <a:gd name="T42" fmla="*/ 99 w 243"/>
                <a:gd name="T43" fmla="*/ 9 h 309"/>
                <a:gd name="T44" fmla="*/ 93 w 243"/>
                <a:gd name="T45" fmla="*/ 38 h 309"/>
                <a:gd name="T46" fmla="*/ 101 w 243"/>
                <a:gd name="T47" fmla="*/ 108 h 309"/>
                <a:gd name="T48" fmla="*/ 69 w 243"/>
                <a:gd name="T49" fmla="*/ 195 h 309"/>
                <a:gd name="T50" fmla="*/ 15 w 243"/>
                <a:gd name="T51" fmla="*/ 221 h 309"/>
                <a:gd name="T52" fmla="*/ 0 w 243"/>
                <a:gd name="T53" fmla="*/ 23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3" h="309">
                  <a:moveTo>
                    <a:pt x="0" y="234"/>
                  </a:moveTo>
                  <a:cubicBezTo>
                    <a:pt x="4" y="241"/>
                    <a:pt x="7" y="247"/>
                    <a:pt x="14" y="251"/>
                  </a:cubicBezTo>
                  <a:cubicBezTo>
                    <a:pt x="16" y="262"/>
                    <a:pt x="39" y="296"/>
                    <a:pt x="48" y="305"/>
                  </a:cubicBezTo>
                  <a:cubicBezTo>
                    <a:pt x="52" y="309"/>
                    <a:pt x="57" y="308"/>
                    <a:pt x="63" y="309"/>
                  </a:cubicBezTo>
                  <a:cubicBezTo>
                    <a:pt x="73" y="308"/>
                    <a:pt x="80" y="306"/>
                    <a:pt x="90" y="305"/>
                  </a:cubicBezTo>
                  <a:cubicBezTo>
                    <a:pt x="97" y="306"/>
                    <a:pt x="106" y="308"/>
                    <a:pt x="113" y="305"/>
                  </a:cubicBezTo>
                  <a:cubicBezTo>
                    <a:pt x="123" y="301"/>
                    <a:pt x="122" y="279"/>
                    <a:pt x="131" y="272"/>
                  </a:cubicBezTo>
                  <a:cubicBezTo>
                    <a:pt x="139" y="265"/>
                    <a:pt x="151" y="268"/>
                    <a:pt x="161" y="266"/>
                  </a:cubicBezTo>
                  <a:cubicBezTo>
                    <a:pt x="170" y="223"/>
                    <a:pt x="146" y="228"/>
                    <a:pt x="200" y="225"/>
                  </a:cubicBezTo>
                  <a:cubicBezTo>
                    <a:pt x="214" y="218"/>
                    <a:pt x="211" y="223"/>
                    <a:pt x="213" y="213"/>
                  </a:cubicBezTo>
                  <a:cubicBezTo>
                    <a:pt x="209" y="207"/>
                    <a:pt x="206" y="203"/>
                    <a:pt x="201" y="198"/>
                  </a:cubicBezTo>
                  <a:cubicBezTo>
                    <a:pt x="197" y="189"/>
                    <a:pt x="197" y="180"/>
                    <a:pt x="195" y="170"/>
                  </a:cubicBezTo>
                  <a:cubicBezTo>
                    <a:pt x="194" y="159"/>
                    <a:pt x="189" y="144"/>
                    <a:pt x="200" y="137"/>
                  </a:cubicBezTo>
                  <a:cubicBezTo>
                    <a:pt x="204" y="145"/>
                    <a:pt x="209" y="148"/>
                    <a:pt x="216" y="153"/>
                  </a:cubicBezTo>
                  <a:cubicBezTo>
                    <a:pt x="218" y="147"/>
                    <a:pt x="221" y="136"/>
                    <a:pt x="225" y="132"/>
                  </a:cubicBezTo>
                  <a:cubicBezTo>
                    <a:pt x="229" y="128"/>
                    <a:pt x="239" y="122"/>
                    <a:pt x="239" y="122"/>
                  </a:cubicBezTo>
                  <a:cubicBezTo>
                    <a:pt x="240" y="102"/>
                    <a:pt x="240" y="87"/>
                    <a:pt x="243" y="68"/>
                  </a:cubicBezTo>
                  <a:cubicBezTo>
                    <a:pt x="237" y="65"/>
                    <a:pt x="231" y="60"/>
                    <a:pt x="225" y="59"/>
                  </a:cubicBezTo>
                  <a:cubicBezTo>
                    <a:pt x="203" y="41"/>
                    <a:pt x="204" y="31"/>
                    <a:pt x="171" y="29"/>
                  </a:cubicBezTo>
                  <a:cubicBezTo>
                    <a:pt x="156" y="25"/>
                    <a:pt x="144" y="16"/>
                    <a:pt x="129" y="11"/>
                  </a:cubicBezTo>
                  <a:cubicBezTo>
                    <a:pt x="124" y="7"/>
                    <a:pt x="121" y="3"/>
                    <a:pt x="116" y="0"/>
                  </a:cubicBezTo>
                  <a:cubicBezTo>
                    <a:pt x="108" y="2"/>
                    <a:pt x="104" y="2"/>
                    <a:pt x="99" y="9"/>
                  </a:cubicBezTo>
                  <a:cubicBezTo>
                    <a:pt x="98" y="19"/>
                    <a:pt x="97" y="29"/>
                    <a:pt x="93" y="38"/>
                  </a:cubicBezTo>
                  <a:cubicBezTo>
                    <a:pt x="89" y="63"/>
                    <a:pt x="90" y="85"/>
                    <a:pt x="101" y="108"/>
                  </a:cubicBezTo>
                  <a:cubicBezTo>
                    <a:pt x="104" y="133"/>
                    <a:pt x="103" y="188"/>
                    <a:pt x="69" y="195"/>
                  </a:cubicBezTo>
                  <a:cubicBezTo>
                    <a:pt x="53" y="207"/>
                    <a:pt x="32" y="212"/>
                    <a:pt x="15" y="221"/>
                  </a:cubicBezTo>
                  <a:cubicBezTo>
                    <a:pt x="9" y="224"/>
                    <a:pt x="0" y="227"/>
                    <a:pt x="0" y="234"/>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1" name="Freeform 310"/>
            <p:cNvSpPr>
              <a:spLocks/>
            </p:cNvSpPr>
            <p:nvPr/>
          </p:nvSpPr>
          <p:spPr bwMode="auto">
            <a:xfrm>
              <a:off x="3612" y="2298"/>
              <a:ext cx="95" cy="84"/>
            </a:xfrm>
            <a:custGeom>
              <a:avLst/>
              <a:gdLst>
                <a:gd name="T0" fmla="*/ 191 w 191"/>
                <a:gd name="T1" fmla="*/ 62 h 171"/>
                <a:gd name="T2" fmla="*/ 189 w 191"/>
                <a:gd name="T3" fmla="*/ 20 h 171"/>
                <a:gd name="T4" fmla="*/ 177 w 191"/>
                <a:gd name="T5" fmla="*/ 14 h 171"/>
                <a:gd name="T6" fmla="*/ 170 w 191"/>
                <a:gd name="T7" fmla="*/ 6 h 171"/>
                <a:gd name="T8" fmla="*/ 146 w 191"/>
                <a:gd name="T9" fmla="*/ 33 h 171"/>
                <a:gd name="T10" fmla="*/ 113 w 191"/>
                <a:gd name="T11" fmla="*/ 77 h 171"/>
                <a:gd name="T12" fmla="*/ 87 w 191"/>
                <a:gd name="T13" fmla="*/ 66 h 171"/>
                <a:gd name="T14" fmla="*/ 51 w 191"/>
                <a:gd name="T15" fmla="*/ 78 h 171"/>
                <a:gd name="T16" fmla="*/ 42 w 191"/>
                <a:gd name="T17" fmla="*/ 62 h 171"/>
                <a:gd name="T18" fmla="*/ 33 w 191"/>
                <a:gd name="T19" fmla="*/ 42 h 171"/>
                <a:gd name="T20" fmla="*/ 17 w 191"/>
                <a:gd name="T21" fmla="*/ 0 h 171"/>
                <a:gd name="T22" fmla="*/ 0 w 191"/>
                <a:gd name="T23" fmla="*/ 38 h 171"/>
                <a:gd name="T24" fmla="*/ 17 w 191"/>
                <a:gd name="T25" fmla="*/ 68 h 171"/>
                <a:gd name="T26" fmla="*/ 24 w 191"/>
                <a:gd name="T27" fmla="*/ 89 h 171"/>
                <a:gd name="T28" fmla="*/ 32 w 191"/>
                <a:gd name="T29" fmla="*/ 102 h 171"/>
                <a:gd name="T30" fmla="*/ 33 w 191"/>
                <a:gd name="T31" fmla="*/ 119 h 171"/>
                <a:gd name="T32" fmla="*/ 48 w 191"/>
                <a:gd name="T33" fmla="*/ 135 h 171"/>
                <a:gd name="T34" fmla="*/ 143 w 191"/>
                <a:gd name="T35" fmla="*/ 171 h 171"/>
                <a:gd name="T36" fmla="*/ 165 w 191"/>
                <a:gd name="T37" fmla="*/ 158 h 171"/>
                <a:gd name="T38" fmla="*/ 164 w 191"/>
                <a:gd name="T39" fmla="*/ 84 h 171"/>
                <a:gd name="T40" fmla="*/ 191 w 191"/>
                <a:gd name="T41" fmla="*/ 62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1" h="171">
                  <a:moveTo>
                    <a:pt x="191" y="62"/>
                  </a:moveTo>
                  <a:cubicBezTo>
                    <a:pt x="185" y="48"/>
                    <a:pt x="188" y="37"/>
                    <a:pt x="189" y="20"/>
                  </a:cubicBezTo>
                  <a:cubicBezTo>
                    <a:pt x="187" y="9"/>
                    <a:pt x="191" y="20"/>
                    <a:pt x="177" y="14"/>
                  </a:cubicBezTo>
                  <a:cubicBezTo>
                    <a:pt x="174" y="13"/>
                    <a:pt x="173" y="8"/>
                    <a:pt x="170" y="6"/>
                  </a:cubicBezTo>
                  <a:cubicBezTo>
                    <a:pt x="165" y="17"/>
                    <a:pt x="154" y="24"/>
                    <a:pt x="146" y="33"/>
                  </a:cubicBezTo>
                  <a:cubicBezTo>
                    <a:pt x="134" y="47"/>
                    <a:pt x="128" y="66"/>
                    <a:pt x="113" y="77"/>
                  </a:cubicBezTo>
                  <a:cubicBezTo>
                    <a:pt x="103" y="71"/>
                    <a:pt x="99" y="68"/>
                    <a:pt x="87" y="66"/>
                  </a:cubicBezTo>
                  <a:cubicBezTo>
                    <a:pt x="64" y="69"/>
                    <a:pt x="68" y="75"/>
                    <a:pt x="51" y="78"/>
                  </a:cubicBezTo>
                  <a:cubicBezTo>
                    <a:pt x="47" y="74"/>
                    <a:pt x="42" y="62"/>
                    <a:pt x="42" y="62"/>
                  </a:cubicBezTo>
                  <a:cubicBezTo>
                    <a:pt x="41" y="52"/>
                    <a:pt x="38" y="50"/>
                    <a:pt x="33" y="42"/>
                  </a:cubicBezTo>
                  <a:cubicBezTo>
                    <a:pt x="31" y="23"/>
                    <a:pt x="35" y="9"/>
                    <a:pt x="17" y="0"/>
                  </a:cubicBezTo>
                  <a:cubicBezTo>
                    <a:pt x="10" y="21"/>
                    <a:pt x="21" y="31"/>
                    <a:pt x="0" y="38"/>
                  </a:cubicBezTo>
                  <a:cubicBezTo>
                    <a:pt x="3" y="51"/>
                    <a:pt x="12" y="56"/>
                    <a:pt x="17" y="68"/>
                  </a:cubicBezTo>
                  <a:cubicBezTo>
                    <a:pt x="13" y="76"/>
                    <a:pt x="19" y="83"/>
                    <a:pt x="24" y="89"/>
                  </a:cubicBezTo>
                  <a:cubicBezTo>
                    <a:pt x="26" y="94"/>
                    <a:pt x="31" y="97"/>
                    <a:pt x="32" y="102"/>
                  </a:cubicBezTo>
                  <a:cubicBezTo>
                    <a:pt x="34" y="107"/>
                    <a:pt x="32" y="114"/>
                    <a:pt x="33" y="119"/>
                  </a:cubicBezTo>
                  <a:cubicBezTo>
                    <a:pt x="35" y="126"/>
                    <a:pt x="44" y="129"/>
                    <a:pt x="48" y="135"/>
                  </a:cubicBezTo>
                  <a:cubicBezTo>
                    <a:pt x="63" y="161"/>
                    <a:pt x="116" y="170"/>
                    <a:pt x="143" y="171"/>
                  </a:cubicBezTo>
                  <a:cubicBezTo>
                    <a:pt x="153" y="170"/>
                    <a:pt x="160" y="166"/>
                    <a:pt x="165" y="158"/>
                  </a:cubicBezTo>
                  <a:cubicBezTo>
                    <a:pt x="162" y="132"/>
                    <a:pt x="154" y="109"/>
                    <a:pt x="164" y="84"/>
                  </a:cubicBezTo>
                  <a:cubicBezTo>
                    <a:pt x="167" y="67"/>
                    <a:pt x="174" y="62"/>
                    <a:pt x="191" y="6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2" name="Freeform 311"/>
            <p:cNvSpPr>
              <a:spLocks/>
            </p:cNvSpPr>
            <p:nvPr/>
          </p:nvSpPr>
          <p:spPr bwMode="auto">
            <a:xfrm>
              <a:off x="3696" y="2287"/>
              <a:ext cx="14" cy="19"/>
            </a:xfrm>
            <a:custGeom>
              <a:avLst/>
              <a:gdLst>
                <a:gd name="T0" fmla="*/ 0 w 27"/>
                <a:gd name="T1" fmla="*/ 26 h 38"/>
                <a:gd name="T2" fmla="*/ 18 w 27"/>
                <a:gd name="T3" fmla="*/ 5 h 38"/>
                <a:gd name="T4" fmla="*/ 15 w 27"/>
                <a:gd name="T5" fmla="*/ 38 h 38"/>
                <a:gd name="T6" fmla="*/ 1 w 27"/>
                <a:gd name="T7" fmla="*/ 24 h 38"/>
                <a:gd name="T8" fmla="*/ 0 w 27"/>
                <a:gd name="T9" fmla="*/ 26 h 38"/>
              </a:gdLst>
              <a:ahLst/>
              <a:cxnLst>
                <a:cxn ang="0">
                  <a:pos x="T0" y="T1"/>
                </a:cxn>
                <a:cxn ang="0">
                  <a:pos x="T2" y="T3"/>
                </a:cxn>
                <a:cxn ang="0">
                  <a:pos x="T4" y="T5"/>
                </a:cxn>
                <a:cxn ang="0">
                  <a:pos x="T6" y="T7"/>
                </a:cxn>
                <a:cxn ang="0">
                  <a:pos x="T8" y="T9"/>
                </a:cxn>
              </a:cxnLst>
              <a:rect l="0" t="0" r="r" b="b"/>
              <a:pathLst>
                <a:path w="27" h="38">
                  <a:moveTo>
                    <a:pt x="0" y="26"/>
                  </a:moveTo>
                  <a:cubicBezTo>
                    <a:pt x="1" y="15"/>
                    <a:pt x="7" y="7"/>
                    <a:pt x="18" y="5"/>
                  </a:cubicBezTo>
                  <a:cubicBezTo>
                    <a:pt x="27" y="0"/>
                    <a:pt x="27" y="32"/>
                    <a:pt x="15" y="38"/>
                  </a:cubicBezTo>
                  <a:cubicBezTo>
                    <a:pt x="6" y="34"/>
                    <a:pt x="7" y="30"/>
                    <a:pt x="1" y="24"/>
                  </a:cubicBezTo>
                  <a:cubicBezTo>
                    <a:pt x="0" y="23"/>
                    <a:pt x="0" y="25"/>
                    <a:pt x="0" y="2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3" name="Freeform 312"/>
            <p:cNvSpPr>
              <a:spLocks/>
            </p:cNvSpPr>
            <p:nvPr/>
          </p:nvSpPr>
          <p:spPr bwMode="auto">
            <a:xfrm>
              <a:off x="3349" y="2179"/>
              <a:ext cx="349" cy="331"/>
            </a:xfrm>
            <a:custGeom>
              <a:avLst/>
              <a:gdLst>
                <a:gd name="T0" fmla="*/ 2 w 706"/>
                <a:gd name="T1" fmla="*/ 144 h 671"/>
                <a:gd name="T2" fmla="*/ 29 w 706"/>
                <a:gd name="T3" fmla="*/ 179 h 671"/>
                <a:gd name="T4" fmla="*/ 76 w 706"/>
                <a:gd name="T5" fmla="*/ 240 h 671"/>
                <a:gd name="T6" fmla="*/ 94 w 706"/>
                <a:gd name="T7" fmla="*/ 276 h 671"/>
                <a:gd name="T8" fmla="*/ 142 w 706"/>
                <a:gd name="T9" fmla="*/ 363 h 671"/>
                <a:gd name="T10" fmla="*/ 149 w 706"/>
                <a:gd name="T11" fmla="*/ 413 h 671"/>
                <a:gd name="T12" fmla="*/ 188 w 706"/>
                <a:gd name="T13" fmla="*/ 468 h 671"/>
                <a:gd name="T14" fmla="*/ 217 w 706"/>
                <a:gd name="T15" fmla="*/ 491 h 671"/>
                <a:gd name="T16" fmla="*/ 230 w 706"/>
                <a:gd name="T17" fmla="*/ 500 h 671"/>
                <a:gd name="T18" fmla="*/ 239 w 706"/>
                <a:gd name="T19" fmla="*/ 513 h 671"/>
                <a:gd name="T20" fmla="*/ 266 w 706"/>
                <a:gd name="T21" fmla="*/ 567 h 671"/>
                <a:gd name="T22" fmla="*/ 301 w 706"/>
                <a:gd name="T23" fmla="*/ 626 h 671"/>
                <a:gd name="T24" fmla="*/ 335 w 706"/>
                <a:gd name="T25" fmla="*/ 593 h 671"/>
                <a:gd name="T26" fmla="*/ 386 w 706"/>
                <a:gd name="T27" fmla="*/ 627 h 671"/>
                <a:gd name="T28" fmla="*/ 406 w 706"/>
                <a:gd name="T29" fmla="*/ 671 h 671"/>
                <a:gd name="T30" fmla="*/ 460 w 706"/>
                <a:gd name="T31" fmla="*/ 611 h 671"/>
                <a:gd name="T32" fmla="*/ 539 w 706"/>
                <a:gd name="T33" fmla="*/ 555 h 671"/>
                <a:gd name="T34" fmla="*/ 598 w 706"/>
                <a:gd name="T35" fmla="*/ 530 h 671"/>
                <a:gd name="T36" fmla="*/ 656 w 706"/>
                <a:gd name="T37" fmla="*/ 504 h 671"/>
                <a:gd name="T38" fmla="*/ 700 w 706"/>
                <a:gd name="T39" fmla="*/ 458 h 671"/>
                <a:gd name="T40" fmla="*/ 701 w 706"/>
                <a:gd name="T41" fmla="*/ 407 h 671"/>
                <a:gd name="T42" fmla="*/ 620 w 706"/>
                <a:gd name="T43" fmla="*/ 402 h 671"/>
                <a:gd name="T44" fmla="*/ 572 w 706"/>
                <a:gd name="T45" fmla="*/ 371 h 671"/>
                <a:gd name="T46" fmla="*/ 565 w 706"/>
                <a:gd name="T47" fmla="*/ 357 h 671"/>
                <a:gd name="T48" fmla="*/ 536 w 706"/>
                <a:gd name="T49" fmla="*/ 282 h 671"/>
                <a:gd name="T50" fmla="*/ 514 w 706"/>
                <a:gd name="T51" fmla="*/ 204 h 671"/>
                <a:gd name="T52" fmla="*/ 473 w 706"/>
                <a:gd name="T53" fmla="*/ 186 h 671"/>
                <a:gd name="T54" fmla="*/ 442 w 706"/>
                <a:gd name="T55" fmla="*/ 153 h 671"/>
                <a:gd name="T56" fmla="*/ 409 w 706"/>
                <a:gd name="T57" fmla="*/ 152 h 671"/>
                <a:gd name="T58" fmla="*/ 340 w 706"/>
                <a:gd name="T59" fmla="*/ 138 h 671"/>
                <a:gd name="T60" fmla="*/ 290 w 706"/>
                <a:gd name="T61" fmla="*/ 98 h 671"/>
                <a:gd name="T62" fmla="*/ 271 w 706"/>
                <a:gd name="T63" fmla="*/ 75 h 671"/>
                <a:gd name="T64" fmla="*/ 244 w 706"/>
                <a:gd name="T65" fmla="*/ 60 h 671"/>
                <a:gd name="T66" fmla="*/ 200 w 706"/>
                <a:gd name="T67" fmla="*/ 44 h 671"/>
                <a:gd name="T68" fmla="*/ 169 w 706"/>
                <a:gd name="T69" fmla="*/ 20 h 671"/>
                <a:gd name="T70" fmla="*/ 134 w 706"/>
                <a:gd name="T71" fmla="*/ 6 h 671"/>
                <a:gd name="T72" fmla="*/ 124 w 706"/>
                <a:gd name="T73" fmla="*/ 14 h 671"/>
                <a:gd name="T74" fmla="*/ 89 w 706"/>
                <a:gd name="T75" fmla="*/ 42 h 671"/>
                <a:gd name="T76" fmla="*/ 92 w 706"/>
                <a:gd name="T77" fmla="*/ 80 h 671"/>
                <a:gd name="T78" fmla="*/ 59 w 706"/>
                <a:gd name="T79" fmla="*/ 108 h 671"/>
                <a:gd name="T80" fmla="*/ 38 w 706"/>
                <a:gd name="T81" fmla="*/ 129 h 671"/>
                <a:gd name="T82" fmla="*/ 10 w 706"/>
                <a:gd name="T83" fmla="*/ 12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6" h="671">
                  <a:moveTo>
                    <a:pt x="10" y="126"/>
                  </a:moveTo>
                  <a:cubicBezTo>
                    <a:pt x="8" y="132"/>
                    <a:pt x="5" y="138"/>
                    <a:pt x="2" y="144"/>
                  </a:cubicBezTo>
                  <a:cubicBezTo>
                    <a:pt x="0" y="156"/>
                    <a:pt x="0" y="162"/>
                    <a:pt x="13" y="165"/>
                  </a:cubicBezTo>
                  <a:cubicBezTo>
                    <a:pt x="24" y="170"/>
                    <a:pt x="13" y="174"/>
                    <a:pt x="29" y="179"/>
                  </a:cubicBezTo>
                  <a:cubicBezTo>
                    <a:pt x="35" y="196"/>
                    <a:pt x="49" y="216"/>
                    <a:pt x="65" y="224"/>
                  </a:cubicBezTo>
                  <a:cubicBezTo>
                    <a:pt x="74" y="236"/>
                    <a:pt x="71" y="230"/>
                    <a:pt x="76" y="240"/>
                  </a:cubicBezTo>
                  <a:cubicBezTo>
                    <a:pt x="77" y="248"/>
                    <a:pt x="82" y="252"/>
                    <a:pt x="86" y="258"/>
                  </a:cubicBezTo>
                  <a:cubicBezTo>
                    <a:pt x="88" y="266"/>
                    <a:pt x="89" y="270"/>
                    <a:pt x="94" y="276"/>
                  </a:cubicBezTo>
                  <a:cubicBezTo>
                    <a:pt x="95" y="283"/>
                    <a:pt x="99" y="284"/>
                    <a:pt x="92" y="288"/>
                  </a:cubicBezTo>
                  <a:cubicBezTo>
                    <a:pt x="86" y="324"/>
                    <a:pt x="122" y="339"/>
                    <a:pt x="142" y="363"/>
                  </a:cubicBezTo>
                  <a:cubicBezTo>
                    <a:pt x="144" y="371"/>
                    <a:pt x="145" y="378"/>
                    <a:pt x="148" y="386"/>
                  </a:cubicBezTo>
                  <a:cubicBezTo>
                    <a:pt x="146" y="394"/>
                    <a:pt x="145" y="405"/>
                    <a:pt x="149" y="413"/>
                  </a:cubicBezTo>
                  <a:cubicBezTo>
                    <a:pt x="152" y="419"/>
                    <a:pt x="160" y="429"/>
                    <a:pt x="160" y="429"/>
                  </a:cubicBezTo>
                  <a:cubicBezTo>
                    <a:pt x="163" y="445"/>
                    <a:pt x="178" y="456"/>
                    <a:pt x="188" y="468"/>
                  </a:cubicBezTo>
                  <a:cubicBezTo>
                    <a:pt x="193" y="473"/>
                    <a:pt x="194" y="481"/>
                    <a:pt x="200" y="485"/>
                  </a:cubicBezTo>
                  <a:cubicBezTo>
                    <a:pt x="205" y="488"/>
                    <a:pt x="211" y="489"/>
                    <a:pt x="217" y="491"/>
                  </a:cubicBezTo>
                  <a:cubicBezTo>
                    <a:pt x="218" y="493"/>
                    <a:pt x="219" y="496"/>
                    <a:pt x="221" y="497"/>
                  </a:cubicBezTo>
                  <a:cubicBezTo>
                    <a:pt x="224" y="499"/>
                    <a:pt x="228" y="498"/>
                    <a:pt x="230" y="500"/>
                  </a:cubicBezTo>
                  <a:cubicBezTo>
                    <a:pt x="232" y="502"/>
                    <a:pt x="231" y="506"/>
                    <a:pt x="233" y="509"/>
                  </a:cubicBezTo>
                  <a:cubicBezTo>
                    <a:pt x="234" y="511"/>
                    <a:pt x="237" y="512"/>
                    <a:pt x="239" y="513"/>
                  </a:cubicBezTo>
                  <a:cubicBezTo>
                    <a:pt x="243" y="519"/>
                    <a:pt x="247" y="525"/>
                    <a:pt x="250" y="531"/>
                  </a:cubicBezTo>
                  <a:cubicBezTo>
                    <a:pt x="252" y="545"/>
                    <a:pt x="258" y="555"/>
                    <a:pt x="266" y="567"/>
                  </a:cubicBezTo>
                  <a:cubicBezTo>
                    <a:pt x="268" y="577"/>
                    <a:pt x="272" y="587"/>
                    <a:pt x="281" y="594"/>
                  </a:cubicBezTo>
                  <a:cubicBezTo>
                    <a:pt x="285" y="604"/>
                    <a:pt x="292" y="620"/>
                    <a:pt x="301" y="626"/>
                  </a:cubicBezTo>
                  <a:cubicBezTo>
                    <a:pt x="310" y="623"/>
                    <a:pt x="310" y="613"/>
                    <a:pt x="314" y="605"/>
                  </a:cubicBezTo>
                  <a:cubicBezTo>
                    <a:pt x="315" y="598"/>
                    <a:pt x="328" y="594"/>
                    <a:pt x="335" y="593"/>
                  </a:cubicBezTo>
                  <a:cubicBezTo>
                    <a:pt x="360" y="595"/>
                    <a:pt x="346" y="610"/>
                    <a:pt x="362" y="621"/>
                  </a:cubicBezTo>
                  <a:cubicBezTo>
                    <a:pt x="369" y="626"/>
                    <a:pt x="378" y="626"/>
                    <a:pt x="386" y="627"/>
                  </a:cubicBezTo>
                  <a:cubicBezTo>
                    <a:pt x="395" y="630"/>
                    <a:pt x="395" y="641"/>
                    <a:pt x="404" y="644"/>
                  </a:cubicBezTo>
                  <a:cubicBezTo>
                    <a:pt x="406" y="654"/>
                    <a:pt x="406" y="662"/>
                    <a:pt x="406" y="671"/>
                  </a:cubicBezTo>
                  <a:cubicBezTo>
                    <a:pt x="414" y="668"/>
                    <a:pt x="418" y="664"/>
                    <a:pt x="425" y="659"/>
                  </a:cubicBezTo>
                  <a:cubicBezTo>
                    <a:pt x="434" y="644"/>
                    <a:pt x="446" y="622"/>
                    <a:pt x="460" y="611"/>
                  </a:cubicBezTo>
                  <a:cubicBezTo>
                    <a:pt x="471" y="593"/>
                    <a:pt x="494" y="579"/>
                    <a:pt x="514" y="575"/>
                  </a:cubicBezTo>
                  <a:cubicBezTo>
                    <a:pt x="524" y="568"/>
                    <a:pt x="527" y="557"/>
                    <a:pt x="539" y="555"/>
                  </a:cubicBezTo>
                  <a:cubicBezTo>
                    <a:pt x="547" y="551"/>
                    <a:pt x="560" y="544"/>
                    <a:pt x="569" y="542"/>
                  </a:cubicBezTo>
                  <a:cubicBezTo>
                    <a:pt x="576" y="538"/>
                    <a:pt x="590" y="532"/>
                    <a:pt x="598" y="530"/>
                  </a:cubicBezTo>
                  <a:cubicBezTo>
                    <a:pt x="608" y="525"/>
                    <a:pt x="612" y="518"/>
                    <a:pt x="623" y="516"/>
                  </a:cubicBezTo>
                  <a:cubicBezTo>
                    <a:pt x="635" y="510"/>
                    <a:pt x="643" y="507"/>
                    <a:pt x="656" y="504"/>
                  </a:cubicBezTo>
                  <a:cubicBezTo>
                    <a:pt x="669" y="498"/>
                    <a:pt x="688" y="492"/>
                    <a:pt x="694" y="479"/>
                  </a:cubicBezTo>
                  <a:cubicBezTo>
                    <a:pt x="695" y="472"/>
                    <a:pt x="697" y="464"/>
                    <a:pt x="700" y="458"/>
                  </a:cubicBezTo>
                  <a:cubicBezTo>
                    <a:pt x="702" y="451"/>
                    <a:pt x="703" y="441"/>
                    <a:pt x="706" y="434"/>
                  </a:cubicBezTo>
                  <a:cubicBezTo>
                    <a:pt x="705" y="424"/>
                    <a:pt x="705" y="416"/>
                    <a:pt x="701" y="407"/>
                  </a:cubicBezTo>
                  <a:cubicBezTo>
                    <a:pt x="699" y="398"/>
                    <a:pt x="696" y="403"/>
                    <a:pt x="689" y="404"/>
                  </a:cubicBezTo>
                  <a:cubicBezTo>
                    <a:pt x="675" y="415"/>
                    <a:pt x="638" y="408"/>
                    <a:pt x="620" y="402"/>
                  </a:cubicBezTo>
                  <a:cubicBezTo>
                    <a:pt x="610" y="394"/>
                    <a:pt x="595" y="391"/>
                    <a:pt x="584" y="383"/>
                  </a:cubicBezTo>
                  <a:lnTo>
                    <a:pt x="572" y="371"/>
                  </a:lnTo>
                  <a:cubicBezTo>
                    <a:pt x="575" y="368"/>
                    <a:pt x="572" y="371"/>
                    <a:pt x="572" y="371"/>
                  </a:cubicBezTo>
                  <a:cubicBezTo>
                    <a:pt x="570" y="368"/>
                    <a:pt x="565" y="357"/>
                    <a:pt x="565" y="357"/>
                  </a:cubicBezTo>
                  <a:cubicBezTo>
                    <a:pt x="563" y="335"/>
                    <a:pt x="555" y="329"/>
                    <a:pt x="547" y="312"/>
                  </a:cubicBezTo>
                  <a:cubicBezTo>
                    <a:pt x="544" y="298"/>
                    <a:pt x="541" y="295"/>
                    <a:pt x="536" y="282"/>
                  </a:cubicBezTo>
                  <a:cubicBezTo>
                    <a:pt x="539" y="266"/>
                    <a:pt x="528" y="264"/>
                    <a:pt x="521" y="251"/>
                  </a:cubicBezTo>
                  <a:cubicBezTo>
                    <a:pt x="519" y="235"/>
                    <a:pt x="517" y="220"/>
                    <a:pt x="514" y="204"/>
                  </a:cubicBezTo>
                  <a:cubicBezTo>
                    <a:pt x="514" y="202"/>
                    <a:pt x="494" y="200"/>
                    <a:pt x="484" y="198"/>
                  </a:cubicBezTo>
                  <a:cubicBezTo>
                    <a:pt x="478" y="194"/>
                    <a:pt x="476" y="192"/>
                    <a:pt x="473" y="186"/>
                  </a:cubicBezTo>
                  <a:cubicBezTo>
                    <a:pt x="471" y="171"/>
                    <a:pt x="466" y="168"/>
                    <a:pt x="451" y="167"/>
                  </a:cubicBezTo>
                  <a:cubicBezTo>
                    <a:pt x="443" y="163"/>
                    <a:pt x="443" y="161"/>
                    <a:pt x="442" y="153"/>
                  </a:cubicBezTo>
                  <a:cubicBezTo>
                    <a:pt x="435" y="157"/>
                    <a:pt x="427" y="159"/>
                    <a:pt x="421" y="164"/>
                  </a:cubicBezTo>
                  <a:cubicBezTo>
                    <a:pt x="415" y="161"/>
                    <a:pt x="414" y="156"/>
                    <a:pt x="409" y="152"/>
                  </a:cubicBezTo>
                  <a:cubicBezTo>
                    <a:pt x="397" y="144"/>
                    <a:pt x="375" y="144"/>
                    <a:pt x="362" y="143"/>
                  </a:cubicBezTo>
                  <a:cubicBezTo>
                    <a:pt x="353" y="139"/>
                    <a:pt x="350" y="139"/>
                    <a:pt x="340" y="138"/>
                  </a:cubicBezTo>
                  <a:cubicBezTo>
                    <a:pt x="332" y="134"/>
                    <a:pt x="322" y="126"/>
                    <a:pt x="314" y="125"/>
                  </a:cubicBezTo>
                  <a:cubicBezTo>
                    <a:pt x="300" y="118"/>
                    <a:pt x="298" y="110"/>
                    <a:pt x="290" y="98"/>
                  </a:cubicBezTo>
                  <a:cubicBezTo>
                    <a:pt x="287" y="94"/>
                    <a:pt x="286" y="89"/>
                    <a:pt x="283" y="84"/>
                  </a:cubicBezTo>
                  <a:cubicBezTo>
                    <a:pt x="281" y="81"/>
                    <a:pt x="275" y="77"/>
                    <a:pt x="271" y="75"/>
                  </a:cubicBezTo>
                  <a:cubicBezTo>
                    <a:pt x="267" y="72"/>
                    <a:pt x="262" y="73"/>
                    <a:pt x="257" y="72"/>
                  </a:cubicBezTo>
                  <a:cubicBezTo>
                    <a:pt x="252" y="68"/>
                    <a:pt x="251" y="61"/>
                    <a:pt x="244" y="60"/>
                  </a:cubicBezTo>
                  <a:cubicBezTo>
                    <a:pt x="236" y="54"/>
                    <a:pt x="224" y="60"/>
                    <a:pt x="215" y="54"/>
                  </a:cubicBezTo>
                  <a:cubicBezTo>
                    <a:pt x="210" y="51"/>
                    <a:pt x="200" y="44"/>
                    <a:pt x="200" y="44"/>
                  </a:cubicBezTo>
                  <a:cubicBezTo>
                    <a:pt x="196" y="37"/>
                    <a:pt x="189" y="33"/>
                    <a:pt x="182" y="29"/>
                  </a:cubicBezTo>
                  <a:cubicBezTo>
                    <a:pt x="178" y="22"/>
                    <a:pt x="177" y="21"/>
                    <a:pt x="169" y="20"/>
                  </a:cubicBezTo>
                  <a:cubicBezTo>
                    <a:pt x="163" y="18"/>
                    <a:pt x="157" y="17"/>
                    <a:pt x="151" y="15"/>
                  </a:cubicBezTo>
                  <a:cubicBezTo>
                    <a:pt x="145" y="13"/>
                    <a:pt x="134" y="6"/>
                    <a:pt x="134" y="6"/>
                  </a:cubicBezTo>
                  <a:cubicBezTo>
                    <a:pt x="132" y="4"/>
                    <a:pt x="128" y="0"/>
                    <a:pt x="125" y="5"/>
                  </a:cubicBezTo>
                  <a:cubicBezTo>
                    <a:pt x="124" y="8"/>
                    <a:pt x="125" y="11"/>
                    <a:pt x="124" y="14"/>
                  </a:cubicBezTo>
                  <a:cubicBezTo>
                    <a:pt x="121" y="18"/>
                    <a:pt x="116" y="31"/>
                    <a:pt x="110" y="36"/>
                  </a:cubicBezTo>
                  <a:cubicBezTo>
                    <a:pt x="104" y="41"/>
                    <a:pt x="94" y="40"/>
                    <a:pt x="89" y="42"/>
                  </a:cubicBezTo>
                  <a:cubicBezTo>
                    <a:pt x="83" y="45"/>
                    <a:pt x="82" y="45"/>
                    <a:pt x="79" y="51"/>
                  </a:cubicBezTo>
                  <a:cubicBezTo>
                    <a:pt x="81" y="60"/>
                    <a:pt x="87" y="72"/>
                    <a:pt x="92" y="80"/>
                  </a:cubicBezTo>
                  <a:cubicBezTo>
                    <a:pt x="94" y="90"/>
                    <a:pt x="94" y="99"/>
                    <a:pt x="80" y="102"/>
                  </a:cubicBezTo>
                  <a:cubicBezTo>
                    <a:pt x="76" y="104"/>
                    <a:pt x="63" y="106"/>
                    <a:pt x="59" y="108"/>
                  </a:cubicBezTo>
                  <a:cubicBezTo>
                    <a:pt x="54" y="115"/>
                    <a:pt x="58" y="119"/>
                    <a:pt x="50" y="122"/>
                  </a:cubicBezTo>
                  <a:cubicBezTo>
                    <a:pt x="46" y="126"/>
                    <a:pt x="43" y="126"/>
                    <a:pt x="38" y="129"/>
                  </a:cubicBezTo>
                  <a:cubicBezTo>
                    <a:pt x="30" y="127"/>
                    <a:pt x="28" y="127"/>
                    <a:pt x="20" y="125"/>
                  </a:cubicBezTo>
                  <a:cubicBezTo>
                    <a:pt x="19" y="124"/>
                    <a:pt x="10" y="126"/>
                    <a:pt x="10" y="126"/>
                  </a:cubicBez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4" name="Freeform 313"/>
            <p:cNvSpPr>
              <a:spLocks/>
            </p:cNvSpPr>
            <p:nvPr/>
          </p:nvSpPr>
          <p:spPr bwMode="auto">
            <a:xfrm>
              <a:off x="3482" y="2043"/>
              <a:ext cx="327" cy="270"/>
            </a:xfrm>
            <a:custGeom>
              <a:avLst/>
              <a:gdLst>
                <a:gd name="T0" fmla="*/ 117 w 663"/>
                <a:gd name="T1" fmla="*/ 32 h 547"/>
                <a:gd name="T2" fmla="*/ 79 w 663"/>
                <a:gd name="T3" fmla="*/ 12 h 547"/>
                <a:gd name="T4" fmla="*/ 49 w 663"/>
                <a:gd name="T5" fmla="*/ 27 h 547"/>
                <a:gd name="T6" fmla="*/ 0 w 663"/>
                <a:gd name="T7" fmla="*/ 14 h 547"/>
                <a:gd name="T8" fmla="*/ 13 w 663"/>
                <a:gd name="T9" fmla="*/ 65 h 547"/>
                <a:gd name="T10" fmla="*/ 27 w 663"/>
                <a:gd name="T11" fmla="*/ 90 h 547"/>
                <a:gd name="T12" fmla="*/ 33 w 663"/>
                <a:gd name="T13" fmla="*/ 138 h 547"/>
                <a:gd name="T14" fmla="*/ 58 w 663"/>
                <a:gd name="T15" fmla="*/ 150 h 547"/>
                <a:gd name="T16" fmla="*/ 78 w 663"/>
                <a:gd name="T17" fmla="*/ 162 h 547"/>
                <a:gd name="T18" fmla="*/ 64 w 663"/>
                <a:gd name="T19" fmla="*/ 198 h 547"/>
                <a:gd name="T20" fmla="*/ 96 w 663"/>
                <a:gd name="T21" fmla="*/ 227 h 547"/>
                <a:gd name="T22" fmla="*/ 139 w 663"/>
                <a:gd name="T23" fmla="*/ 261 h 547"/>
                <a:gd name="T24" fmla="*/ 139 w 663"/>
                <a:gd name="T25" fmla="*/ 299 h 547"/>
                <a:gd name="T26" fmla="*/ 165 w 663"/>
                <a:gd name="T27" fmla="*/ 314 h 547"/>
                <a:gd name="T28" fmla="*/ 184 w 663"/>
                <a:gd name="T29" fmla="*/ 369 h 547"/>
                <a:gd name="T30" fmla="*/ 213 w 663"/>
                <a:gd name="T31" fmla="*/ 360 h 547"/>
                <a:gd name="T32" fmla="*/ 252 w 663"/>
                <a:gd name="T33" fmla="*/ 377 h 547"/>
                <a:gd name="T34" fmla="*/ 279 w 663"/>
                <a:gd name="T35" fmla="*/ 426 h 547"/>
                <a:gd name="T36" fmla="*/ 351 w 663"/>
                <a:gd name="T37" fmla="*/ 482 h 547"/>
                <a:gd name="T38" fmla="*/ 418 w 663"/>
                <a:gd name="T39" fmla="*/ 488 h 547"/>
                <a:gd name="T40" fmla="*/ 480 w 663"/>
                <a:gd name="T41" fmla="*/ 489 h 547"/>
                <a:gd name="T42" fmla="*/ 520 w 663"/>
                <a:gd name="T43" fmla="*/ 525 h 547"/>
                <a:gd name="T44" fmla="*/ 591 w 663"/>
                <a:gd name="T45" fmla="*/ 537 h 547"/>
                <a:gd name="T46" fmla="*/ 624 w 663"/>
                <a:gd name="T47" fmla="*/ 545 h 547"/>
                <a:gd name="T48" fmla="*/ 634 w 663"/>
                <a:gd name="T49" fmla="*/ 510 h 547"/>
                <a:gd name="T50" fmla="*/ 658 w 663"/>
                <a:gd name="T51" fmla="*/ 482 h 547"/>
                <a:gd name="T52" fmla="*/ 645 w 663"/>
                <a:gd name="T53" fmla="*/ 455 h 547"/>
                <a:gd name="T54" fmla="*/ 595 w 663"/>
                <a:gd name="T55" fmla="*/ 398 h 547"/>
                <a:gd name="T56" fmla="*/ 598 w 663"/>
                <a:gd name="T57" fmla="*/ 338 h 547"/>
                <a:gd name="T58" fmla="*/ 562 w 663"/>
                <a:gd name="T59" fmla="*/ 300 h 547"/>
                <a:gd name="T60" fmla="*/ 558 w 663"/>
                <a:gd name="T61" fmla="*/ 228 h 547"/>
                <a:gd name="T62" fmla="*/ 561 w 663"/>
                <a:gd name="T63" fmla="*/ 179 h 547"/>
                <a:gd name="T64" fmla="*/ 547 w 663"/>
                <a:gd name="T65" fmla="*/ 123 h 547"/>
                <a:gd name="T66" fmla="*/ 495 w 663"/>
                <a:gd name="T67" fmla="*/ 107 h 547"/>
                <a:gd name="T68" fmla="*/ 453 w 663"/>
                <a:gd name="T69" fmla="*/ 68 h 547"/>
                <a:gd name="T70" fmla="*/ 363 w 663"/>
                <a:gd name="T71" fmla="*/ 47 h 547"/>
                <a:gd name="T72" fmla="*/ 322 w 663"/>
                <a:gd name="T73" fmla="*/ 72 h 547"/>
                <a:gd name="T74" fmla="*/ 312 w 663"/>
                <a:gd name="T75" fmla="*/ 102 h 547"/>
                <a:gd name="T76" fmla="*/ 267 w 663"/>
                <a:gd name="T77" fmla="*/ 108 h 547"/>
                <a:gd name="T78" fmla="*/ 195 w 663"/>
                <a:gd name="T79" fmla="*/ 78 h 547"/>
                <a:gd name="T80" fmla="*/ 144 w 663"/>
                <a:gd name="T81" fmla="*/ 5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3" h="547">
                  <a:moveTo>
                    <a:pt x="144" y="50"/>
                  </a:moveTo>
                  <a:cubicBezTo>
                    <a:pt x="130" y="45"/>
                    <a:pt x="129" y="41"/>
                    <a:pt x="117" y="32"/>
                  </a:cubicBezTo>
                  <a:cubicBezTo>
                    <a:pt x="112" y="24"/>
                    <a:pt x="117" y="10"/>
                    <a:pt x="108" y="6"/>
                  </a:cubicBezTo>
                  <a:cubicBezTo>
                    <a:pt x="103" y="0"/>
                    <a:pt x="79" y="12"/>
                    <a:pt x="79" y="12"/>
                  </a:cubicBezTo>
                  <a:cubicBezTo>
                    <a:pt x="75" y="14"/>
                    <a:pt x="70" y="13"/>
                    <a:pt x="66" y="15"/>
                  </a:cubicBezTo>
                  <a:cubicBezTo>
                    <a:pt x="60" y="18"/>
                    <a:pt x="59" y="25"/>
                    <a:pt x="49" y="27"/>
                  </a:cubicBezTo>
                  <a:cubicBezTo>
                    <a:pt x="43" y="30"/>
                    <a:pt x="38" y="24"/>
                    <a:pt x="31" y="23"/>
                  </a:cubicBezTo>
                  <a:cubicBezTo>
                    <a:pt x="21" y="15"/>
                    <a:pt x="12" y="13"/>
                    <a:pt x="0" y="14"/>
                  </a:cubicBezTo>
                  <a:cubicBezTo>
                    <a:pt x="3" y="29"/>
                    <a:pt x="0" y="40"/>
                    <a:pt x="9" y="51"/>
                  </a:cubicBezTo>
                  <a:cubicBezTo>
                    <a:pt x="11" y="58"/>
                    <a:pt x="10" y="59"/>
                    <a:pt x="13" y="65"/>
                  </a:cubicBezTo>
                  <a:cubicBezTo>
                    <a:pt x="13" y="71"/>
                    <a:pt x="8" y="82"/>
                    <a:pt x="10" y="86"/>
                  </a:cubicBezTo>
                  <a:cubicBezTo>
                    <a:pt x="12" y="90"/>
                    <a:pt x="24" y="84"/>
                    <a:pt x="27" y="90"/>
                  </a:cubicBezTo>
                  <a:cubicBezTo>
                    <a:pt x="37" y="96"/>
                    <a:pt x="28" y="113"/>
                    <a:pt x="27" y="123"/>
                  </a:cubicBezTo>
                  <a:cubicBezTo>
                    <a:pt x="27" y="128"/>
                    <a:pt x="25" y="126"/>
                    <a:pt x="33" y="138"/>
                  </a:cubicBezTo>
                  <a:cubicBezTo>
                    <a:pt x="40" y="140"/>
                    <a:pt x="54" y="147"/>
                    <a:pt x="54" y="147"/>
                  </a:cubicBezTo>
                  <a:cubicBezTo>
                    <a:pt x="55" y="148"/>
                    <a:pt x="56" y="149"/>
                    <a:pt x="58" y="150"/>
                  </a:cubicBezTo>
                  <a:cubicBezTo>
                    <a:pt x="62" y="151"/>
                    <a:pt x="61" y="153"/>
                    <a:pt x="64" y="155"/>
                  </a:cubicBezTo>
                  <a:cubicBezTo>
                    <a:pt x="68" y="157"/>
                    <a:pt x="75" y="159"/>
                    <a:pt x="78" y="162"/>
                  </a:cubicBezTo>
                  <a:cubicBezTo>
                    <a:pt x="83" y="170"/>
                    <a:pt x="78" y="173"/>
                    <a:pt x="73" y="180"/>
                  </a:cubicBezTo>
                  <a:cubicBezTo>
                    <a:pt x="72" y="187"/>
                    <a:pt x="67" y="192"/>
                    <a:pt x="64" y="198"/>
                  </a:cubicBezTo>
                  <a:cubicBezTo>
                    <a:pt x="63" y="201"/>
                    <a:pt x="61" y="204"/>
                    <a:pt x="61" y="207"/>
                  </a:cubicBezTo>
                  <a:cubicBezTo>
                    <a:pt x="62" y="215"/>
                    <a:pt x="90" y="224"/>
                    <a:pt x="96" y="227"/>
                  </a:cubicBezTo>
                  <a:cubicBezTo>
                    <a:pt x="101" y="234"/>
                    <a:pt x="115" y="239"/>
                    <a:pt x="123" y="240"/>
                  </a:cubicBezTo>
                  <a:cubicBezTo>
                    <a:pt x="132" y="244"/>
                    <a:pt x="133" y="253"/>
                    <a:pt x="139" y="261"/>
                  </a:cubicBezTo>
                  <a:cubicBezTo>
                    <a:pt x="142" y="268"/>
                    <a:pt x="139" y="278"/>
                    <a:pt x="139" y="284"/>
                  </a:cubicBezTo>
                  <a:cubicBezTo>
                    <a:pt x="139" y="290"/>
                    <a:pt x="136" y="296"/>
                    <a:pt x="139" y="299"/>
                  </a:cubicBezTo>
                  <a:cubicBezTo>
                    <a:pt x="142" y="307"/>
                    <a:pt x="155" y="297"/>
                    <a:pt x="159" y="300"/>
                  </a:cubicBezTo>
                  <a:cubicBezTo>
                    <a:pt x="163" y="303"/>
                    <a:pt x="162" y="307"/>
                    <a:pt x="165" y="314"/>
                  </a:cubicBezTo>
                  <a:cubicBezTo>
                    <a:pt x="166" y="327"/>
                    <a:pt x="169" y="332"/>
                    <a:pt x="175" y="342"/>
                  </a:cubicBezTo>
                  <a:cubicBezTo>
                    <a:pt x="177" y="356"/>
                    <a:pt x="166" y="373"/>
                    <a:pt x="184" y="369"/>
                  </a:cubicBezTo>
                  <a:cubicBezTo>
                    <a:pt x="188" y="362"/>
                    <a:pt x="192" y="352"/>
                    <a:pt x="198" y="347"/>
                  </a:cubicBezTo>
                  <a:cubicBezTo>
                    <a:pt x="209" y="349"/>
                    <a:pt x="203" y="358"/>
                    <a:pt x="213" y="360"/>
                  </a:cubicBezTo>
                  <a:cubicBezTo>
                    <a:pt x="222" y="359"/>
                    <a:pt x="223" y="356"/>
                    <a:pt x="232" y="360"/>
                  </a:cubicBezTo>
                  <a:cubicBezTo>
                    <a:pt x="240" y="368"/>
                    <a:pt x="241" y="371"/>
                    <a:pt x="252" y="377"/>
                  </a:cubicBezTo>
                  <a:cubicBezTo>
                    <a:pt x="256" y="382"/>
                    <a:pt x="258" y="385"/>
                    <a:pt x="259" y="392"/>
                  </a:cubicBezTo>
                  <a:cubicBezTo>
                    <a:pt x="256" y="410"/>
                    <a:pt x="261" y="420"/>
                    <a:pt x="279" y="426"/>
                  </a:cubicBezTo>
                  <a:cubicBezTo>
                    <a:pt x="281" y="435"/>
                    <a:pt x="291" y="440"/>
                    <a:pt x="300" y="441"/>
                  </a:cubicBezTo>
                  <a:cubicBezTo>
                    <a:pt x="309" y="457"/>
                    <a:pt x="334" y="476"/>
                    <a:pt x="351" y="482"/>
                  </a:cubicBezTo>
                  <a:cubicBezTo>
                    <a:pt x="356" y="486"/>
                    <a:pt x="373" y="478"/>
                    <a:pt x="379" y="480"/>
                  </a:cubicBezTo>
                  <a:cubicBezTo>
                    <a:pt x="399" y="479"/>
                    <a:pt x="399" y="484"/>
                    <a:pt x="418" y="488"/>
                  </a:cubicBezTo>
                  <a:cubicBezTo>
                    <a:pt x="433" y="486"/>
                    <a:pt x="441" y="470"/>
                    <a:pt x="456" y="465"/>
                  </a:cubicBezTo>
                  <a:cubicBezTo>
                    <a:pt x="466" y="473"/>
                    <a:pt x="469" y="487"/>
                    <a:pt x="480" y="489"/>
                  </a:cubicBezTo>
                  <a:cubicBezTo>
                    <a:pt x="484" y="497"/>
                    <a:pt x="487" y="503"/>
                    <a:pt x="492" y="510"/>
                  </a:cubicBezTo>
                  <a:cubicBezTo>
                    <a:pt x="495" y="527"/>
                    <a:pt x="502" y="524"/>
                    <a:pt x="520" y="525"/>
                  </a:cubicBezTo>
                  <a:cubicBezTo>
                    <a:pt x="533" y="528"/>
                    <a:pt x="546" y="529"/>
                    <a:pt x="559" y="530"/>
                  </a:cubicBezTo>
                  <a:cubicBezTo>
                    <a:pt x="569" y="536"/>
                    <a:pt x="580" y="536"/>
                    <a:pt x="591" y="537"/>
                  </a:cubicBezTo>
                  <a:cubicBezTo>
                    <a:pt x="599" y="541"/>
                    <a:pt x="607" y="542"/>
                    <a:pt x="616" y="543"/>
                  </a:cubicBezTo>
                  <a:cubicBezTo>
                    <a:pt x="619" y="544"/>
                    <a:pt x="622" y="547"/>
                    <a:pt x="624" y="545"/>
                  </a:cubicBezTo>
                  <a:cubicBezTo>
                    <a:pt x="627" y="541"/>
                    <a:pt x="627" y="530"/>
                    <a:pt x="627" y="530"/>
                  </a:cubicBezTo>
                  <a:cubicBezTo>
                    <a:pt x="628" y="517"/>
                    <a:pt x="626" y="518"/>
                    <a:pt x="634" y="510"/>
                  </a:cubicBezTo>
                  <a:cubicBezTo>
                    <a:pt x="632" y="503"/>
                    <a:pt x="639" y="492"/>
                    <a:pt x="637" y="485"/>
                  </a:cubicBezTo>
                  <a:cubicBezTo>
                    <a:pt x="644" y="482"/>
                    <a:pt x="655" y="488"/>
                    <a:pt x="658" y="482"/>
                  </a:cubicBezTo>
                  <a:cubicBezTo>
                    <a:pt x="663" y="478"/>
                    <a:pt x="662" y="468"/>
                    <a:pt x="660" y="464"/>
                  </a:cubicBezTo>
                  <a:cubicBezTo>
                    <a:pt x="658" y="460"/>
                    <a:pt x="649" y="461"/>
                    <a:pt x="645" y="455"/>
                  </a:cubicBezTo>
                  <a:cubicBezTo>
                    <a:pt x="630" y="449"/>
                    <a:pt x="637" y="439"/>
                    <a:pt x="634" y="425"/>
                  </a:cubicBezTo>
                  <a:cubicBezTo>
                    <a:pt x="632" y="407"/>
                    <a:pt x="614" y="399"/>
                    <a:pt x="595" y="398"/>
                  </a:cubicBezTo>
                  <a:cubicBezTo>
                    <a:pt x="574" y="396"/>
                    <a:pt x="570" y="370"/>
                    <a:pt x="582" y="360"/>
                  </a:cubicBezTo>
                  <a:cubicBezTo>
                    <a:pt x="583" y="349"/>
                    <a:pt x="594" y="349"/>
                    <a:pt x="598" y="338"/>
                  </a:cubicBezTo>
                  <a:cubicBezTo>
                    <a:pt x="597" y="327"/>
                    <a:pt x="599" y="305"/>
                    <a:pt x="586" y="299"/>
                  </a:cubicBezTo>
                  <a:cubicBezTo>
                    <a:pt x="579" y="302"/>
                    <a:pt x="569" y="303"/>
                    <a:pt x="562" y="300"/>
                  </a:cubicBezTo>
                  <a:cubicBezTo>
                    <a:pt x="561" y="287"/>
                    <a:pt x="559" y="270"/>
                    <a:pt x="556" y="257"/>
                  </a:cubicBezTo>
                  <a:cubicBezTo>
                    <a:pt x="555" y="245"/>
                    <a:pt x="552" y="239"/>
                    <a:pt x="558" y="228"/>
                  </a:cubicBezTo>
                  <a:cubicBezTo>
                    <a:pt x="561" y="210"/>
                    <a:pt x="551" y="203"/>
                    <a:pt x="543" y="189"/>
                  </a:cubicBezTo>
                  <a:cubicBezTo>
                    <a:pt x="553" y="182"/>
                    <a:pt x="566" y="189"/>
                    <a:pt x="561" y="179"/>
                  </a:cubicBezTo>
                  <a:cubicBezTo>
                    <a:pt x="560" y="173"/>
                    <a:pt x="540" y="152"/>
                    <a:pt x="543" y="146"/>
                  </a:cubicBezTo>
                  <a:cubicBezTo>
                    <a:pt x="541" y="141"/>
                    <a:pt x="551" y="128"/>
                    <a:pt x="547" y="123"/>
                  </a:cubicBezTo>
                  <a:cubicBezTo>
                    <a:pt x="543" y="118"/>
                    <a:pt x="526" y="122"/>
                    <a:pt x="517" y="119"/>
                  </a:cubicBezTo>
                  <a:cubicBezTo>
                    <a:pt x="508" y="116"/>
                    <a:pt x="502" y="112"/>
                    <a:pt x="495" y="107"/>
                  </a:cubicBezTo>
                  <a:cubicBezTo>
                    <a:pt x="479" y="102"/>
                    <a:pt x="490" y="91"/>
                    <a:pt x="474" y="87"/>
                  </a:cubicBezTo>
                  <a:cubicBezTo>
                    <a:pt x="470" y="82"/>
                    <a:pt x="460" y="69"/>
                    <a:pt x="453" y="68"/>
                  </a:cubicBezTo>
                  <a:cubicBezTo>
                    <a:pt x="451" y="66"/>
                    <a:pt x="444" y="78"/>
                    <a:pt x="429" y="75"/>
                  </a:cubicBezTo>
                  <a:cubicBezTo>
                    <a:pt x="414" y="72"/>
                    <a:pt x="376" y="48"/>
                    <a:pt x="363" y="47"/>
                  </a:cubicBezTo>
                  <a:cubicBezTo>
                    <a:pt x="350" y="50"/>
                    <a:pt x="358" y="60"/>
                    <a:pt x="348" y="66"/>
                  </a:cubicBezTo>
                  <a:cubicBezTo>
                    <a:pt x="340" y="72"/>
                    <a:pt x="332" y="70"/>
                    <a:pt x="322" y="72"/>
                  </a:cubicBezTo>
                  <a:cubicBezTo>
                    <a:pt x="314" y="76"/>
                    <a:pt x="316" y="81"/>
                    <a:pt x="321" y="87"/>
                  </a:cubicBezTo>
                  <a:cubicBezTo>
                    <a:pt x="322" y="94"/>
                    <a:pt x="320" y="100"/>
                    <a:pt x="312" y="102"/>
                  </a:cubicBezTo>
                  <a:cubicBezTo>
                    <a:pt x="300" y="100"/>
                    <a:pt x="307" y="96"/>
                    <a:pt x="291" y="98"/>
                  </a:cubicBezTo>
                  <a:cubicBezTo>
                    <a:pt x="284" y="102"/>
                    <a:pt x="275" y="107"/>
                    <a:pt x="267" y="108"/>
                  </a:cubicBezTo>
                  <a:cubicBezTo>
                    <a:pt x="253" y="106"/>
                    <a:pt x="239" y="102"/>
                    <a:pt x="225" y="101"/>
                  </a:cubicBezTo>
                  <a:cubicBezTo>
                    <a:pt x="201" y="96"/>
                    <a:pt x="210" y="92"/>
                    <a:pt x="195" y="78"/>
                  </a:cubicBezTo>
                  <a:cubicBezTo>
                    <a:pt x="185" y="69"/>
                    <a:pt x="171" y="66"/>
                    <a:pt x="159" y="65"/>
                  </a:cubicBezTo>
                  <a:cubicBezTo>
                    <a:pt x="151" y="62"/>
                    <a:pt x="144" y="61"/>
                    <a:pt x="144" y="5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5" name="Freeform 314"/>
            <p:cNvSpPr>
              <a:spLocks/>
            </p:cNvSpPr>
            <p:nvPr/>
          </p:nvSpPr>
          <p:spPr bwMode="auto">
            <a:xfrm>
              <a:off x="3608" y="2285"/>
              <a:ext cx="10" cy="14"/>
            </a:xfrm>
            <a:custGeom>
              <a:avLst/>
              <a:gdLst>
                <a:gd name="T0" fmla="*/ 6 w 21"/>
                <a:gd name="T1" fmla="*/ 4 h 28"/>
                <a:gd name="T2" fmla="*/ 9 w 21"/>
                <a:gd name="T3" fmla="*/ 28 h 28"/>
                <a:gd name="T4" fmla="*/ 21 w 21"/>
                <a:gd name="T5" fmla="*/ 17 h 28"/>
                <a:gd name="T6" fmla="*/ 6 w 21"/>
                <a:gd name="T7" fmla="*/ 4 h 28"/>
              </a:gdLst>
              <a:ahLst/>
              <a:cxnLst>
                <a:cxn ang="0">
                  <a:pos x="T0" y="T1"/>
                </a:cxn>
                <a:cxn ang="0">
                  <a:pos x="T2" y="T3"/>
                </a:cxn>
                <a:cxn ang="0">
                  <a:pos x="T4" y="T5"/>
                </a:cxn>
                <a:cxn ang="0">
                  <a:pos x="T6" y="T7"/>
                </a:cxn>
              </a:cxnLst>
              <a:rect l="0" t="0" r="r" b="b"/>
              <a:pathLst>
                <a:path w="21" h="28">
                  <a:moveTo>
                    <a:pt x="6" y="4"/>
                  </a:moveTo>
                  <a:cubicBezTo>
                    <a:pt x="0" y="12"/>
                    <a:pt x="3" y="21"/>
                    <a:pt x="9" y="28"/>
                  </a:cubicBezTo>
                  <a:cubicBezTo>
                    <a:pt x="16" y="26"/>
                    <a:pt x="19" y="25"/>
                    <a:pt x="21" y="17"/>
                  </a:cubicBezTo>
                  <a:cubicBezTo>
                    <a:pt x="20" y="6"/>
                    <a:pt x="18" y="0"/>
                    <a:pt x="6"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6" name="Freeform 315"/>
            <p:cNvSpPr>
              <a:spLocks/>
            </p:cNvSpPr>
            <p:nvPr/>
          </p:nvSpPr>
          <p:spPr bwMode="auto">
            <a:xfrm>
              <a:off x="3502" y="1731"/>
              <a:ext cx="558" cy="279"/>
            </a:xfrm>
            <a:custGeom>
              <a:avLst/>
              <a:gdLst>
                <a:gd name="T0" fmla="*/ 42 w 1130"/>
                <a:gd name="T1" fmla="*/ 268 h 565"/>
                <a:gd name="T2" fmla="*/ 5 w 1130"/>
                <a:gd name="T3" fmla="*/ 232 h 565"/>
                <a:gd name="T4" fmla="*/ 53 w 1130"/>
                <a:gd name="T5" fmla="*/ 197 h 565"/>
                <a:gd name="T6" fmla="*/ 95 w 1130"/>
                <a:gd name="T7" fmla="*/ 145 h 565"/>
                <a:gd name="T8" fmla="*/ 177 w 1130"/>
                <a:gd name="T9" fmla="*/ 170 h 565"/>
                <a:gd name="T10" fmla="*/ 257 w 1130"/>
                <a:gd name="T11" fmla="*/ 152 h 565"/>
                <a:gd name="T12" fmla="*/ 335 w 1130"/>
                <a:gd name="T13" fmla="*/ 172 h 565"/>
                <a:gd name="T14" fmla="*/ 318 w 1130"/>
                <a:gd name="T15" fmla="*/ 122 h 565"/>
                <a:gd name="T16" fmla="*/ 323 w 1130"/>
                <a:gd name="T17" fmla="*/ 100 h 565"/>
                <a:gd name="T18" fmla="*/ 333 w 1130"/>
                <a:gd name="T19" fmla="*/ 71 h 565"/>
                <a:gd name="T20" fmla="*/ 453 w 1130"/>
                <a:gd name="T21" fmla="*/ 29 h 565"/>
                <a:gd name="T22" fmla="*/ 521 w 1130"/>
                <a:gd name="T23" fmla="*/ 10 h 565"/>
                <a:gd name="T24" fmla="*/ 609 w 1130"/>
                <a:gd name="T25" fmla="*/ 10 h 565"/>
                <a:gd name="T26" fmla="*/ 665 w 1130"/>
                <a:gd name="T27" fmla="*/ 28 h 565"/>
                <a:gd name="T28" fmla="*/ 723 w 1130"/>
                <a:gd name="T29" fmla="*/ 34 h 565"/>
                <a:gd name="T30" fmla="*/ 785 w 1130"/>
                <a:gd name="T31" fmla="*/ 22 h 565"/>
                <a:gd name="T32" fmla="*/ 857 w 1130"/>
                <a:gd name="T33" fmla="*/ 104 h 565"/>
                <a:gd name="T34" fmla="*/ 902 w 1130"/>
                <a:gd name="T35" fmla="*/ 103 h 565"/>
                <a:gd name="T36" fmla="*/ 1004 w 1130"/>
                <a:gd name="T37" fmla="*/ 131 h 565"/>
                <a:gd name="T38" fmla="*/ 1040 w 1130"/>
                <a:gd name="T39" fmla="*/ 160 h 565"/>
                <a:gd name="T40" fmla="*/ 1110 w 1130"/>
                <a:gd name="T41" fmla="*/ 190 h 565"/>
                <a:gd name="T42" fmla="*/ 1098 w 1130"/>
                <a:gd name="T43" fmla="*/ 248 h 565"/>
                <a:gd name="T44" fmla="*/ 1089 w 1130"/>
                <a:gd name="T45" fmla="*/ 307 h 565"/>
                <a:gd name="T46" fmla="*/ 1011 w 1130"/>
                <a:gd name="T47" fmla="*/ 370 h 565"/>
                <a:gd name="T48" fmla="*/ 1020 w 1130"/>
                <a:gd name="T49" fmla="*/ 436 h 565"/>
                <a:gd name="T50" fmla="*/ 1035 w 1130"/>
                <a:gd name="T51" fmla="*/ 491 h 565"/>
                <a:gd name="T52" fmla="*/ 959 w 1130"/>
                <a:gd name="T53" fmla="*/ 496 h 565"/>
                <a:gd name="T54" fmla="*/ 891 w 1130"/>
                <a:gd name="T55" fmla="*/ 481 h 565"/>
                <a:gd name="T56" fmla="*/ 830 w 1130"/>
                <a:gd name="T57" fmla="*/ 497 h 565"/>
                <a:gd name="T58" fmla="*/ 720 w 1130"/>
                <a:gd name="T59" fmla="*/ 536 h 565"/>
                <a:gd name="T60" fmla="*/ 591 w 1130"/>
                <a:gd name="T61" fmla="*/ 548 h 565"/>
                <a:gd name="T62" fmla="*/ 554 w 1130"/>
                <a:gd name="T63" fmla="*/ 460 h 565"/>
                <a:gd name="T64" fmla="*/ 446 w 1130"/>
                <a:gd name="T65" fmla="*/ 437 h 565"/>
                <a:gd name="T66" fmla="*/ 438 w 1130"/>
                <a:gd name="T67" fmla="*/ 383 h 565"/>
                <a:gd name="T68" fmla="*/ 435 w 1130"/>
                <a:gd name="T69" fmla="*/ 311 h 565"/>
                <a:gd name="T70" fmla="*/ 362 w 1130"/>
                <a:gd name="T71" fmla="*/ 322 h 565"/>
                <a:gd name="T72" fmla="*/ 303 w 1130"/>
                <a:gd name="T73" fmla="*/ 376 h 565"/>
                <a:gd name="T74" fmla="*/ 282 w 1130"/>
                <a:gd name="T75" fmla="*/ 424 h 565"/>
                <a:gd name="T76" fmla="*/ 305 w 1130"/>
                <a:gd name="T77" fmla="*/ 518 h 565"/>
                <a:gd name="T78" fmla="*/ 215 w 1130"/>
                <a:gd name="T79" fmla="*/ 469 h 565"/>
                <a:gd name="T80" fmla="*/ 105 w 1130"/>
                <a:gd name="T81" fmla="*/ 419 h 565"/>
                <a:gd name="T82" fmla="*/ 159 w 1130"/>
                <a:gd name="T83" fmla="*/ 416 h 565"/>
                <a:gd name="T84" fmla="*/ 186 w 1130"/>
                <a:gd name="T85" fmla="*/ 364 h 565"/>
                <a:gd name="T86" fmla="*/ 168 w 1130"/>
                <a:gd name="T87" fmla="*/ 311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0" h="565">
                  <a:moveTo>
                    <a:pt x="65" y="328"/>
                  </a:moveTo>
                  <a:cubicBezTo>
                    <a:pt x="68" y="313"/>
                    <a:pt x="67" y="290"/>
                    <a:pt x="54" y="280"/>
                  </a:cubicBezTo>
                  <a:cubicBezTo>
                    <a:pt x="51" y="275"/>
                    <a:pt x="42" y="268"/>
                    <a:pt x="42" y="268"/>
                  </a:cubicBezTo>
                  <a:cubicBezTo>
                    <a:pt x="36" y="276"/>
                    <a:pt x="19" y="281"/>
                    <a:pt x="15" y="271"/>
                  </a:cubicBezTo>
                  <a:cubicBezTo>
                    <a:pt x="14" y="263"/>
                    <a:pt x="12" y="260"/>
                    <a:pt x="8" y="253"/>
                  </a:cubicBezTo>
                  <a:cubicBezTo>
                    <a:pt x="7" y="246"/>
                    <a:pt x="9" y="237"/>
                    <a:pt x="5" y="232"/>
                  </a:cubicBezTo>
                  <a:cubicBezTo>
                    <a:pt x="5" y="220"/>
                    <a:pt x="0" y="196"/>
                    <a:pt x="17" y="193"/>
                  </a:cubicBezTo>
                  <a:cubicBezTo>
                    <a:pt x="26" y="198"/>
                    <a:pt x="23" y="204"/>
                    <a:pt x="35" y="206"/>
                  </a:cubicBezTo>
                  <a:cubicBezTo>
                    <a:pt x="45" y="211"/>
                    <a:pt x="50" y="205"/>
                    <a:pt x="53" y="197"/>
                  </a:cubicBezTo>
                  <a:cubicBezTo>
                    <a:pt x="49" y="191"/>
                    <a:pt x="45" y="186"/>
                    <a:pt x="42" y="179"/>
                  </a:cubicBezTo>
                  <a:cubicBezTo>
                    <a:pt x="55" y="176"/>
                    <a:pt x="70" y="162"/>
                    <a:pt x="81" y="154"/>
                  </a:cubicBezTo>
                  <a:cubicBezTo>
                    <a:pt x="85" y="148"/>
                    <a:pt x="88" y="146"/>
                    <a:pt x="95" y="145"/>
                  </a:cubicBezTo>
                  <a:cubicBezTo>
                    <a:pt x="98" y="143"/>
                    <a:pt x="102" y="135"/>
                    <a:pt x="107" y="137"/>
                  </a:cubicBezTo>
                  <a:cubicBezTo>
                    <a:pt x="112" y="139"/>
                    <a:pt x="116" y="150"/>
                    <a:pt x="128" y="155"/>
                  </a:cubicBezTo>
                  <a:cubicBezTo>
                    <a:pt x="144" y="168"/>
                    <a:pt x="156" y="168"/>
                    <a:pt x="177" y="170"/>
                  </a:cubicBezTo>
                  <a:cubicBezTo>
                    <a:pt x="183" y="172"/>
                    <a:pt x="197" y="169"/>
                    <a:pt x="197" y="169"/>
                  </a:cubicBezTo>
                  <a:cubicBezTo>
                    <a:pt x="206" y="162"/>
                    <a:pt x="217" y="161"/>
                    <a:pt x="228" y="160"/>
                  </a:cubicBezTo>
                  <a:cubicBezTo>
                    <a:pt x="238" y="156"/>
                    <a:pt x="248" y="147"/>
                    <a:pt x="257" y="152"/>
                  </a:cubicBezTo>
                  <a:cubicBezTo>
                    <a:pt x="259" y="155"/>
                    <a:pt x="264" y="169"/>
                    <a:pt x="266" y="172"/>
                  </a:cubicBezTo>
                  <a:cubicBezTo>
                    <a:pt x="272" y="180"/>
                    <a:pt x="290" y="172"/>
                    <a:pt x="299" y="173"/>
                  </a:cubicBezTo>
                  <a:cubicBezTo>
                    <a:pt x="320" y="172"/>
                    <a:pt x="320" y="175"/>
                    <a:pt x="335" y="172"/>
                  </a:cubicBezTo>
                  <a:cubicBezTo>
                    <a:pt x="341" y="168"/>
                    <a:pt x="347" y="165"/>
                    <a:pt x="353" y="161"/>
                  </a:cubicBezTo>
                  <a:cubicBezTo>
                    <a:pt x="355" y="150"/>
                    <a:pt x="362" y="142"/>
                    <a:pt x="348" y="139"/>
                  </a:cubicBezTo>
                  <a:cubicBezTo>
                    <a:pt x="330" y="137"/>
                    <a:pt x="327" y="127"/>
                    <a:pt x="318" y="122"/>
                  </a:cubicBezTo>
                  <a:cubicBezTo>
                    <a:pt x="318" y="120"/>
                    <a:pt x="319" y="116"/>
                    <a:pt x="317" y="115"/>
                  </a:cubicBezTo>
                  <a:cubicBezTo>
                    <a:pt x="316" y="114"/>
                    <a:pt x="315" y="120"/>
                    <a:pt x="314" y="119"/>
                  </a:cubicBezTo>
                  <a:cubicBezTo>
                    <a:pt x="311" y="116"/>
                    <a:pt x="321" y="101"/>
                    <a:pt x="323" y="100"/>
                  </a:cubicBezTo>
                  <a:cubicBezTo>
                    <a:pt x="326" y="98"/>
                    <a:pt x="332" y="97"/>
                    <a:pt x="335" y="97"/>
                  </a:cubicBezTo>
                  <a:cubicBezTo>
                    <a:pt x="339" y="94"/>
                    <a:pt x="344" y="92"/>
                    <a:pt x="348" y="89"/>
                  </a:cubicBezTo>
                  <a:cubicBezTo>
                    <a:pt x="354" y="78"/>
                    <a:pt x="341" y="75"/>
                    <a:pt x="333" y="71"/>
                  </a:cubicBezTo>
                  <a:cubicBezTo>
                    <a:pt x="317" y="50"/>
                    <a:pt x="351" y="48"/>
                    <a:pt x="366" y="46"/>
                  </a:cubicBezTo>
                  <a:cubicBezTo>
                    <a:pt x="389" y="37"/>
                    <a:pt x="378" y="41"/>
                    <a:pt x="422" y="40"/>
                  </a:cubicBezTo>
                  <a:cubicBezTo>
                    <a:pt x="432" y="38"/>
                    <a:pt x="443" y="31"/>
                    <a:pt x="453" y="29"/>
                  </a:cubicBezTo>
                  <a:cubicBezTo>
                    <a:pt x="464" y="21"/>
                    <a:pt x="463" y="29"/>
                    <a:pt x="480" y="28"/>
                  </a:cubicBezTo>
                  <a:cubicBezTo>
                    <a:pt x="485" y="26"/>
                    <a:pt x="488" y="23"/>
                    <a:pt x="494" y="22"/>
                  </a:cubicBezTo>
                  <a:cubicBezTo>
                    <a:pt x="503" y="17"/>
                    <a:pt x="511" y="12"/>
                    <a:pt x="521" y="10"/>
                  </a:cubicBezTo>
                  <a:cubicBezTo>
                    <a:pt x="527" y="5"/>
                    <a:pt x="528" y="0"/>
                    <a:pt x="536" y="2"/>
                  </a:cubicBezTo>
                  <a:cubicBezTo>
                    <a:pt x="546" y="8"/>
                    <a:pt x="553" y="16"/>
                    <a:pt x="564" y="19"/>
                  </a:cubicBezTo>
                  <a:cubicBezTo>
                    <a:pt x="576" y="21"/>
                    <a:pt x="601" y="10"/>
                    <a:pt x="609" y="10"/>
                  </a:cubicBezTo>
                  <a:cubicBezTo>
                    <a:pt x="617" y="10"/>
                    <a:pt x="611" y="17"/>
                    <a:pt x="614" y="20"/>
                  </a:cubicBezTo>
                  <a:cubicBezTo>
                    <a:pt x="619" y="21"/>
                    <a:pt x="622" y="28"/>
                    <a:pt x="630" y="29"/>
                  </a:cubicBezTo>
                  <a:cubicBezTo>
                    <a:pt x="641" y="30"/>
                    <a:pt x="654" y="28"/>
                    <a:pt x="665" y="28"/>
                  </a:cubicBezTo>
                  <a:cubicBezTo>
                    <a:pt x="681" y="31"/>
                    <a:pt x="677" y="34"/>
                    <a:pt x="684" y="43"/>
                  </a:cubicBezTo>
                  <a:cubicBezTo>
                    <a:pt x="688" y="56"/>
                    <a:pt x="695" y="51"/>
                    <a:pt x="707" y="49"/>
                  </a:cubicBezTo>
                  <a:cubicBezTo>
                    <a:pt x="713" y="44"/>
                    <a:pt x="715" y="36"/>
                    <a:pt x="723" y="34"/>
                  </a:cubicBezTo>
                  <a:cubicBezTo>
                    <a:pt x="728" y="30"/>
                    <a:pt x="733" y="26"/>
                    <a:pt x="738" y="23"/>
                  </a:cubicBezTo>
                  <a:cubicBezTo>
                    <a:pt x="743" y="16"/>
                    <a:pt x="757" y="8"/>
                    <a:pt x="765" y="7"/>
                  </a:cubicBezTo>
                  <a:cubicBezTo>
                    <a:pt x="777" y="8"/>
                    <a:pt x="776" y="17"/>
                    <a:pt x="785" y="22"/>
                  </a:cubicBezTo>
                  <a:cubicBezTo>
                    <a:pt x="788" y="36"/>
                    <a:pt x="815" y="60"/>
                    <a:pt x="828" y="67"/>
                  </a:cubicBezTo>
                  <a:cubicBezTo>
                    <a:pt x="835" y="75"/>
                    <a:pt x="844" y="85"/>
                    <a:pt x="852" y="92"/>
                  </a:cubicBezTo>
                  <a:cubicBezTo>
                    <a:pt x="855" y="95"/>
                    <a:pt x="857" y="104"/>
                    <a:pt x="857" y="104"/>
                  </a:cubicBezTo>
                  <a:cubicBezTo>
                    <a:pt x="860" y="109"/>
                    <a:pt x="862" y="112"/>
                    <a:pt x="867" y="115"/>
                  </a:cubicBezTo>
                  <a:cubicBezTo>
                    <a:pt x="871" y="108"/>
                    <a:pt x="878" y="106"/>
                    <a:pt x="885" y="101"/>
                  </a:cubicBezTo>
                  <a:cubicBezTo>
                    <a:pt x="891" y="102"/>
                    <a:pt x="897" y="101"/>
                    <a:pt x="902" y="103"/>
                  </a:cubicBezTo>
                  <a:cubicBezTo>
                    <a:pt x="910" y="106"/>
                    <a:pt x="902" y="124"/>
                    <a:pt x="915" y="127"/>
                  </a:cubicBezTo>
                  <a:cubicBezTo>
                    <a:pt x="931" y="131"/>
                    <a:pt x="950" y="130"/>
                    <a:pt x="966" y="131"/>
                  </a:cubicBezTo>
                  <a:cubicBezTo>
                    <a:pt x="977" y="133"/>
                    <a:pt x="1004" y="131"/>
                    <a:pt x="1004" y="131"/>
                  </a:cubicBezTo>
                  <a:cubicBezTo>
                    <a:pt x="1008" y="137"/>
                    <a:pt x="1006" y="146"/>
                    <a:pt x="1010" y="152"/>
                  </a:cubicBezTo>
                  <a:cubicBezTo>
                    <a:pt x="1011" y="165"/>
                    <a:pt x="1009" y="171"/>
                    <a:pt x="1022" y="173"/>
                  </a:cubicBezTo>
                  <a:cubicBezTo>
                    <a:pt x="1029" y="166"/>
                    <a:pt x="1031" y="162"/>
                    <a:pt x="1040" y="160"/>
                  </a:cubicBezTo>
                  <a:cubicBezTo>
                    <a:pt x="1047" y="161"/>
                    <a:pt x="1049" y="163"/>
                    <a:pt x="1052" y="170"/>
                  </a:cubicBezTo>
                  <a:cubicBezTo>
                    <a:pt x="1053" y="184"/>
                    <a:pt x="1061" y="192"/>
                    <a:pt x="1074" y="194"/>
                  </a:cubicBezTo>
                  <a:cubicBezTo>
                    <a:pt x="1087" y="193"/>
                    <a:pt x="1098" y="188"/>
                    <a:pt x="1110" y="190"/>
                  </a:cubicBezTo>
                  <a:cubicBezTo>
                    <a:pt x="1117" y="195"/>
                    <a:pt x="1122" y="203"/>
                    <a:pt x="1130" y="208"/>
                  </a:cubicBezTo>
                  <a:cubicBezTo>
                    <a:pt x="1119" y="216"/>
                    <a:pt x="1118" y="219"/>
                    <a:pt x="1110" y="224"/>
                  </a:cubicBezTo>
                  <a:cubicBezTo>
                    <a:pt x="1105" y="232"/>
                    <a:pt x="1104" y="241"/>
                    <a:pt x="1098" y="248"/>
                  </a:cubicBezTo>
                  <a:cubicBezTo>
                    <a:pt x="1100" y="254"/>
                    <a:pt x="1103" y="260"/>
                    <a:pt x="1106" y="266"/>
                  </a:cubicBezTo>
                  <a:cubicBezTo>
                    <a:pt x="1107" y="271"/>
                    <a:pt x="1109" y="275"/>
                    <a:pt x="1110" y="280"/>
                  </a:cubicBezTo>
                  <a:cubicBezTo>
                    <a:pt x="1110" y="285"/>
                    <a:pt x="1091" y="302"/>
                    <a:pt x="1089" y="307"/>
                  </a:cubicBezTo>
                  <a:cubicBezTo>
                    <a:pt x="1083" y="320"/>
                    <a:pt x="1046" y="301"/>
                    <a:pt x="1035" y="302"/>
                  </a:cubicBezTo>
                  <a:cubicBezTo>
                    <a:pt x="1027" y="315"/>
                    <a:pt x="1036" y="356"/>
                    <a:pt x="1027" y="368"/>
                  </a:cubicBezTo>
                  <a:cubicBezTo>
                    <a:pt x="1025" y="380"/>
                    <a:pt x="1022" y="366"/>
                    <a:pt x="1011" y="370"/>
                  </a:cubicBezTo>
                  <a:cubicBezTo>
                    <a:pt x="1006" y="374"/>
                    <a:pt x="997" y="372"/>
                    <a:pt x="993" y="377"/>
                  </a:cubicBezTo>
                  <a:cubicBezTo>
                    <a:pt x="989" y="395"/>
                    <a:pt x="1003" y="404"/>
                    <a:pt x="1019" y="406"/>
                  </a:cubicBezTo>
                  <a:cubicBezTo>
                    <a:pt x="1023" y="413"/>
                    <a:pt x="1017" y="430"/>
                    <a:pt x="1020" y="436"/>
                  </a:cubicBezTo>
                  <a:cubicBezTo>
                    <a:pt x="1023" y="442"/>
                    <a:pt x="1037" y="439"/>
                    <a:pt x="1040" y="445"/>
                  </a:cubicBezTo>
                  <a:cubicBezTo>
                    <a:pt x="1045" y="459"/>
                    <a:pt x="1036" y="458"/>
                    <a:pt x="1041" y="472"/>
                  </a:cubicBezTo>
                  <a:cubicBezTo>
                    <a:pt x="1040" y="477"/>
                    <a:pt x="1037" y="486"/>
                    <a:pt x="1035" y="491"/>
                  </a:cubicBezTo>
                  <a:cubicBezTo>
                    <a:pt x="1034" y="495"/>
                    <a:pt x="1020" y="503"/>
                    <a:pt x="1020" y="503"/>
                  </a:cubicBezTo>
                  <a:cubicBezTo>
                    <a:pt x="1005" y="500"/>
                    <a:pt x="1010" y="498"/>
                    <a:pt x="997" y="490"/>
                  </a:cubicBezTo>
                  <a:cubicBezTo>
                    <a:pt x="977" y="492"/>
                    <a:pt x="978" y="497"/>
                    <a:pt x="959" y="496"/>
                  </a:cubicBezTo>
                  <a:cubicBezTo>
                    <a:pt x="954" y="493"/>
                    <a:pt x="951" y="491"/>
                    <a:pt x="945" y="490"/>
                  </a:cubicBezTo>
                  <a:cubicBezTo>
                    <a:pt x="934" y="485"/>
                    <a:pt x="922" y="484"/>
                    <a:pt x="911" y="490"/>
                  </a:cubicBezTo>
                  <a:cubicBezTo>
                    <a:pt x="904" y="487"/>
                    <a:pt x="899" y="482"/>
                    <a:pt x="891" y="481"/>
                  </a:cubicBezTo>
                  <a:cubicBezTo>
                    <a:pt x="881" y="481"/>
                    <a:pt x="870" y="481"/>
                    <a:pt x="860" y="482"/>
                  </a:cubicBezTo>
                  <a:cubicBezTo>
                    <a:pt x="853" y="483"/>
                    <a:pt x="839" y="485"/>
                    <a:pt x="839" y="485"/>
                  </a:cubicBezTo>
                  <a:cubicBezTo>
                    <a:pt x="832" y="489"/>
                    <a:pt x="836" y="492"/>
                    <a:pt x="830" y="497"/>
                  </a:cubicBezTo>
                  <a:cubicBezTo>
                    <a:pt x="823" y="503"/>
                    <a:pt x="812" y="502"/>
                    <a:pt x="804" y="503"/>
                  </a:cubicBezTo>
                  <a:cubicBezTo>
                    <a:pt x="798" y="506"/>
                    <a:pt x="781" y="506"/>
                    <a:pt x="774" y="508"/>
                  </a:cubicBezTo>
                  <a:cubicBezTo>
                    <a:pt x="749" y="522"/>
                    <a:pt x="747" y="534"/>
                    <a:pt x="720" y="536"/>
                  </a:cubicBezTo>
                  <a:cubicBezTo>
                    <a:pt x="699" y="541"/>
                    <a:pt x="699" y="545"/>
                    <a:pt x="677" y="548"/>
                  </a:cubicBezTo>
                  <a:cubicBezTo>
                    <a:pt x="672" y="551"/>
                    <a:pt x="641" y="556"/>
                    <a:pt x="635" y="557"/>
                  </a:cubicBezTo>
                  <a:cubicBezTo>
                    <a:pt x="619" y="565"/>
                    <a:pt x="607" y="552"/>
                    <a:pt x="591" y="548"/>
                  </a:cubicBezTo>
                  <a:cubicBezTo>
                    <a:pt x="585" y="545"/>
                    <a:pt x="582" y="543"/>
                    <a:pt x="578" y="538"/>
                  </a:cubicBezTo>
                  <a:cubicBezTo>
                    <a:pt x="575" y="530"/>
                    <a:pt x="576" y="511"/>
                    <a:pt x="573" y="503"/>
                  </a:cubicBezTo>
                  <a:cubicBezTo>
                    <a:pt x="572" y="495"/>
                    <a:pt x="564" y="461"/>
                    <a:pt x="554" y="460"/>
                  </a:cubicBezTo>
                  <a:cubicBezTo>
                    <a:pt x="537" y="458"/>
                    <a:pt x="527" y="449"/>
                    <a:pt x="510" y="448"/>
                  </a:cubicBezTo>
                  <a:cubicBezTo>
                    <a:pt x="497" y="445"/>
                    <a:pt x="480" y="451"/>
                    <a:pt x="468" y="446"/>
                  </a:cubicBezTo>
                  <a:cubicBezTo>
                    <a:pt x="462" y="440"/>
                    <a:pt x="454" y="439"/>
                    <a:pt x="446" y="437"/>
                  </a:cubicBezTo>
                  <a:cubicBezTo>
                    <a:pt x="436" y="431"/>
                    <a:pt x="428" y="426"/>
                    <a:pt x="423" y="415"/>
                  </a:cubicBezTo>
                  <a:cubicBezTo>
                    <a:pt x="431" y="407"/>
                    <a:pt x="436" y="401"/>
                    <a:pt x="428" y="391"/>
                  </a:cubicBezTo>
                  <a:cubicBezTo>
                    <a:pt x="429" y="384"/>
                    <a:pt x="432" y="386"/>
                    <a:pt x="438" y="383"/>
                  </a:cubicBezTo>
                  <a:cubicBezTo>
                    <a:pt x="447" y="371"/>
                    <a:pt x="431" y="363"/>
                    <a:pt x="426" y="353"/>
                  </a:cubicBezTo>
                  <a:cubicBezTo>
                    <a:pt x="428" y="345"/>
                    <a:pt x="431" y="337"/>
                    <a:pt x="432" y="329"/>
                  </a:cubicBezTo>
                  <a:cubicBezTo>
                    <a:pt x="433" y="323"/>
                    <a:pt x="435" y="311"/>
                    <a:pt x="435" y="311"/>
                  </a:cubicBezTo>
                  <a:cubicBezTo>
                    <a:pt x="433" y="301"/>
                    <a:pt x="428" y="304"/>
                    <a:pt x="420" y="305"/>
                  </a:cubicBezTo>
                  <a:cubicBezTo>
                    <a:pt x="406" y="312"/>
                    <a:pt x="395" y="310"/>
                    <a:pt x="381" y="305"/>
                  </a:cubicBezTo>
                  <a:cubicBezTo>
                    <a:pt x="373" y="309"/>
                    <a:pt x="371" y="318"/>
                    <a:pt x="362" y="322"/>
                  </a:cubicBezTo>
                  <a:cubicBezTo>
                    <a:pt x="358" y="329"/>
                    <a:pt x="359" y="333"/>
                    <a:pt x="362" y="340"/>
                  </a:cubicBezTo>
                  <a:cubicBezTo>
                    <a:pt x="358" y="351"/>
                    <a:pt x="346" y="349"/>
                    <a:pt x="335" y="350"/>
                  </a:cubicBezTo>
                  <a:cubicBezTo>
                    <a:pt x="337" y="377"/>
                    <a:pt x="330" y="374"/>
                    <a:pt x="303" y="376"/>
                  </a:cubicBezTo>
                  <a:cubicBezTo>
                    <a:pt x="288" y="383"/>
                    <a:pt x="295" y="382"/>
                    <a:pt x="282" y="383"/>
                  </a:cubicBezTo>
                  <a:cubicBezTo>
                    <a:pt x="275" y="386"/>
                    <a:pt x="276" y="390"/>
                    <a:pt x="278" y="397"/>
                  </a:cubicBezTo>
                  <a:cubicBezTo>
                    <a:pt x="279" y="407"/>
                    <a:pt x="281" y="415"/>
                    <a:pt x="282" y="424"/>
                  </a:cubicBezTo>
                  <a:cubicBezTo>
                    <a:pt x="283" y="433"/>
                    <a:pt x="285" y="439"/>
                    <a:pt x="288" y="449"/>
                  </a:cubicBezTo>
                  <a:cubicBezTo>
                    <a:pt x="291" y="459"/>
                    <a:pt x="294" y="471"/>
                    <a:pt x="297" y="482"/>
                  </a:cubicBezTo>
                  <a:cubicBezTo>
                    <a:pt x="298" y="490"/>
                    <a:pt x="307" y="511"/>
                    <a:pt x="305" y="518"/>
                  </a:cubicBezTo>
                  <a:cubicBezTo>
                    <a:pt x="297" y="517"/>
                    <a:pt x="275" y="513"/>
                    <a:pt x="269" y="509"/>
                  </a:cubicBezTo>
                  <a:cubicBezTo>
                    <a:pt x="263" y="497"/>
                    <a:pt x="263" y="483"/>
                    <a:pt x="249" y="481"/>
                  </a:cubicBezTo>
                  <a:cubicBezTo>
                    <a:pt x="236" y="477"/>
                    <a:pt x="228" y="470"/>
                    <a:pt x="215" y="469"/>
                  </a:cubicBezTo>
                  <a:cubicBezTo>
                    <a:pt x="202" y="470"/>
                    <a:pt x="192" y="475"/>
                    <a:pt x="179" y="476"/>
                  </a:cubicBezTo>
                  <a:cubicBezTo>
                    <a:pt x="167" y="475"/>
                    <a:pt x="157" y="476"/>
                    <a:pt x="147" y="469"/>
                  </a:cubicBezTo>
                  <a:cubicBezTo>
                    <a:pt x="136" y="448"/>
                    <a:pt x="117" y="439"/>
                    <a:pt x="105" y="419"/>
                  </a:cubicBezTo>
                  <a:cubicBezTo>
                    <a:pt x="104" y="411"/>
                    <a:pt x="105" y="410"/>
                    <a:pt x="111" y="406"/>
                  </a:cubicBezTo>
                  <a:cubicBezTo>
                    <a:pt x="118" y="407"/>
                    <a:pt x="118" y="412"/>
                    <a:pt x="125" y="413"/>
                  </a:cubicBezTo>
                  <a:cubicBezTo>
                    <a:pt x="137" y="419"/>
                    <a:pt x="146" y="418"/>
                    <a:pt x="159" y="416"/>
                  </a:cubicBezTo>
                  <a:cubicBezTo>
                    <a:pt x="165" y="405"/>
                    <a:pt x="153" y="403"/>
                    <a:pt x="146" y="398"/>
                  </a:cubicBezTo>
                  <a:cubicBezTo>
                    <a:pt x="150" y="365"/>
                    <a:pt x="162" y="374"/>
                    <a:pt x="179" y="373"/>
                  </a:cubicBezTo>
                  <a:cubicBezTo>
                    <a:pt x="174" y="362"/>
                    <a:pt x="200" y="367"/>
                    <a:pt x="186" y="364"/>
                  </a:cubicBezTo>
                  <a:cubicBezTo>
                    <a:pt x="181" y="363"/>
                    <a:pt x="185" y="353"/>
                    <a:pt x="185" y="353"/>
                  </a:cubicBezTo>
                  <a:cubicBezTo>
                    <a:pt x="170" y="342"/>
                    <a:pt x="189" y="333"/>
                    <a:pt x="179" y="319"/>
                  </a:cubicBezTo>
                  <a:cubicBezTo>
                    <a:pt x="174" y="312"/>
                    <a:pt x="168" y="311"/>
                    <a:pt x="168" y="311"/>
                  </a:cubicBezTo>
                  <a:cubicBezTo>
                    <a:pt x="136" y="312"/>
                    <a:pt x="113" y="315"/>
                    <a:pt x="83" y="317"/>
                  </a:cubicBezTo>
                  <a:cubicBezTo>
                    <a:pt x="66" y="318"/>
                    <a:pt x="70" y="334"/>
                    <a:pt x="65" y="32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7" name="Freeform 316"/>
            <p:cNvSpPr>
              <a:spLocks/>
            </p:cNvSpPr>
            <p:nvPr/>
          </p:nvSpPr>
          <p:spPr bwMode="auto">
            <a:xfrm>
              <a:off x="3590" y="1960"/>
              <a:ext cx="232" cy="169"/>
            </a:xfrm>
            <a:custGeom>
              <a:avLst/>
              <a:gdLst>
                <a:gd name="T0" fmla="*/ 83 w 469"/>
                <a:gd name="T1" fmla="*/ 231 h 344"/>
                <a:gd name="T2" fmla="*/ 96 w 469"/>
                <a:gd name="T3" fmla="*/ 240 h 344"/>
                <a:gd name="T4" fmla="*/ 129 w 469"/>
                <a:gd name="T5" fmla="*/ 234 h 344"/>
                <a:gd name="T6" fmla="*/ 140 w 469"/>
                <a:gd name="T7" fmla="*/ 222 h 344"/>
                <a:gd name="T8" fmla="*/ 158 w 469"/>
                <a:gd name="T9" fmla="*/ 223 h 344"/>
                <a:gd name="T10" fmla="*/ 176 w 469"/>
                <a:gd name="T11" fmla="*/ 229 h 344"/>
                <a:gd name="T12" fmla="*/ 194 w 469"/>
                <a:gd name="T13" fmla="*/ 238 h 344"/>
                <a:gd name="T14" fmla="*/ 212 w 469"/>
                <a:gd name="T15" fmla="*/ 241 h 344"/>
                <a:gd name="T16" fmla="*/ 236 w 469"/>
                <a:gd name="T17" fmla="*/ 237 h 344"/>
                <a:gd name="T18" fmla="*/ 261 w 469"/>
                <a:gd name="T19" fmla="*/ 259 h 344"/>
                <a:gd name="T20" fmla="*/ 303 w 469"/>
                <a:gd name="T21" fmla="*/ 286 h 344"/>
                <a:gd name="T22" fmla="*/ 317 w 469"/>
                <a:gd name="T23" fmla="*/ 292 h 344"/>
                <a:gd name="T24" fmla="*/ 323 w 469"/>
                <a:gd name="T25" fmla="*/ 321 h 344"/>
                <a:gd name="T26" fmla="*/ 347 w 469"/>
                <a:gd name="T27" fmla="*/ 325 h 344"/>
                <a:gd name="T28" fmla="*/ 380 w 469"/>
                <a:gd name="T29" fmla="*/ 336 h 344"/>
                <a:gd name="T30" fmla="*/ 399 w 469"/>
                <a:gd name="T31" fmla="*/ 315 h 344"/>
                <a:gd name="T32" fmla="*/ 414 w 469"/>
                <a:gd name="T33" fmla="*/ 306 h 344"/>
                <a:gd name="T34" fmla="*/ 432 w 469"/>
                <a:gd name="T35" fmla="*/ 286 h 344"/>
                <a:gd name="T36" fmla="*/ 429 w 469"/>
                <a:gd name="T37" fmla="*/ 268 h 344"/>
                <a:gd name="T38" fmla="*/ 432 w 469"/>
                <a:gd name="T39" fmla="*/ 243 h 344"/>
                <a:gd name="T40" fmla="*/ 461 w 469"/>
                <a:gd name="T41" fmla="*/ 219 h 344"/>
                <a:gd name="T42" fmla="*/ 414 w 469"/>
                <a:gd name="T43" fmla="*/ 186 h 344"/>
                <a:gd name="T44" fmla="*/ 378 w 469"/>
                <a:gd name="T45" fmla="*/ 159 h 344"/>
                <a:gd name="T46" fmla="*/ 335 w 469"/>
                <a:gd name="T47" fmla="*/ 132 h 344"/>
                <a:gd name="T48" fmla="*/ 311 w 469"/>
                <a:gd name="T49" fmla="*/ 109 h 344"/>
                <a:gd name="T50" fmla="*/ 260 w 469"/>
                <a:gd name="T51" fmla="*/ 70 h 344"/>
                <a:gd name="T52" fmla="*/ 231 w 469"/>
                <a:gd name="T53" fmla="*/ 24 h 344"/>
                <a:gd name="T54" fmla="*/ 203 w 469"/>
                <a:gd name="T55" fmla="*/ 9 h 344"/>
                <a:gd name="T56" fmla="*/ 170 w 469"/>
                <a:gd name="T57" fmla="*/ 1 h 344"/>
                <a:gd name="T58" fmla="*/ 164 w 469"/>
                <a:gd name="T59" fmla="*/ 19 h 344"/>
                <a:gd name="T60" fmla="*/ 150 w 469"/>
                <a:gd name="T61" fmla="*/ 54 h 344"/>
                <a:gd name="T62" fmla="*/ 126 w 469"/>
                <a:gd name="T63" fmla="*/ 52 h 344"/>
                <a:gd name="T64" fmla="*/ 111 w 469"/>
                <a:gd name="T65" fmla="*/ 55 h 344"/>
                <a:gd name="T66" fmla="*/ 98 w 469"/>
                <a:gd name="T67" fmla="*/ 48 h 344"/>
                <a:gd name="T68" fmla="*/ 87 w 469"/>
                <a:gd name="T69" fmla="*/ 36 h 344"/>
                <a:gd name="T70" fmla="*/ 77 w 469"/>
                <a:gd name="T71" fmla="*/ 22 h 344"/>
                <a:gd name="T72" fmla="*/ 38 w 469"/>
                <a:gd name="T73" fmla="*/ 7 h 344"/>
                <a:gd name="T74" fmla="*/ 12 w 469"/>
                <a:gd name="T75" fmla="*/ 15 h 344"/>
                <a:gd name="T76" fmla="*/ 3 w 469"/>
                <a:gd name="T77" fmla="*/ 30 h 344"/>
                <a:gd name="T78" fmla="*/ 20 w 469"/>
                <a:gd name="T79" fmla="*/ 70 h 344"/>
                <a:gd name="T80" fmla="*/ 23 w 469"/>
                <a:gd name="T81" fmla="*/ 40 h 344"/>
                <a:gd name="T82" fmla="*/ 47 w 469"/>
                <a:gd name="T83" fmla="*/ 31 h 344"/>
                <a:gd name="T84" fmla="*/ 53 w 469"/>
                <a:gd name="T85" fmla="*/ 63 h 344"/>
                <a:gd name="T86" fmla="*/ 80 w 469"/>
                <a:gd name="T87" fmla="*/ 78 h 344"/>
                <a:gd name="T88" fmla="*/ 50 w 469"/>
                <a:gd name="T89" fmla="*/ 100 h 344"/>
                <a:gd name="T90" fmla="*/ 32 w 469"/>
                <a:gd name="T91" fmla="*/ 94 h 344"/>
                <a:gd name="T92" fmla="*/ 23 w 469"/>
                <a:gd name="T93" fmla="*/ 87 h 344"/>
                <a:gd name="T94" fmla="*/ 21 w 469"/>
                <a:gd name="T95" fmla="*/ 118 h 344"/>
                <a:gd name="T96" fmla="*/ 41 w 469"/>
                <a:gd name="T97" fmla="*/ 126 h 344"/>
                <a:gd name="T98" fmla="*/ 60 w 469"/>
                <a:gd name="T99" fmla="*/ 133 h 344"/>
                <a:gd name="T100" fmla="*/ 48 w 469"/>
                <a:gd name="T101" fmla="*/ 165 h 344"/>
                <a:gd name="T102" fmla="*/ 75 w 469"/>
                <a:gd name="T103" fmla="*/ 174 h 344"/>
                <a:gd name="T104" fmla="*/ 60 w 469"/>
                <a:gd name="T105" fmla="*/ 199 h 344"/>
                <a:gd name="T106" fmla="*/ 72 w 469"/>
                <a:gd name="T107" fmla="*/ 220 h 344"/>
                <a:gd name="T108" fmla="*/ 83 w 469"/>
                <a:gd name="T109" fmla="*/ 23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9" h="344">
                  <a:moveTo>
                    <a:pt x="83" y="231"/>
                  </a:moveTo>
                  <a:cubicBezTo>
                    <a:pt x="89" y="234"/>
                    <a:pt x="91" y="237"/>
                    <a:pt x="96" y="240"/>
                  </a:cubicBezTo>
                  <a:cubicBezTo>
                    <a:pt x="108" y="239"/>
                    <a:pt x="120" y="241"/>
                    <a:pt x="129" y="234"/>
                  </a:cubicBezTo>
                  <a:cubicBezTo>
                    <a:pt x="132" y="228"/>
                    <a:pt x="134" y="225"/>
                    <a:pt x="140" y="222"/>
                  </a:cubicBezTo>
                  <a:cubicBezTo>
                    <a:pt x="142" y="210"/>
                    <a:pt x="150" y="221"/>
                    <a:pt x="158" y="223"/>
                  </a:cubicBezTo>
                  <a:cubicBezTo>
                    <a:pt x="164" y="226"/>
                    <a:pt x="170" y="228"/>
                    <a:pt x="176" y="229"/>
                  </a:cubicBezTo>
                  <a:cubicBezTo>
                    <a:pt x="181" y="233"/>
                    <a:pt x="187" y="236"/>
                    <a:pt x="194" y="238"/>
                  </a:cubicBezTo>
                  <a:cubicBezTo>
                    <a:pt x="200" y="239"/>
                    <a:pt x="212" y="241"/>
                    <a:pt x="212" y="241"/>
                  </a:cubicBezTo>
                  <a:cubicBezTo>
                    <a:pt x="224" y="240"/>
                    <a:pt x="226" y="239"/>
                    <a:pt x="236" y="237"/>
                  </a:cubicBezTo>
                  <a:cubicBezTo>
                    <a:pt x="247" y="239"/>
                    <a:pt x="254" y="250"/>
                    <a:pt x="261" y="259"/>
                  </a:cubicBezTo>
                  <a:cubicBezTo>
                    <a:pt x="265" y="278"/>
                    <a:pt x="286" y="284"/>
                    <a:pt x="303" y="286"/>
                  </a:cubicBezTo>
                  <a:cubicBezTo>
                    <a:pt x="308" y="289"/>
                    <a:pt x="311" y="291"/>
                    <a:pt x="317" y="292"/>
                  </a:cubicBezTo>
                  <a:cubicBezTo>
                    <a:pt x="333" y="300"/>
                    <a:pt x="326" y="302"/>
                    <a:pt x="323" y="321"/>
                  </a:cubicBezTo>
                  <a:cubicBezTo>
                    <a:pt x="331" y="322"/>
                    <a:pt x="339" y="324"/>
                    <a:pt x="347" y="325"/>
                  </a:cubicBezTo>
                  <a:cubicBezTo>
                    <a:pt x="358" y="329"/>
                    <a:pt x="369" y="334"/>
                    <a:pt x="380" y="336"/>
                  </a:cubicBezTo>
                  <a:cubicBezTo>
                    <a:pt x="400" y="344"/>
                    <a:pt x="387" y="320"/>
                    <a:pt x="399" y="315"/>
                  </a:cubicBezTo>
                  <a:cubicBezTo>
                    <a:pt x="403" y="313"/>
                    <a:pt x="410" y="306"/>
                    <a:pt x="414" y="306"/>
                  </a:cubicBezTo>
                  <a:cubicBezTo>
                    <a:pt x="427" y="302"/>
                    <a:pt x="434" y="298"/>
                    <a:pt x="432" y="286"/>
                  </a:cubicBezTo>
                  <a:cubicBezTo>
                    <a:pt x="431" y="280"/>
                    <a:pt x="429" y="268"/>
                    <a:pt x="429" y="268"/>
                  </a:cubicBezTo>
                  <a:cubicBezTo>
                    <a:pt x="430" y="259"/>
                    <a:pt x="431" y="252"/>
                    <a:pt x="432" y="243"/>
                  </a:cubicBezTo>
                  <a:cubicBezTo>
                    <a:pt x="433" y="234"/>
                    <a:pt x="455" y="227"/>
                    <a:pt x="461" y="219"/>
                  </a:cubicBezTo>
                  <a:cubicBezTo>
                    <a:pt x="469" y="194"/>
                    <a:pt x="433" y="188"/>
                    <a:pt x="414" y="186"/>
                  </a:cubicBezTo>
                  <a:cubicBezTo>
                    <a:pt x="397" y="180"/>
                    <a:pt x="395" y="165"/>
                    <a:pt x="378" y="159"/>
                  </a:cubicBezTo>
                  <a:cubicBezTo>
                    <a:pt x="362" y="154"/>
                    <a:pt x="350" y="137"/>
                    <a:pt x="335" y="132"/>
                  </a:cubicBezTo>
                  <a:cubicBezTo>
                    <a:pt x="326" y="123"/>
                    <a:pt x="322" y="116"/>
                    <a:pt x="311" y="109"/>
                  </a:cubicBezTo>
                  <a:cubicBezTo>
                    <a:pt x="291" y="97"/>
                    <a:pt x="279" y="84"/>
                    <a:pt x="260" y="70"/>
                  </a:cubicBezTo>
                  <a:cubicBezTo>
                    <a:pt x="253" y="55"/>
                    <a:pt x="242" y="35"/>
                    <a:pt x="231" y="24"/>
                  </a:cubicBezTo>
                  <a:cubicBezTo>
                    <a:pt x="226" y="10"/>
                    <a:pt x="217" y="11"/>
                    <a:pt x="203" y="9"/>
                  </a:cubicBezTo>
                  <a:cubicBezTo>
                    <a:pt x="191" y="4"/>
                    <a:pt x="183" y="0"/>
                    <a:pt x="170" y="1"/>
                  </a:cubicBezTo>
                  <a:cubicBezTo>
                    <a:pt x="160" y="7"/>
                    <a:pt x="167" y="1"/>
                    <a:pt x="164" y="19"/>
                  </a:cubicBezTo>
                  <a:cubicBezTo>
                    <a:pt x="162" y="30"/>
                    <a:pt x="159" y="49"/>
                    <a:pt x="150" y="54"/>
                  </a:cubicBezTo>
                  <a:cubicBezTo>
                    <a:pt x="153" y="70"/>
                    <a:pt x="138" y="56"/>
                    <a:pt x="126" y="52"/>
                  </a:cubicBezTo>
                  <a:cubicBezTo>
                    <a:pt x="120" y="57"/>
                    <a:pt x="118" y="57"/>
                    <a:pt x="111" y="55"/>
                  </a:cubicBezTo>
                  <a:cubicBezTo>
                    <a:pt x="107" y="50"/>
                    <a:pt x="105" y="49"/>
                    <a:pt x="98" y="48"/>
                  </a:cubicBezTo>
                  <a:cubicBezTo>
                    <a:pt x="95" y="42"/>
                    <a:pt x="93" y="39"/>
                    <a:pt x="87" y="36"/>
                  </a:cubicBezTo>
                  <a:cubicBezTo>
                    <a:pt x="79" y="25"/>
                    <a:pt x="85" y="27"/>
                    <a:pt x="77" y="22"/>
                  </a:cubicBezTo>
                  <a:cubicBezTo>
                    <a:pt x="69" y="8"/>
                    <a:pt x="51" y="13"/>
                    <a:pt x="38" y="7"/>
                  </a:cubicBezTo>
                  <a:cubicBezTo>
                    <a:pt x="28" y="9"/>
                    <a:pt x="21" y="12"/>
                    <a:pt x="12" y="15"/>
                  </a:cubicBezTo>
                  <a:cubicBezTo>
                    <a:pt x="7" y="20"/>
                    <a:pt x="5" y="24"/>
                    <a:pt x="3" y="30"/>
                  </a:cubicBezTo>
                  <a:cubicBezTo>
                    <a:pt x="0" y="47"/>
                    <a:pt x="5" y="61"/>
                    <a:pt x="20" y="70"/>
                  </a:cubicBezTo>
                  <a:cubicBezTo>
                    <a:pt x="25" y="73"/>
                    <a:pt x="19" y="47"/>
                    <a:pt x="23" y="40"/>
                  </a:cubicBezTo>
                  <a:cubicBezTo>
                    <a:pt x="27" y="33"/>
                    <a:pt x="42" y="27"/>
                    <a:pt x="47" y="31"/>
                  </a:cubicBezTo>
                  <a:cubicBezTo>
                    <a:pt x="54" y="29"/>
                    <a:pt x="48" y="55"/>
                    <a:pt x="53" y="63"/>
                  </a:cubicBezTo>
                  <a:cubicBezTo>
                    <a:pt x="58" y="71"/>
                    <a:pt x="80" y="72"/>
                    <a:pt x="80" y="78"/>
                  </a:cubicBezTo>
                  <a:cubicBezTo>
                    <a:pt x="90" y="94"/>
                    <a:pt x="64" y="99"/>
                    <a:pt x="50" y="100"/>
                  </a:cubicBezTo>
                  <a:cubicBezTo>
                    <a:pt x="43" y="99"/>
                    <a:pt x="38" y="98"/>
                    <a:pt x="32" y="94"/>
                  </a:cubicBezTo>
                  <a:cubicBezTo>
                    <a:pt x="29" y="92"/>
                    <a:pt x="23" y="87"/>
                    <a:pt x="23" y="87"/>
                  </a:cubicBezTo>
                  <a:cubicBezTo>
                    <a:pt x="10" y="90"/>
                    <a:pt x="22" y="109"/>
                    <a:pt x="21" y="118"/>
                  </a:cubicBezTo>
                  <a:cubicBezTo>
                    <a:pt x="24" y="151"/>
                    <a:pt x="21" y="134"/>
                    <a:pt x="41" y="126"/>
                  </a:cubicBezTo>
                  <a:cubicBezTo>
                    <a:pt x="51" y="128"/>
                    <a:pt x="55" y="125"/>
                    <a:pt x="60" y="133"/>
                  </a:cubicBezTo>
                  <a:cubicBezTo>
                    <a:pt x="64" y="138"/>
                    <a:pt x="46" y="158"/>
                    <a:pt x="48" y="165"/>
                  </a:cubicBezTo>
                  <a:cubicBezTo>
                    <a:pt x="50" y="172"/>
                    <a:pt x="73" y="168"/>
                    <a:pt x="75" y="174"/>
                  </a:cubicBezTo>
                  <a:cubicBezTo>
                    <a:pt x="80" y="183"/>
                    <a:pt x="64" y="190"/>
                    <a:pt x="60" y="199"/>
                  </a:cubicBezTo>
                  <a:cubicBezTo>
                    <a:pt x="64" y="215"/>
                    <a:pt x="57" y="217"/>
                    <a:pt x="72" y="220"/>
                  </a:cubicBezTo>
                  <a:cubicBezTo>
                    <a:pt x="76" y="226"/>
                    <a:pt x="86" y="225"/>
                    <a:pt x="83" y="23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8" name="Freeform 317"/>
            <p:cNvSpPr>
              <a:spLocks/>
            </p:cNvSpPr>
            <p:nvPr/>
          </p:nvSpPr>
          <p:spPr bwMode="auto">
            <a:xfrm>
              <a:off x="3641" y="1915"/>
              <a:ext cx="248" cy="159"/>
            </a:xfrm>
            <a:custGeom>
              <a:avLst/>
              <a:gdLst>
                <a:gd name="T0" fmla="*/ 392 w 504"/>
                <a:gd name="T1" fmla="*/ 316 h 321"/>
                <a:gd name="T2" fmla="*/ 366 w 504"/>
                <a:gd name="T3" fmla="*/ 310 h 321"/>
                <a:gd name="T4" fmla="*/ 357 w 504"/>
                <a:gd name="T5" fmla="*/ 291 h 321"/>
                <a:gd name="T6" fmla="*/ 336 w 504"/>
                <a:gd name="T7" fmla="*/ 282 h 321"/>
                <a:gd name="T8" fmla="*/ 314 w 504"/>
                <a:gd name="T9" fmla="*/ 276 h 321"/>
                <a:gd name="T10" fmla="*/ 273 w 504"/>
                <a:gd name="T11" fmla="*/ 247 h 321"/>
                <a:gd name="T12" fmla="*/ 257 w 504"/>
                <a:gd name="T13" fmla="*/ 237 h 321"/>
                <a:gd name="T14" fmla="*/ 237 w 504"/>
                <a:gd name="T15" fmla="*/ 225 h 321"/>
                <a:gd name="T16" fmla="*/ 228 w 504"/>
                <a:gd name="T17" fmla="*/ 216 h 321"/>
                <a:gd name="T18" fmla="*/ 213 w 504"/>
                <a:gd name="T19" fmla="*/ 201 h 321"/>
                <a:gd name="T20" fmla="*/ 200 w 504"/>
                <a:gd name="T21" fmla="*/ 190 h 321"/>
                <a:gd name="T22" fmla="*/ 179 w 504"/>
                <a:gd name="T23" fmla="*/ 177 h 321"/>
                <a:gd name="T24" fmla="*/ 156 w 504"/>
                <a:gd name="T25" fmla="*/ 159 h 321"/>
                <a:gd name="T26" fmla="*/ 122 w 504"/>
                <a:gd name="T27" fmla="*/ 103 h 321"/>
                <a:gd name="T28" fmla="*/ 95 w 504"/>
                <a:gd name="T29" fmla="*/ 96 h 321"/>
                <a:gd name="T30" fmla="*/ 71 w 504"/>
                <a:gd name="T31" fmla="*/ 90 h 321"/>
                <a:gd name="T32" fmla="*/ 60 w 504"/>
                <a:gd name="T33" fmla="*/ 112 h 321"/>
                <a:gd name="T34" fmla="*/ 54 w 504"/>
                <a:gd name="T35" fmla="*/ 138 h 321"/>
                <a:gd name="T36" fmla="*/ 42 w 504"/>
                <a:gd name="T37" fmla="*/ 153 h 321"/>
                <a:gd name="T38" fmla="*/ 27 w 504"/>
                <a:gd name="T39" fmla="*/ 142 h 321"/>
                <a:gd name="T40" fmla="*/ 23 w 504"/>
                <a:gd name="T41" fmla="*/ 121 h 321"/>
                <a:gd name="T42" fmla="*/ 15 w 504"/>
                <a:gd name="T43" fmla="*/ 91 h 321"/>
                <a:gd name="T44" fmla="*/ 5 w 504"/>
                <a:gd name="T45" fmla="*/ 48 h 321"/>
                <a:gd name="T46" fmla="*/ 6 w 504"/>
                <a:gd name="T47" fmla="*/ 30 h 321"/>
                <a:gd name="T48" fmla="*/ 3 w 504"/>
                <a:gd name="T49" fmla="*/ 15 h 321"/>
                <a:gd name="T50" fmla="*/ 47 w 504"/>
                <a:gd name="T51" fmla="*/ 0 h 321"/>
                <a:gd name="T52" fmla="*/ 56 w 504"/>
                <a:gd name="T53" fmla="*/ 12 h 321"/>
                <a:gd name="T54" fmla="*/ 66 w 504"/>
                <a:gd name="T55" fmla="*/ 28 h 321"/>
                <a:gd name="T56" fmla="*/ 57 w 504"/>
                <a:gd name="T57" fmla="*/ 48 h 321"/>
                <a:gd name="T58" fmla="*/ 65 w 504"/>
                <a:gd name="T59" fmla="*/ 61 h 321"/>
                <a:gd name="T60" fmla="*/ 86 w 504"/>
                <a:gd name="T61" fmla="*/ 54 h 321"/>
                <a:gd name="T62" fmla="*/ 99 w 504"/>
                <a:gd name="T63" fmla="*/ 64 h 321"/>
                <a:gd name="T64" fmla="*/ 152 w 504"/>
                <a:gd name="T65" fmla="*/ 55 h 321"/>
                <a:gd name="T66" fmla="*/ 170 w 504"/>
                <a:gd name="T67" fmla="*/ 64 h 321"/>
                <a:gd name="T68" fmla="*/ 201 w 504"/>
                <a:gd name="T69" fmla="*/ 73 h 321"/>
                <a:gd name="T70" fmla="*/ 234 w 504"/>
                <a:gd name="T71" fmla="*/ 70 h 321"/>
                <a:gd name="T72" fmla="*/ 266 w 504"/>
                <a:gd name="T73" fmla="*/ 82 h 321"/>
                <a:gd name="T74" fmla="*/ 288 w 504"/>
                <a:gd name="T75" fmla="*/ 96 h 321"/>
                <a:gd name="T76" fmla="*/ 299 w 504"/>
                <a:gd name="T77" fmla="*/ 144 h 321"/>
                <a:gd name="T78" fmla="*/ 302 w 504"/>
                <a:gd name="T79" fmla="*/ 163 h 321"/>
                <a:gd name="T80" fmla="*/ 342 w 504"/>
                <a:gd name="T81" fmla="*/ 189 h 321"/>
                <a:gd name="T82" fmla="*/ 405 w 504"/>
                <a:gd name="T83" fmla="*/ 172 h 321"/>
                <a:gd name="T84" fmla="*/ 453 w 504"/>
                <a:gd name="T85" fmla="*/ 163 h 321"/>
                <a:gd name="T86" fmla="*/ 482 w 504"/>
                <a:gd name="T87" fmla="*/ 142 h 321"/>
                <a:gd name="T88" fmla="*/ 494 w 504"/>
                <a:gd name="T89" fmla="*/ 181 h 321"/>
                <a:gd name="T90" fmla="*/ 483 w 504"/>
                <a:gd name="T91" fmla="*/ 208 h 321"/>
                <a:gd name="T92" fmla="*/ 467 w 504"/>
                <a:gd name="T93" fmla="*/ 196 h 321"/>
                <a:gd name="T94" fmla="*/ 440 w 504"/>
                <a:gd name="T95" fmla="*/ 192 h 321"/>
                <a:gd name="T96" fmla="*/ 395 w 504"/>
                <a:gd name="T97" fmla="*/ 231 h 321"/>
                <a:gd name="T98" fmla="*/ 365 w 504"/>
                <a:gd name="T99" fmla="*/ 235 h 321"/>
                <a:gd name="T100" fmla="*/ 359 w 504"/>
                <a:gd name="T101" fmla="*/ 249 h 321"/>
                <a:gd name="T102" fmla="*/ 387 w 504"/>
                <a:gd name="T103" fmla="*/ 271 h 321"/>
                <a:gd name="T104" fmla="*/ 392 w 504"/>
                <a:gd name="T105" fmla="*/ 297 h 321"/>
                <a:gd name="T106" fmla="*/ 392 w 504"/>
                <a:gd name="T107" fmla="*/ 31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4" h="321">
                  <a:moveTo>
                    <a:pt x="392" y="316"/>
                  </a:moveTo>
                  <a:cubicBezTo>
                    <a:pt x="383" y="314"/>
                    <a:pt x="375" y="312"/>
                    <a:pt x="366" y="310"/>
                  </a:cubicBezTo>
                  <a:cubicBezTo>
                    <a:pt x="359" y="305"/>
                    <a:pt x="362" y="297"/>
                    <a:pt x="357" y="291"/>
                  </a:cubicBezTo>
                  <a:cubicBezTo>
                    <a:pt x="352" y="285"/>
                    <a:pt x="343" y="283"/>
                    <a:pt x="336" y="282"/>
                  </a:cubicBezTo>
                  <a:cubicBezTo>
                    <a:pt x="329" y="279"/>
                    <a:pt x="321" y="277"/>
                    <a:pt x="314" y="276"/>
                  </a:cubicBezTo>
                  <a:cubicBezTo>
                    <a:pt x="298" y="270"/>
                    <a:pt x="287" y="255"/>
                    <a:pt x="273" y="247"/>
                  </a:cubicBezTo>
                  <a:cubicBezTo>
                    <a:pt x="267" y="244"/>
                    <a:pt x="264" y="239"/>
                    <a:pt x="257" y="237"/>
                  </a:cubicBezTo>
                  <a:cubicBezTo>
                    <a:pt x="250" y="232"/>
                    <a:pt x="246" y="228"/>
                    <a:pt x="237" y="225"/>
                  </a:cubicBezTo>
                  <a:cubicBezTo>
                    <a:pt x="233" y="222"/>
                    <a:pt x="232" y="220"/>
                    <a:pt x="228" y="216"/>
                  </a:cubicBezTo>
                  <a:cubicBezTo>
                    <a:pt x="224" y="212"/>
                    <a:pt x="218" y="205"/>
                    <a:pt x="213" y="201"/>
                  </a:cubicBezTo>
                  <a:cubicBezTo>
                    <a:pt x="209" y="196"/>
                    <a:pt x="206" y="192"/>
                    <a:pt x="200" y="190"/>
                  </a:cubicBezTo>
                  <a:cubicBezTo>
                    <a:pt x="193" y="188"/>
                    <a:pt x="179" y="177"/>
                    <a:pt x="179" y="177"/>
                  </a:cubicBezTo>
                  <a:cubicBezTo>
                    <a:pt x="170" y="170"/>
                    <a:pt x="156" y="159"/>
                    <a:pt x="156" y="159"/>
                  </a:cubicBezTo>
                  <a:cubicBezTo>
                    <a:pt x="146" y="147"/>
                    <a:pt x="136" y="114"/>
                    <a:pt x="122" y="103"/>
                  </a:cubicBezTo>
                  <a:cubicBezTo>
                    <a:pt x="112" y="93"/>
                    <a:pt x="103" y="98"/>
                    <a:pt x="95" y="96"/>
                  </a:cubicBezTo>
                  <a:cubicBezTo>
                    <a:pt x="87" y="94"/>
                    <a:pt x="77" y="87"/>
                    <a:pt x="71" y="90"/>
                  </a:cubicBezTo>
                  <a:cubicBezTo>
                    <a:pt x="60" y="92"/>
                    <a:pt x="68" y="105"/>
                    <a:pt x="60" y="112"/>
                  </a:cubicBezTo>
                  <a:cubicBezTo>
                    <a:pt x="58" y="120"/>
                    <a:pt x="58" y="131"/>
                    <a:pt x="54" y="138"/>
                  </a:cubicBezTo>
                  <a:cubicBezTo>
                    <a:pt x="53" y="146"/>
                    <a:pt x="47" y="147"/>
                    <a:pt x="42" y="153"/>
                  </a:cubicBezTo>
                  <a:cubicBezTo>
                    <a:pt x="33" y="151"/>
                    <a:pt x="35" y="147"/>
                    <a:pt x="27" y="142"/>
                  </a:cubicBezTo>
                  <a:cubicBezTo>
                    <a:pt x="23" y="135"/>
                    <a:pt x="25" y="129"/>
                    <a:pt x="23" y="121"/>
                  </a:cubicBezTo>
                  <a:cubicBezTo>
                    <a:pt x="21" y="113"/>
                    <a:pt x="18" y="103"/>
                    <a:pt x="15" y="91"/>
                  </a:cubicBezTo>
                  <a:cubicBezTo>
                    <a:pt x="13" y="79"/>
                    <a:pt x="6" y="58"/>
                    <a:pt x="5" y="48"/>
                  </a:cubicBezTo>
                  <a:cubicBezTo>
                    <a:pt x="4" y="38"/>
                    <a:pt x="6" y="35"/>
                    <a:pt x="6" y="30"/>
                  </a:cubicBezTo>
                  <a:cubicBezTo>
                    <a:pt x="5" y="25"/>
                    <a:pt x="0" y="20"/>
                    <a:pt x="3" y="15"/>
                  </a:cubicBezTo>
                  <a:cubicBezTo>
                    <a:pt x="11" y="4"/>
                    <a:pt x="35" y="1"/>
                    <a:pt x="47" y="0"/>
                  </a:cubicBezTo>
                  <a:cubicBezTo>
                    <a:pt x="55" y="1"/>
                    <a:pt x="57" y="3"/>
                    <a:pt x="56" y="12"/>
                  </a:cubicBezTo>
                  <a:cubicBezTo>
                    <a:pt x="57" y="21"/>
                    <a:pt x="58" y="23"/>
                    <a:pt x="66" y="28"/>
                  </a:cubicBezTo>
                  <a:cubicBezTo>
                    <a:pt x="69" y="36"/>
                    <a:pt x="61" y="41"/>
                    <a:pt x="57" y="48"/>
                  </a:cubicBezTo>
                  <a:cubicBezTo>
                    <a:pt x="56" y="57"/>
                    <a:pt x="57" y="57"/>
                    <a:pt x="65" y="61"/>
                  </a:cubicBezTo>
                  <a:cubicBezTo>
                    <a:pt x="73" y="60"/>
                    <a:pt x="79" y="55"/>
                    <a:pt x="86" y="54"/>
                  </a:cubicBezTo>
                  <a:cubicBezTo>
                    <a:pt x="91" y="59"/>
                    <a:pt x="91" y="63"/>
                    <a:pt x="99" y="64"/>
                  </a:cubicBezTo>
                  <a:cubicBezTo>
                    <a:pt x="121" y="64"/>
                    <a:pt x="141" y="73"/>
                    <a:pt x="152" y="55"/>
                  </a:cubicBezTo>
                  <a:cubicBezTo>
                    <a:pt x="147" y="45"/>
                    <a:pt x="166" y="62"/>
                    <a:pt x="170" y="64"/>
                  </a:cubicBezTo>
                  <a:cubicBezTo>
                    <a:pt x="176" y="71"/>
                    <a:pt x="191" y="71"/>
                    <a:pt x="201" y="73"/>
                  </a:cubicBezTo>
                  <a:cubicBezTo>
                    <a:pt x="211" y="76"/>
                    <a:pt x="223" y="69"/>
                    <a:pt x="234" y="70"/>
                  </a:cubicBezTo>
                  <a:cubicBezTo>
                    <a:pt x="245" y="71"/>
                    <a:pt x="257" y="78"/>
                    <a:pt x="266" y="82"/>
                  </a:cubicBezTo>
                  <a:cubicBezTo>
                    <a:pt x="274" y="86"/>
                    <a:pt x="279" y="94"/>
                    <a:pt x="288" y="96"/>
                  </a:cubicBezTo>
                  <a:cubicBezTo>
                    <a:pt x="296" y="113"/>
                    <a:pt x="292" y="127"/>
                    <a:pt x="299" y="144"/>
                  </a:cubicBezTo>
                  <a:cubicBezTo>
                    <a:pt x="300" y="150"/>
                    <a:pt x="300" y="157"/>
                    <a:pt x="302" y="163"/>
                  </a:cubicBezTo>
                  <a:cubicBezTo>
                    <a:pt x="306" y="177"/>
                    <a:pt x="331" y="181"/>
                    <a:pt x="342" y="189"/>
                  </a:cubicBezTo>
                  <a:cubicBezTo>
                    <a:pt x="364" y="188"/>
                    <a:pt x="384" y="177"/>
                    <a:pt x="405" y="172"/>
                  </a:cubicBezTo>
                  <a:cubicBezTo>
                    <a:pt x="415" y="164"/>
                    <a:pt x="440" y="164"/>
                    <a:pt x="453" y="163"/>
                  </a:cubicBezTo>
                  <a:cubicBezTo>
                    <a:pt x="460" y="158"/>
                    <a:pt x="475" y="147"/>
                    <a:pt x="482" y="142"/>
                  </a:cubicBezTo>
                  <a:cubicBezTo>
                    <a:pt x="504" y="153"/>
                    <a:pt x="485" y="164"/>
                    <a:pt x="494" y="181"/>
                  </a:cubicBezTo>
                  <a:cubicBezTo>
                    <a:pt x="492" y="194"/>
                    <a:pt x="490" y="198"/>
                    <a:pt x="483" y="208"/>
                  </a:cubicBezTo>
                  <a:cubicBezTo>
                    <a:pt x="477" y="205"/>
                    <a:pt x="473" y="200"/>
                    <a:pt x="467" y="196"/>
                  </a:cubicBezTo>
                  <a:cubicBezTo>
                    <a:pt x="462" y="186"/>
                    <a:pt x="449" y="191"/>
                    <a:pt x="440" y="192"/>
                  </a:cubicBezTo>
                  <a:cubicBezTo>
                    <a:pt x="429" y="199"/>
                    <a:pt x="406" y="225"/>
                    <a:pt x="395" y="231"/>
                  </a:cubicBezTo>
                  <a:cubicBezTo>
                    <a:pt x="379" y="253"/>
                    <a:pt x="400" y="234"/>
                    <a:pt x="365" y="235"/>
                  </a:cubicBezTo>
                  <a:cubicBezTo>
                    <a:pt x="362" y="240"/>
                    <a:pt x="360" y="243"/>
                    <a:pt x="359" y="249"/>
                  </a:cubicBezTo>
                  <a:cubicBezTo>
                    <a:pt x="361" y="263"/>
                    <a:pt x="374" y="270"/>
                    <a:pt x="387" y="271"/>
                  </a:cubicBezTo>
                  <a:cubicBezTo>
                    <a:pt x="399" y="277"/>
                    <a:pt x="394" y="286"/>
                    <a:pt x="392" y="297"/>
                  </a:cubicBezTo>
                  <a:cubicBezTo>
                    <a:pt x="391" y="301"/>
                    <a:pt x="387" y="321"/>
                    <a:pt x="392" y="31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69" name="Freeform 318"/>
            <p:cNvSpPr>
              <a:spLocks/>
            </p:cNvSpPr>
            <p:nvPr/>
          </p:nvSpPr>
          <p:spPr bwMode="auto">
            <a:xfrm>
              <a:off x="3818" y="2009"/>
              <a:ext cx="130" cy="68"/>
            </a:xfrm>
            <a:custGeom>
              <a:avLst/>
              <a:gdLst>
                <a:gd name="T0" fmla="*/ 30 w 264"/>
                <a:gd name="T1" fmla="*/ 128 h 137"/>
                <a:gd name="T2" fmla="*/ 58 w 264"/>
                <a:gd name="T3" fmla="*/ 137 h 137"/>
                <a:gd name="T4" fmla="*/ 85 w 264"/>
                <a:gd name="T5" fmla="*/ 125 h 137"/>
                <a:gd name="T6" fmla="*/ 120 w 264"/>
                <a:gd name="T7" fmla="*/ 124 h 137"/>
                <a:gd name="T8" fmla="*/ 135 w 264"/>
                <a:gd name="T9" fmla="*/ 112 h 137"/>
                <a:gd name="T10" fmla="*/ 154 w 264"/>
                <a:gd name="T11" fmla="*/ 97 h 137"/>
                <a:gd name="T12" fmla="*/ 165 w 264"/>
                <a:gd name="T13" fmla="*/ 110 h 137"/>
                <a:gd name="T14" fmla="*/ 180 w 264"/>
                <a:gd name="T15" fmla="*/ 121 h 137"/>
                <a:gd name="T16" fmla="*/ 223 w 264"/>
                <a:gd name="T17" fmla="*/ 119 h 137"/>
                <a:gd name="T18" fmla="*/ 259 w 264"/>
                <a:gd name="T19" fmla="*/ 106 h 137"/>
                <a:gd name="T20" fmla="*/ 247 w 264"/>
                <a:gd name="T21" fmla="*/ 74 h 137"/>
                <a:gd name="T22" fmla="*/ 226 w 264"/>
                <a:gd name="T23" fmla="*/ 61 h 137"/>
                <a:gd name="T24" fmla="*/ 180 w 264"/>
                <a:gd name="T25" fmla="*/ 49 h 137"/>
                <a:gd name="T26" fmla="*/ 160 w 264"/>
                <a:gd name="T27" fmla="*/ 43 h 137"/>
                <a:gd name="T28" fmla="*/ 121 w 264"/>
                <a:gd name="T29" fmla="*/ 50 h 137"/>
                <a:gd name="T30" fmla="*/ 70 w 264"/>
                <a:gd name="T31" fmla="*/ 47 h 137"/>
                <a:gd name="T32" fmla="*/ 117 w 264"/>
                <a:gd name="T33" fmla="*/ 34 h 137"/>
                <a:gd name="T34" fmla="*/ 115 w 264"/>
                <a:gd name="T35" fmla="*/ 13 h 137"/>
                <a:gd name="T36" fmla="*/ 102 w 264"/>
                <a:gd name="T37" fmla="*/ 1 h 137"/>
                <a:gd name="T38" fmla="*/ 79 w 264"/>
                <a:gd name="T39" fmla="*/ 2 h 137"/>
                <a:gd name="T40" fmla="*/ 76 w 264"/>
                <a:gd name="T41" fmla="*/ 7 h 137"/>
                <a:gd name="T42" fmla="*/ 57 w 264"/>
                <a:gd name="T43" fmla="*/ 23 h 137"/>
                <a:gd name="T44" fmla="*/ 34 w 264"/>
                <a:gd name="T45" fmla="*/ 41 h 137"/>
                <a:gd name="T46" fmla="*/ 4 w 264"/>
                <a:gd name="T47" fmla="*/ 47 h 137"/>
                <a:gd name="T48" fmla="*/ 3 w 264"/>
                <a:gd name="T49" fmla="*/ 61 h 137"/>
                <a:gd name="T50" fmla="*/ 16 w 264"/>
                <a:gd name="T51" fmla="*/ 76 h 137"/>
                <a:gd name="T52" fmla="*/ 30 w 264"/>
                <a:gd name="T53" fmla="*/ 83 h 137"/>
                <a:gd name="T54" fmla="*/ 30 w 264"/>
                <a:gd name="T55" fmla="*/ 116 h 137"/>
                <a:gd name="T56" fmla="*/ 30 w 264"/>
                <a:gd name="T57" fmla="*/ 12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4" h="137">
                  <a:moveTo>
                    <a:pt x="30" y="128"/>
                  </a:moveTo>
                  <a:cubicBezTo>
                    <a:pt x="50" y="125"/>
                    <a:pt x="43" y="135"/>
                    <a:pt x="58" y="137"/>
                  </a:cubicBezTo>
                  <a:cubicBezTo>
                    <a:pt x="76" y="136"/>
                    <a:pt x="76" y="126"/>
                    <a:pt x="85" y="125"/>
                  </a:cubicBezTo>
                  <a:cubicBezTo>
                    <a:pt x="97" y="124"/>
                    <a:pt x="108" y="124"/>
                    <a:pt x="120" y="124"/>
                  </a:cubicBezTo>
                  <a:cubicBezTo>
                    <a:pt x="125" y="120"/>
                    <a:pt x="135" y="112"/>
                    <a:pt x="135" y="112"/>
                  </a:cubicBezTo>
                  <a:cubicBezTo>
                    <a:pt x="140" y="103"/>
                    <a:pt x="144" y="98"/>
                    <a:pt x="154" y="97"/>
                  </a:cubicBezTo>
                  <a:cubicBezTo>
                    <a:pt x="165" y="98"/>
                    <a:pt x="162" y="100"/>
                    <a:pt x="165" y="110"/>
                  </a:cubicBezTo>
                  <a:cubicBezTo>
                    <a:pt x="166" y="121"/>
                    <a:pt x="169" y="119"/>
                    <a:pt x="180" y="121"/>
                  </a:cubicBezTo>
                  <a:cubicBezTo>
                    <a:pt x="194" y="120"/>
                    <a:pt x="209" y="120"/>
                    <a:pt x="223" y="119"/>
                  </a:cubicBezTo>
                  <a:cubicBezTo>
                    <a:pt x="236" y="118"/>
                    <a:pt x="244" y="107"/>
                    <a:pt x="259" y="106"/>
                  </a:cubicBezTo>
                  <a:cubicBezTo>
                    <a:pt x="264" y="90"/>
                    <a:pt x="263" y="80"/>
                    <a:pt x="247" y="74"/>
                  </a:cubicBezTo>
                  <a:cubicBezTo>
                    <a:pt x="233" y="77"/>
                    <a:pt x="233" y="71"/>
                    <a:pt x="226" y="61"/>
                  </a:cubicBezTo>
                  <a:cubicBezTo>
                    <a:pt x="224" y="35"/>
                    <a:pt x="229" y="52"/>
                    <a:pt x="180" y="49"/>
                  </a:cubicBezTo>
                  <a:cubicBezTo>
                    <a:pt x="174" y="49"/>
                    <a:pt x="167" y="44"/>
                    <a:pt x="160" y="43"/>
                  </a:cubicBezTo>
                  <a:cubicBezTo>
                    <a:pt x="146" y="44"/>
                    <a:pt x="134" y="49"/>
                    <a:pt x="121" y="50"/>
                  </a:cubicBezTo>
                  <a:cubicBezTo>
                    <a:pt x="106" y="55"/>
                    <a:pt x="86" y="50"/>
                    <a:pt x="70" y="47"/>
                  </a:cubicBezTo>
                  <a:cubicBezTo>
                    <a:pt x="67" y="29"/>
                    <a:pt x="104" y="35"/>
                    <a:pt x="117" y="34"/>
                  </a:cubicBezTo>
                  <a:cubicBezTo>
                    <a:pt x="129" y="30"/>
                    <a:pt x="124" y="18"/>
                    <a:pt x="115" y="13"/>
                  </a:cubicBezTo>
                  <a:cubicBezTo>
                    <a:pt x="111" y="8"/>
                    <a:pt x="106" y="5"/>
                    <a:pt x="102" y="1"/>
                  </a:cubicBezTo>
                  <a:cubicBezTo>
                    <a:pt x="94" y="1"/>
                    <a:pt x="86" y="0"/>
                    <a:pt x="79" y="2"/>
                  </a:cubicBezTo>
                  <a:cubicBezTo>
                    <a:pt x="77" y="2"/>
                    <a:pt x="77" y="6"/>
                    <a:pt x="76" y="7"/>
                  </a:cubicBezTo>
                  <a:cubicBezTo>
                    <a:pt x="70" y="14"/>
                    <a:pt x="65" y="18"/>
                    <a:pt x="57" y="23"/>
                  </a:cubicBezTo>
                  <a:cubicBezTo>
                    <a:pt x="53" y="30"/>
                    <a:pt x="42" y="36"/>
                    <a:pt x="34" y="41"/>
                  </a:cubicBezTo>
                  <a:cubicBezTo>
                    <a:pt x="29" y="49"/>
                    <a:pt x="14" y="45"/>
                    <a:pt x="4" y="47"/>
                  </a:cubicBezTo>
                  <a:cubicBezTo>
                    <a:pt x="3" y="54"/>
                    <a:pt x="0" y="55"/>
                    <a:pt x="3" y="61"/>
                  </a:cubicBezTo>
                  <a:cubicBezTo>
                    <a:pt x="4" y="68"/>
                    <a:pt x="10" y="73"/>
                    <a:pt x="16" y="76"/>
                  </a:cubicBezTo>
                  <a:cubicBezTo>
                    <a:pt x="20" y="82"/>
                    <a:pt x="23" y="82"/>
                    <a:pt x="30" y="83"/>
                  </a:cubicBezTo>
                  <a:cubicBezTo>
                    <a:pt x="32" y="94"/>
                    <a:pt x="32" y="104"/>
                    <a:pt x="30" y="116"/>
                  </a:cubicBezTo>
                  <a:cubicBezTo>
                    <a:pt x="31" y="128"/>
                    <a:pt x="35" y="128"/>
                    <a:pt x="30" y="12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0" name="Freeform 319"/>
            <p:cNvSpPr>
              <a:spLocks/>
            </p:cNvSpPr>
            <p:nvPr/>
          </p:nvSpPr>
          <p:spPr bwMode="auto">
            <a:xfrm>
              <a:off x="3642" y="1915"/>
              <a:ext cx="248" cy="156"/>
            </a:xfrm>
            <a:custGeom>
              <a:avLst/>
              <a:gdLst>
                <a:gd name="T0" fmla="*/ 390 w 504"/>
                <a:gd name="T1" fmla="*/ 317 h 317"/>
                <a:gd name="T2" fmla="*/ 360 w 504"/>
                <a:gd name="T3" fmla="*/ 311 h 317"/>
                <a:gd name="T4" fmla="*/ 358 w 504"/>
                <a:gd name="T5" fmla="*/ 292 h 317"/>
                <a:gd name="T6" fmla="*/ 324 w 504"/>
                <a:gd name="T7" fmla="*/ 280 h 317"/>
                <a:gd name="T8" fmla="*/ 301 w 504"/>
                <a:gd name="T9" fmla="*/ 275 h 317"/>
                <a:gd name="T10" fmla="*/ 288 w 504"/>
                <a:gd name="T11" fmla="*/ 262 h 317"/>
                <a:gd name="T12" fmla="*/ 259 w 504"/>
                <a:gd name="T13" fmla="*/ 244 h 317"/>
                <a:gd name="T14" fmla="*/ 241 w 504"/>
                <a:gd name="T15" fmla="*/ 229 h 317"/>
                <a:gd name="T16" fmla="*/ 220 w 504"/>
                <a:gd name="T17" fmla="*/ 211 h 317"/>
                <a:gd name="T18" fmla="*/ 205 w 504"/>
                <a:gd name="T19" fmla="*/ 199 h 317"/>
                <a:gd name="T20" fmla="*/ 163 w 504"/>
                <a:gd name="T21" fmla="*/ 169 h 317"/>
                <a:gd name="T22" fmla="*/ 142 w 504"/>
                <a:gd name="T23" fmla="*/ 140 h 317"/>
                <a:gd name="T24" fmla="*/ 123 w 504"/>
                <a:gd name="T25" fmla="*/ 107 h 317"/>
                <a:gd name="T26" fmla="*/ 96 w 504"/>
                <a:gd name="T27" fmla="*/ 97 h 317"/>
                <a:gd name="T28" fmla="*/ 75 w 504"/>
                <a:gd name="T29" fmla="*/ 91 h 317"/>
                <a:gd name="T30" fmla="*/ 58 w 504"/>
                <a:gd name="T31" fmla="*/ 107 h 317"/>
                <a:gd name="T32" fmla="*/ 55 w 504"/>
                <a:gd name="T33" fmla="*/ 121 h 317"/>
                <a:gd name="T34" fmla="*/ 52 w 504"/>
                <a:gd name="T35" fmla="*/ 134 h 317"/>
                <a:gd name="T36" fmla="*/ 49 w 504"/>
                <a:gd name="T37" fmla="*/ 145 h 317"/>
                <a:gd name="T38" fmla="*/ 31 w 504"/>
                <a:gd name="T39" fmla="*/ 149 h 317"/>
                <a:gd name="T40" fmla="*/ 22 w 504"/>
                <a:gd name="T41" fmla="*/ 139 h 317"/>
                <a:gd name="T42" fmla="*/ 16 w 504"/>
                <a:gd name="T43" fmla="*/ 104 h 317"/>
                <a:gd name="T44" fmla="*/ 6 w 504"/>
                <a:gd name="T45" fmla="*/ 59 h 317"/>
                <a:gd name="T46" fmla="*/ 1 w 504"/>
                <a:gd name="T47" fmla="*/ 17 h 317"/>
                <a:gd name="T48" fmla="*/ 10 w 504"/>
                <a:gd name="T49" fmla="*/ 10 h 317"/>
                <a:gd name="T50" fmla="*/ 36 w 504"/>
                <a:gd name="T51" fmla="*/ 4 h 317"/>
                <a:gd name="T52" fmla="*/ 63 w 504"/>
                <a:gd name="T53" fmla="*/ 29 h 317"/>
                <a:gd name="T54" fmla="*/ 58 w 504"/>
                <a:gd name="T55" fmla="*/ 38 h 317"/>
                <a:gd name="T56" fmla="*/ 51 w 504"/>
                <a:gd name="T57" fmla="*/ 49 h 317"/>
                <a:gd name="T58" fmla="*/ 66 w 504"/>
                <a:gd name="T59" fmla="*/ 65 h 317"/>
                <a:gd name="T60" fmla="*/ 84 w 504"/>
                <a:gd name="T61" fmla="*/ 58 h 317"/>
                <a:gd name="T62" fmla="*/ 103 w 504"/>
                <a:gd name="T63" fmla="*/ 67 h 317"/>
                <a:gd name="T64" fmla="*/ 141 w 504"/>
                <a:gd name="T65" fmla="*/ 64 h 317"/>
                <a:gd name="T66" fmla="*/ 156 w 504"/>
                <a:gd name="T67" fmla="*/ 59 h 317"/>
                <a:gd name="T68" fmla="*/ 178 w 504"/>
                <a:gd name="T69" fmla="*/ 68 h 317"/>
                <a:gd name="T70" fmla="*/ 201 w 504"/>
                <a:gd name="T71" fmla="*/ 74 h 317"/>
                <a:gd name="T72" fmla="*/ 228 w 504"/>
                <a:gd name="T73" fmla="*/ 74 h 317"/>
                <a:gd name="T74" fmla="*/ 259 w 504"/>
                <a:gd name="T75" fmla="*/ 82 h 317"/>
                <a:gd name="T76" fmla="*/ 287 w 504"/>
                <a:gd name="T77" fmla="*/ 102 h 317"/>
                <a:gd name="T78" fmla="*/ 297 w 504"/>
                <a:gd name="T79" fmla="*/ 168 h 317"/>
                <a:gd name="T80" fmla="*/ 313 w 504"/>
                <a:gd name="T81" fmla="*/ 176 h 317"/>
                <a:gd name="T82" fmla="*/ 333 w 504"/>
                <a:gd name="T83" fmla="*/ 187 h 317"/>
                <a:gd name="T84" fmla="*/ 355 w 504"/>
                <a:gd name="T85" fmla="*/ 187 h 317"/>
                <a:gd name="T86" fmla="*/ 378 w 504"/>
                <a:gd name="T87" fmla="*/ 181 h 317"/>
                <a:gd name="T88" fmla="*/ 397 w 504"/>
                <a:gd name="T89" fmla="*/ 175 h 317"/>
                <a:gd name="T90" fmla="*/ 417 w 504"/>
                <a:gd name="T91" fmla="*/ 169 h 317"/>
                <a:gd name="T92" fmla="*/ 436 w 504"/>
                <a:gd name="T93" fmla="*/ 166 h 317"/>
                <a:gd name="T94" fmla="*/ 450 w 504"/>
                <a:gd name="T95" fmla="*/ 163 h 317"/>
                <a:gd name="T96" fmla="*/ 478 w 504"/>
                <a:gd name="T97" fmla="*/ 146 h 317"/>
                <a:gd name="T98" fmla="*/ 478 w 504"/>
                <a:gd name="T99" fmla="*/ 211 h 317"/>
                <a:gd name="T100" fmla="*/ 460 w 504"/>
                <a:gd name="T101" fmla="*/ 191 h 317"/>
                <a:gd name="T102" fmla="*/ 427 w 504"/>
                <a:gd name="T103" fmla="*/ 202 h 317"/>
                <a:gd name="T104" fmla="*/ 405 w 504"/>
                <a:gd name="T105" fmla="*/ 224 h 317"/>
                <a:gd name="T106" fmla="*/ 382 w 504"/>
                <a:gd name="T107" fmla="*/ 239 h 317"/>
                <a:gd name="T108" fmla="*/ 354 w 504"/>
                <a:gd name="T109" fmla="*/ 244 h 317"/>
                <a:gd name="T110" fmla="*/ 361 w 504"/>
                <a:gd name="T111" fmla="*/ 260 h 317"/>
                <a:gd name="T112" fmla="*/ 381 w 504"/>
                <a:gd name="T113" fmla="*/ 271 h 317"/>
                <a:gd name="T114" fmla="*/ 390 w 504"/>
                <a:gd name="T115" fmla="*/ 284 h 317"/>
                <a:gd name="T116" fmla="*/ 390 w 504"/>
                <a:gd name="T117" fmla="*/ 3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4" h="317">
                  <a:moveTo>
                    <a:pt x="390" y="317"/>
                  </a:moveTo>
                  <a:cubicBezTo>
                    <a:pt x="384" y="314"/>
                    <a:pt x="367" y="312"/>
                    <a:pt x="360" y="311"/>
                  </a:cubicBezTo>
                  <a:cubicBezTo>
                    <a:pt x="349" y="307"/>
                    <a:pt x="366" y="299"/>
                    <a:pt x="358" y="292"/>
                  </a:cubicBezTo>
                  <a:cubicBezTo>
                    <a:pt x="346" y="287"/>
                    <a:pt x="333" y="281"/>
                    <a:pt x="324" y="280"/>
                  </a:cubicBezTo>
                  <a:cubicBezTo>
                    <a:pt x="317" y="276"/>
                    <a:pt x="309" y="276"/>
                    <a:pt x="301" y="275"/>
                  </a:cubicBezTo>
                  <a:cubicBezTo>
                    <a:pt x="299" y="266"/>
                    <a:pt x="295" y="267"/>
                    <a:pt x="288" y="262"/>
                  </a:cubicBezTo>
                  <a:cubicBezTo>
                    <a:pt x="282" y="252"/>
                    <a:pt x="259" y="244"/>
                    <a:pt x="259" y="244"/>
                  </a:cubicBezTo>
                  <a:cubicBezTo>
                    <a:pt x="256" y="235"/>
                    <a:pt x="251" y="232"/>
                    <a:pt x="241" y="229"/>
                  </a:cubicBezTo>
                  <a:cubicBezTo>
                    <a:pt x="233" y="226"/>
                    <a:pt x="220" y="211"/>
                    <a:pt x="220" y="211"/>
                  </a:cubicBezTo>
                  <a:cubicBezTo>
                    <a:pt x="216" y="206"/>
                    <a:pt x="205" y="199"/>
                    <a:pt x="205" y="199"/>
                  </a:cubicBezTo>
                  <a:cubicBezTo>
                    <a:pt x="196" y="188"/>
                    <a:pt x="178" y="175"/>
                    <a:pt x="163" y="169"/>
                  </a:cubicBezTo>
                  <a:cubicBezTo>
                    <a:pt x="157" y="162"/>
                    <a:pt x="148" y="146"/>
                    <a:pt x="142" y="140"/>
                  </a:cubicBezTo>
                  <a:cubicBezTo>
                    <a:pt x="135" y="130"/>
                    <a:pt x="134" y="115"/>
                    <a:pt x="123" y="107"/>
                  </a:cubicBezTo>
                  <a:cubicBezTo>
                    <a:pt x="115" y="100"/>
                    <a:pt x="104" y="100"/>
                    <a:pt x="96" y="97"/>
                  </a:cubicBezTo>
                  <a:cubicBezTo>
                    <a:pt x="88" y="94"/>
                    <a:pt x="81" y="89"/>
                    <a:pt x="75" y="91"/>
                  </a:cubicBezTo>
                  <a:cubicBezTo>
                    <a:pt x="61" y="93"/>
                    <a:pt x="63" y="97"/>
                    <a:pt x="58" y="107"/>
                  </a:cubicBezTo>
                  <a:cubicBezTo>
                    <a:pt x="55" y="111"/>
                    <a:pt x="56" y="117"/>
                    <a:pt x="55" y="121"/>
                  </a:cubicBezTo>
                  <a:cubicBezTo>
                    <a:pt x="54" y="125"/>
                    <a:pt x="53" y="130"/>
                    <a:pt x="52" y="134"/>
                  </a:cubicBezTo>
                  <a:cubicBezTo>
                    <a:pt x="51" y="138"/>
                    <a:pt x="52" y="143"/>
                    <a:pt x="49" y="145"/>
                  </a:cubicBezTo>
                  <a:cubicBezTo>
                    <a:pt x="47" y="156"/>
                    <a:pt x="43" y="147"/>
                    <a:pt x="31" y="149"/>
                  </a:cubicBezTo>
                  <a:cubicBezTo>
                    <a:pt x="27" y="144"/>
                    <a:pt x="25" y="145"/>
                    <a:pt x="22" y="139"/>
                  </a:cubicBezTo>
                  <a:cubicBezTo>
                    <a:pt x="20" y="127"/>
                    <a:pt x="18" y="116"/>
                    <a:pt x="16" y="104"/>
                  </a:cubicBezTo>
                  <a:cubicBezTo>
                    <a:pt x="15" y="91"/>
                    <a:pt x="8" y="72"/>
                    <a:pt x="6" y="59"/>
                  </a:cubicBezTo>
                  <a:cubicBezTo>
                    <a:pt x="4" y="45"/>
                    <a:pt x="0" y="25"/>
                    <a:pt x="1" y="17"/>
                  </a:cubicBezTo>
                  <a:cubicBezTo>
                    <a:pt x="2" y="8"/>
                    <a:pt x="4" y="12"/>
                    <a:pt x="10" y="10"/>
                  </a:cubicBezTo>
                  <a:cubicBezTo>
                    <a:pt x="16" y="8"/>
                    <a:pt x="27" y="1"/>
                    <a:pt x="36" y="4"/>
                  </a:cubicBezTo>
                  <a:cubicBezTo>
                    <a:pt x="49" y="0"/>
                    <a:pt x="58" y="18"/>
                    <a:pt x="63" y="29"/>
                  </a:cubicBezTo>
                  <a:cubicBezTo>
                    <a:pt x="65" y="38"/>
                    <a:pt x="65" y="30"/>
                    <a:pt x="58" y="38"/>
                  </a:cubicBezTo>
                  <a:cubicBezTo>
                    <a:pt x="55" y="41"/>
                    <a:pt x="51" y="49"/>
                    <a:pt x="51" y="49"/>
                  </a:cubicBezTo>
                  <a:cubicBezTo>
                    <a:pt x="53" y="59"/>
                    <a:pt x="58" y="60"/>
                    <a:pt x="66" y="65"/>
                  </a:cubicBezTo>
                  <a:cubicBezTo>
                    <a:pt x="74" y="64"/>
                    <a:pt x="76" y="59"/>
                    <a:pt x="84" y="58"/>
                  </a:cubicBezTo>
                  <a:cubicBezTo>
                    <a:pt x="93" y="59"/>
                    <a:pt x="95" y="61"/>
                    <a:pt x="103" y="67"/>
                  </a:cubicBezTo>
                  <a:cubicBezTo>
                    <a:pt x="120" y="66"/>
                    <a:pt x="129" y="66"/>
                    <a:pt x="141" y="64"/>
                  </a:cubicBezTo>
                  <a:cubicBezTo>
                    <a:pt x="147" y="61"/>
                    <a:pt x="149" y="62"/>
                    <a:pt x="156" y="59"/>
                  </a:cubicBezTo>
                  <a:cubicBezTo>
                    <a:pt x="165" y="62"/>
                    <a:pt x="169" y="66"/>
                    <a:pt x="178" y="68"/>
                  </a:cubicBezTo>
                  <a:cubicBezTo>
                    <a:pt x="186" y="70"/>
                    <a:pt x="193" y="74"/>
                    <a:pt x="201" y="74"/>
                  </a:cubicBezTo>
                  <a:cubicBezTo>
                    <a:pt x="209" y="75"/>
                    <a:pt x="218" y="73"/>
                    <a:pt x="228" y="74"/>
                  </a:cubicBezTo>
                  <a:cubicBezTo>
                    <a:pt x="238" y="75"/>
                    <a:pt x="249" y="77"/>
                    <a:pt x="259" y="82"/>
                  </a:cubicBezTo>
                  <a:cubicBezTo>
                    <a:pt x="274" y="85"/>
                    <a:pt x="280" y="90"/>
                    <a:pt x="287" y="102"/>
                  </a:cubicBezTo>
                  <a:cubicBezTo>
                    <a:pt x="293" y="116"/>
                    <a:pt x="293" y="156"/>
                    <a:pt x="297" y="168"/>
                  </a:cubicBezTo>
                  <a:cubicBezTo>
                    <a:pt x="301" y="180"/>
                    <a:pt x="307" y="173"/>
                    <a:pt x="313" y="176"/>
                  </a:cubicBezTo>
                  <a:cubicBezTo>
                    <a:pt x="319" y="179"/>
                    <a:pt x="326" y="185"/>
                    <a:pt x="333" y="187"/>
                  </a:cubicBezTo>
                  <a:cubicBezTo>
                    <a:pt x="373" y="183"/>
                    <a:pt x="339" y="190"/>
                    <a:pt x="355" y="187"/>
                  </a:cubicBezTo>
                  <a:cubicBezTo>
                    <a:pt x="361" y="186"/>
                    <a:pt x="378" y="181"/>
                    <a:pt x="378" y="181"/>
                  </a:cubicBezTo>
                  <a:cubicBezTo>
                    <a:pt x="385" y="178"/>
                    <a:pt x="391" y="177"/>
                    <a:pt x="397" y="175"/>
                  </a:cubicBezTo>
                  <a:cubicBezTo>
                    <a:pt x="403" y="173"/>
                    <a:pt x="411" y="170"/>
                    <a:pt x="417" y="169"/>
                  </a:cubicBezTo>
                  <a:cubicBezTo>
                    <a:pt x="426" y="164"/>
                    <a:pt x="416" y="169"/>
                    <a:pt x="436" y="166"/>
                  </a:cubicBezTo>
                  <a:cubicBezTo>
                    <a:pt x="441" y="165"/>
                    <a:pt x="450" y="163"/>
                    <a:pt x="450" y="163"/>
                  </a:cubicBezTo>
                  <a:cubicBezTo>
                    <a:pt x="460" y="158"/>
                    <a:pt x="468" y="151"/>
                    <a:pt x="478" y="146"/>
                  </a:cubicBezTo>
                  <a:cubicBezTo>
                    <a:pt x="504" y="156"/>
                    <a:pt x="489" y="192"/>
                    <a:pt x="478" y="211"/>
                  </a:cubicBezTo>
                  <a:cubicBezTo>
                    <a:pt x="469" y="208"/>
                    <a:pt x="468" y="197"/>
                    <a:pt x="460" y="191"/>
                  </a:cubicBezTo>
                  <a:cubicBezTo>
                    <a:pt x="440" y="193"/>
                    <a:pt x="439" y="195"/>
                    <a:pt x="427" y="202"/>
                  </a:cubicBezTo>
                  <a:cubicBezTo>
                    <a:pt x="420" y="211"/>
                    <a:pt x="414" y="217"/>
                    <a:pt x="405" y="224"/>
                  </a:cubicBezTo>
                  <a:cubicBezTo>
                    <a:pt x="401" y="231"/>
                    <a:pt x="391" y="238"/>
                    <a:pt x="382" y="239"/>
                  </a:cubicBezTo>
                  <a:cubicBezTo>
                    <a:pt x="371" y="238"/>
                    <a:pt x="361" y="235"/>
                    <a:pt x="354" y="244"/>
                  </a:cubicBezTo>
                  <a:cubicBezTo>
                    <a:pt x="350" y="247"/>
                    <a:pt x="355" y="255"/>
                    <a:pt x="361" y="260"/>
                  </a:cubicBezTo>
                  <a:cubicBezTo>
                    <a:pt x="365" y="264"/>
                    <a:pt x="376" y="267"/>
                    <a:pt x="381" y="271"/>
                  </a:cubicBezTo>
                  <a:cubicBezTo>
                    <a:pt x="386" y="275"/>
                    <a:pt x="389" y="276"/>
                    <a:pt x="390" y="284"/>
                  </a:cubicBezTo>
                  <a:cubicBezTo>
                    <a:pt x="389" y="292"/>
                    <a:pt x="388" y="317"/>
                    <a:pt x="390" y="31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1" name="Freeform 320"/>
            <p:cNvSpPr>
              <a:spLocks/>
            </p:cNvSpPr>
            <p:nvPr/>
          </p:nvSpPr>
          <p:spPr bwMode="auto">
            <a:xfrm>
              <a:off x="3853" y="1969"/>
              <a:ext cx="151" cy="67"/>
            </a:xfrm>
            <a:custGeom>
              <a:avLst/>
              <a:gdLst>
                <a:gd name="T0" fmla="*/ 148 w 306"/>
                <a:gd name="T1" fmla="*/ 130 h 136"/>
                <a:gd name="T2" fmla="*/ 172 w 306"/>
                <a:gd name="T3" fmla="*/ 126 h 136"/>
                <a:gd name="T4" fmla="*/ 180 w 306"/>
                <a:gd name="T5" fmla="*/ 103 h 136"/>
                <a:gd name="T6" fmla="*/ 198 w 306"/>
                <a:gd name="T7" fmla="*/ 91 h 136"/>
                <a:gd name="T8" fmla="*/ 231 w 306"/>
                <a:gd name="T9" fmla="*/ 94 h 136"/>
                <a:gd name="T10" fmla="*/ 237 w 306"/>
                <a:gd name="T11" fmla="*/ 55 h 136"/>
                <a:gd name="T12" fmla="*/ 262 w 306"/>
                <a:gd name="T13" fmla="*/ 57 h 136"/>
                <a:gd name="T14" fmla="*/ 306 w 306"/>
                <a:gd name="T15" fmla="*/ 24 h 136"/>
                <a:gd name="T16" fmla="*/ 289 w 306"/>
                <a:gd name="T17" fmla="*/ 10 h 136"/>
                <a:gd name="T18" fmla="*/ 273 w 306"/>
                <a:gd name="T19" fmla="*/ 15 h 136"/>
                <a:gd name="T20" fmla="*/ 225 w 306"/>
                <a:gd name="T21" fmla="*/ 3 h 136"/>
                <a:gd name="T22" fmla="*/ 195 w 306"/>
                <a:gd name="T23" fmla="*/ 7 h 136"/>
                <a:gd name="T24" fmla="*/ 181 w 306"/>
                <a:gd name="T25" fmla="*/ 0 h 136"/>
                <a:gd name="T26" fmla="*/ 136 w 306"/>
                <a:gd name="T27" fmla="*/ 4 h 136"/>
                <a:gd name="T28" fmla="*/ 121 w 306"/>
                <a:gd name="T29" fmla="*/ 18 h 136"/>
                <a:gd name="T30" fmla="*/ 100 w 306"/>
                <a:gd name="T31" fmla="*/ 22 h 136"/>
                <a:gd name="T32" fmla="*/ 75 w 306"/>
                <a:gd name="T33" fmla="*/ 25 h 136"/>
                <a:gd name="T34" fmla="*/ 55 w 306"/>
                <a:gd name="T35" fmla="*/ 34 h 136"/>
                <a:gd name="T36" fmla="*/ 63 w 306"/>
                <a:gd name="T37" fmla="*/ 58 h 136"/>
                <a:gd name="T38" fmla="*/ 61 w 306"/>
                <a:gd name="T39" fmla="*/ 85 h 136"/>
                <a:gd name="T40" fmla="*/ 49 w 306"/>
                <a:gd name="T41" fmla="*/ 105 h 136"/>
                <a:gd name="T42" fmla="*/ 10 w 306"/>
                <a:gd name="T43" fmla="*/ 117 h 136"/>
                <a:gd name="T44" fmla="*/ 0 w 306"/>
                <a:gd name="T45" fmla="*/ 129 h 136"/>
                <a:gd name="T46" fmla="*/ 24 w 306"/>
                <a:gd name="T47" fmla="*/ 135 h 136"/>
                <a:gd name="T48" fmla="*/ 55 w 306"/>
                <a:gd name="T49" fmla="*/ 133 h 136"/>
                <a:gd name="T50" fmla="*/ 90 w 306"/>
                <a:gd name="T51" fmla="*/ 126 h 136"/>
                <a:gd name="T52" fmla="*/ 108 w 306"/>
                <a:gd name="T53" fmla="*/ 129 h 136"/>
                <a:gd name="T54" fmla="*/ 148 w 306"/>
                <a:gd name="T55" fmla="*/ 13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6" h="136">
                  <a:moveTo>
                    <a:pt x="148" y="130"/>
                  </a:moveTo>
                  <a:cubicBezTo>
                    <a:pt x="150" y="122"/>
                    <a:pt x="164" y="127"/>
                    <a:pt x="172" y="126"/>
                  </a:cubicBezTo>
                  <a:cubicBezTo>
                    <a:pt x="170" y="113"/>
                    <a:pt x="164" y="108"/>
                    <a:pt x="180" y="103"/>
                  </a:cubicBezTo>
                  <a:cubicBezTo>
                    <a:pt x="185" y="98"/>
                    <a:pt x="192" y="94"/>
                    <a:pt x="198" y="91"/>
                  </a:cubicBezTo>
                  <a:cubicBezTo>
                    <a:pt x="213" y="94"/>
                    <a:pt x="214" y="96"/>
                    <a:pt x="231" y="94"/>
                  </a:cubicBezTo>
                  <a:cubicBezTo>
                    <a:pt x="232" y="81"/>
                    <a:pt x="225" y="62"/>
                    <a:pt x="237" y="55"/>
                  </a:cubicBezTo>
                  <a:cubicBezTo>
                    <a:pt x="246" y="59"/>
                    <a:pt x="252" y="58"/>
                    <a:pt x="262" y="57"/>
                  </a:cubicBezTo>
                  <a:cubicBezTo>
                    <a:pt x="270" y="43"/>
                    <a:pt x="289" y="27"/>
                    <a:pt x="306" y="24"/>
                  </a:cubicBezTo>
                  <a:cubicBezTo>
                    <a:pt x="299" y="20"/>
                    <a:pt x="296" y="14"/>
                    <a:pt x="289" y="10"/>
                  </a:cubicBezTo>
                  <a:cubicBezTo>
                    <a:pt x="283" y="12"/>
                    <a:pt x="278" y="12"/>
                    <a:pt x="273" y="15"/>
                  </a:cubicBezTo>
                  <a:cubicBezTo>
                    <a:pt x="242" y="13"/>
                    <a:pt x="245" y="10"/>
                    <a:pt x="225" y="3"/>
                  </a:cubicBezTo>
                  <a:cubicBezTo>
                    <a:pt x="215" y="4"/>
                    <a:pt x="205" y="11"/>
                    <a:pt x="195" y="7"/>
                  </a:cubicBezTo>
                  <a:cubicBezTo>
                    <a:pt x="190" y="5"/>
                    <a:pt x="188" y="1"/>
                    <a:pt x="181" y="0"/>
                  </a:cubicBezTo>
                  <a:cubicBezTo>
                    <a:pt x="153" y="1"/>
                    <a:pt x="154" y="1"/>
                    <a:pt x="136" y="4"/>
                  </a:cubicBezTo>
                  <a:cubicBezTo>
                    <a:pt x="129" y="8"/>
                    <a:pt x="127" y="14"/>
                    <a:pt x="121" y="18"/>
                  </a:cubicBezTo>
                  <a:cubicBezTo>
                    <a:pt x="117" y="21"/>
                    <a:pt x="105" y="21"/>
                    <a:pt x="100" y="22"/>
                  </a:cubicBezTo>
                  <a:cubicBezTo>
                    <a:pt x="94" y="24"/>
                    <a:pt x="82" y="24"/>
                    <a:pt x="75" y="25"/>
                  </a:cubicBezTo>
                  <a:cubicBezTo>
                    <a:pt x="67" y="29"/>
                    <a:pt x="64" y="32"/>
                    <a:pt x="55" y="34"/>
                  </a:cubicBezTo>
                  <a:cubicBezTo>
                    <a:pt x="52" y="39"/>
                    <a:pt x="63" y="50"/>
                    <a:pt x="63" y="58"/>
                  </a:cubicBezTo>
                  <a:cubicBezTo>
                    <a:pt x="64" y="66"/>
                    <a:pt x="63" y="77"/>
                    <a:pt x="61" y="85"/>
                  </a:cubicBezTo>
                  <a:cubicBezTo>
                    <a:pt x="60" y="93"/>
                    <a:pt x="52" y="97"/>
                    <a:pt x="49" y="105"/>
                  </a:cubicBezTo>
                  <a:cubicBezTo>
                    <a:pt x="46" y="125"/>
                    <a:pt x="30" y="116"/>
                    <a:pt x="10" y="117"/>
                  </a:cubicBezTo>
                  <a:cubicBezTo>
                    <a:pt x="2" y="118"/>
                    <a:pt x="6" y="125"/>
                    <a:pt x="0" y="129"/>
                  </a:cubicBezTo>
                  <a:cubicBezTo>
                    <a:pt x="1" y="132"/>
                    <a:pt x="14" y="135"/>
                    <a:pt x="24" y="135"/>
                  </a:cubicBezTo>
                  <a:cubicBezTo>
                    <a:pt x="33" y="136"/>
                    <a:pt x="44" y="134"/>
                    <a:pt x="55" y="133"/>
                  </a:cubicBezTo>
                  <a:cubicBezTo>
                    <a:pt x="60" y="132"/>
                    <a:pt x="85" y="127"/>
                    <a:pt x="90" y="126"/>
                  </a:cubicBezTo>
                  <a:cubicBezTo>
                    <a:pt x="100" y="125"/>
                    <a:pt x="98" y="128"/>
                    <a:pt x="108" y="129"/>
                  </a:cubicBezTo>
                  <a:cubicBezTo>
                    <a:pt x="118" y="130"/>
                    <a:pt x="139" y="129"/>
                    <a:pt x="148" y="13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2" name="Freeform 321"/>
            <p:cNvSpPr>
              <a:spLocks/>
            </p:cNvSpPr>
            <p:nvPr/>
          </p:nvSpPr>
          <p:spPr bwMode="auto">
            <a:xfrm>
              <a:off x="3749" y="2059"/>
              <a:ext cx="203" cy="174"/>
            </a:xfrm>
            <a:custGeom>
              <a:avLst/>
              <a:gdLst>
                <a:gd name="T0" fmla="*/ 33 w 413"/>
                <a:gd name="T1" fmla="*/ 345 h 352"/>
                <a:gd name="T2" fmla="*/ 138 w 413"/>
                <a:gd name="T3" fmla="*/ 347 h 352"/>
                <a:gd name="T4" fmla="*/ 198 w 413"/>
                <a:gd name="T5" fmla="*/ 347 h 352"/>
                <a:gd name="T6" fmla="*/ 225 w 413"/>
                <a:gd name="T7" fmla="*/ 339 h 352"/>
                <a:gd name="T8" fmla="*/ 251 w 413"/>
                <a:gd name="T9" fmla="*/ 285 h 352"/>
                <a:gd name="T10" fmla="*/ 270 w 413"/>
                <a:gd name="T11" fmla="*/ 276 h 352"/>
                <a:gd name="T12" fmla="*/ 279 w 413"/>
                <a:gd name="T13" fmla="*/ 263 h 352"/>
                <a:gd name="T14" fmla="*/ 293 w 413"/>
                <a:gd name="T15" fmla="*/ 242 h 352"/>
                <a:gd name="T16" fmla="*/ 311 w 413"/>
                <a:gd name="T17" fmla="*/ 204 h 352"/>
                <a:gd name="T18" fmla="*/ 303 w 413"/>
                <a:gd name="T19" fmla="*/ 180 h 352"/>
                <a:gd name="T20" fmla="*/ 290 w 413"/>
                <a:gd name="T21" fmla="*/ 170 h 352"/>
                <a:gd name="T22" fmla="*/ 284 w 413"/>
                <a:gd name="T23" fmla="*/ 146 h 352"/>
                <a:gd name="T24" fmla="*/ 311 w 413"/>
                <a:gd name="T25" fmla="*/ 155 h 352"/>
                <a:gd name="T26" fmla="*/ 323 w 413"/>
                <a:gd name="T27" fmla="*/ 122 h 352"/>
                <a:gd name="T28" fmla="*/ 335 w 413"/>
                <a:gd name="T29" fmla="*/ 89 h 352"/>
                <a:gd name="T30" fmla="*/ 339 w 413"/>
                <a:gd name="T31" fmla="*/ 62 h 352"/>
                <a:gd name="T32" fmla="*/ 329 w 413"/>
                <a:gd name="T33" fmla="*/ 47 h 352"/>
                <a:gd name="T34" fmla="*/ 365 w 413"/>
                <a:gd name="T35" fmla="*/ 35 h 352"/>
                <a:gd name="T36" fmla="*/ 401 w 413"/>
                <a:gd name="T37" fmla="*/ 21 h 352"/>
                <a:gd name="T38" fmla="*/ 408 w 413"/>
                <a:gd name="T39" fmla="*/ 11 h 352"/>
                <a:gd name="T40" fmla="*/ 393 w 413"/>
                <a:gd name="T41" fmla="*/ 6 h 352"/>
                <a:gd name="T42" fmla="*/ 372 w 413"/>
                <a:gd name="T43" fmla="*/ 15 h 352"/>
                <a:gd name="T44" fmla="*/ 305 w 413"/>
                <a:gd name="T45" fmla="*/ 12 h 352"/>
                <a:gd name="T46" fmla="*/ 296 w 413"/>
                <a:gd name="T47" fmla="*/ 0 h 352"/>
                <a:gd name="T48" fmla="*/ 267 w 413"/>
                <a:gd name="T49" fmla="*/ 17 h 352"/>
                <a:gd name="T50" fmla="*/ 233 w 413"/>
                <a:gd name="T51" fmla="*/ 21 h 352"/>
                <a:gd name="T52" fmla="*/ 210 w 413"/>
                <a:gd name="T53" fmla="*/ 33 h 352"/>
                <a:gd name="T54" fmla="*/ 195 w 413"/>
                <a:gd name="T55" fmla="*/ 32 h 352"/>
                <a:gd name="T56" fmla="*/ 180 w 413"/>
                <a:gd name="T57" fmla="*/ 26 h 352"/>
                <a:gd name="T58" fmla="*/ 155 w 413"/>
                <a:gd name="T59" fmla="*/ 21 h 352"/>
                <a:gd name="T60" fmla="*/ 135 w 413"/>
                <a:gd name="T61" fmla="*/ 21 h 352"/>
                <a:gd name="T62" fmla="*/ 119 w 413"/>
                <a:gd name="T63" fmla="*/ 33 h 352"/>
                <a:gd name="T64" fmla="*/ 108 w 413"/>
                <a:gd name="T65" fmla="*/ 53 h 352"/>
                <a:gd name="T66" fmla="*/ 93 w 413"/>
                <a:gd name="T67" fmla="*/ 102 h 352"/>
                <a:gd name="T68" fmla="*/ 77 w 413"/>
                <a:gd name="T69" fmla="*/ 111 h 352"/>
                <a:gd name="T70" fmla="*/ 69 w 413"/>
                <a:gd name="T71" fmla="*/ 125 h 352"/>
                <a:gd name="T72" fmla="*/ 65 w 413"/>
                <a:gd name="T73" fmla="*/ 135 h 352"/>
                <a:gd name="T74" fmla="*/ 3 w 413"/>
                <a:gd name="T75" fmla="*/ 119 h 352"/>
                <a:gd name="T76" fmla="*/ 20 w 413"/>
                <a:gd name="T77" fmla="*/ 150 h 352"/>
                <a:gd name="T78" fmla="*/ 2 w 413"/>
                <a:gd name="T79" fmla="*/ 156 h 352"/>
                <a:gd name="T80" fmla="*/ 11 w 413"/>
                <a:gd name="T81" fmla="*/ 174 h 352"/>
                <a:gd name="T82" fmla="*/ 12 w 413"/>
                <a:gd name="T83" fmla="*/ 212 h 352"/>
                <a:gd name="T84" fmla="*/ 17 w 413"/>
                <a:gd name="T85" fmla="*/ 246 h 352"/>
                <a:gd name="T86" fmla="*/ 23 w 413"/>
                <a:gd name="T87" fmla="*/ 267 h 352"/>
                <a:gd name="T88" fmla="*/ 47 w 413"/>
                <a:gd name="T89" fmla="*/ 269 h 352"/>
                <a:gd name="T90" fmla="*/ 56 w 413"/>
                <a:gd name="T91" fmla="*/ 291 h 352"/>
                <a:gd name="T92" fmla="*/ 36 w 413"/>
                <a:gd name="T93" fmla="*/ 336 h 352"/>
                <a:gd name="T94" fmla="*/ 33 w 413"/>
                <a:gd name="T95" fmla="*/ 345 h 352"/>
                <a:gd name="T96" fmla="*/ 35 w 413"/>
                <a:gd name="T97" fmla="*/ 350 h 352"/>
                <a:gd name="T98" fmla="*/ 33 w 413"/>
                <a:gd name="T99" fmla="*/ 34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3" h="352">
                  <a:moveTo>
                    <a:pt x="33" y="345"/>
                  </a:moveTo>
                  <a:cubicBezTo>
                    <a:pt x="51" y="352"/>
                    <a:pt x="130" y="347"/>
                    <a:pt x="138" y="347"/>
                  </a:cubicBezTo>
                  <a:cubicBezTo>
                    <a:pt x="155" y="350"/>
                    <a:pt x="181" y="348"/>
                    <a:pt x="198" y="347"/>
                  </a:cubicBezTo>
                  <a:cubicBezTo>
                    <a:pt x="208" y="345"/>
                    <a:pt x="220" y="348"/>
                    <a:pt x="225" y="339"/>
                  </a:cubicBezTo>
                  <a:cubicBezTo>
                    <a:pt x="227" y="318"/>
                    <a:pt x="231" y="297"/>
                    <a:pt x="251" y="285"/>
                  </a:cubicBezTo>
                  <a:cubicBezTo>
                    <a:pt x="260" y="274"/>
                    <a:pt x="265" y="279"/>
                    <a:pt x="270" y="276"/>
                  </a:cubicBezTo>
                  <a:cubicBezTo>
                    <a:pt x="275" y="272"/>
                    <a:pt x="275" y="269"/>
                    <a:pt x="279" y="263"/>
                  </a:cubicBezTo>
                  <a:cubicBezTo>
                    <a:pt x="281" y="254"/>
                    <a:pt x="290" y="251"/>
                    <a:pt x="293" y="242"/>
                  </a:cubicBezTo>
                  <a:cubicBezTo>
                    <a:pt x="290" y="222"/>
                    <a:pt x="290" y="209"/>
                    <a:pt x="311" y="204"/>
                  </a:cubicBezTo>
                  <a:cubicBezTo>
                    <a:pt x="322" y="199"/>
                    <a:pt x="311" y="188"/>
                    <a:pt x="303" y="180"/>
                  </a:cubicBezTo>
                  <a:cubicBezTo>
                    <a:pt x="301" y="168"/>
                    <a:pt x="301" y="171"/>
                    <a:pt x="290" y="170"/>
                  </a:cubicBezTo>
                  <a:cubicBezTo>
                    <a:pt x="278" y="166"/>
                    <a:pt x="275" y="152"/>
                    <a:pt x="284" y="146"/>
                  </a:cubicBezTo>
                  <a:cubicBezTo>
                    <a:pt x="293" y="150"/>
                    <a:pt x="301" y="158"/>
                    <a:pt x="311" y="155"/>
                  </a:cubicBezTo>
                  <a:cubicBezTo>
                    <a:pt x="318" y="146"/>
                    <a:pt x="316" y="131"/>
                    <a:pt x="323" y="122"/>
                  </a:cubicBezTo>
                  <a:cubicBezTo>
                    <a:pt x="318" y="111"/>
                    <a:pt x="337" y="101"/>
                    <a:pt x="335" y="89"/>
                  </a:cubicBezTo>
                  <a:cubicBezTo>
                    <a:pt x="337" y="80"/>
                    <a:pt x="335" y="68"/>
                    <a:pt x="339" y="62"/>
                  </a:cubicBezTo>
                  <a:cubicBezTo>
                    <a:pt x="341" y="59"/>
                    <a:pt x="329" y="47"/>
                    <a:pt x="329" y="47"/>
                  </a:cubicBezTo>
                  <a:cubicBezTo>
                    <a:pt x="333" y="28"/>
                    <a:pt x="345" y="36"/>
                    <a:pt x="365" y="35"/>
                  </a:cubicBezTo>
                  <a:cubicBezTo>
                    <a:pt x="383" y="30"/>
                    <a:pt x="383" y="26"/>
                    <a:pt x="401" y="21"/>
                  </a:cubicBezTo>
                  <a:cubicBezTo>
                    <a:pt x="404" y="13"/>
                    <a:pt x="413" y="17"/>
                    <a:pt x="408" y="11"/>
                  </a:cubicBezTo>
                  <a:cubicBezTo>
                    <a:pt x="406" y="0"/>
                    <a:pt x="401" y="4"/>
                    <a:pt x="393" y="6"/>
                  </a:cubicBezTo>
                  <a:cubicBezTo>
                    <a:pt x="387" y="11"/>
                    <a:pt x="380" y="14"/>
                    <a:pt x="372" y="15"/>
                  </a:cubicBezTo>
                  <a:cubicBezTo>
                    <a:pt x="352" y="25"/>
                    <a:pt x="323" y="26"/>
                    <a:pt x="305" y="12"/>
                  </a:cubicBezTo>
                  <a:cubicBezTo>
                    <a:pt x="303" y="6"/>
                    <a:pt x="302" y="3"/>
                    <a:pt x="296" y="0"/>
                  </a:cubicBezTo>
                  <a:cubicBezTo>
                    <a:pt x="270" y="4"/>
                    <a:pt x="283" y="11"/>
                    <a:pt x="267" y="17"/>
                  </a:cubicBezTo>
                  <a:cubicBezTo>
                    <a:pt x="257" y="21"/>
                    <a:pt x="243" y="21"/>
                    <a:pt x="233" y="21"/>
                  </a:cubicBezTo>
                  <a:cubicBezTo>
                    <a:pt x="225" y="24"/>
                    <a:pt x="219" y="31"/>
                    <a:pt x="210" y="33"/>
                  </a:cubicBezTo>
                  <a:cubicBezTo>
                    <a:pt x="204" y="36"/>
                    <a:pt x="201" y="33"/>
                    <a:pt x="195" y="32"/>
                  </a:cubicBezTo>
                  <a:cubicBezTo>
                    <a:pt x="190" y="29"/>
                    <a:pt x="186" y="27"/>
                    <a:pt x="180" y="26"/>
                  </a:cubicBezTo>
                  <a:cubicBezTo>
                    <a:pt x="172" y="22"/>
                    <a:pt x="163" y="23"/>
                    <a:pt x="155" y="21"/>
                  </a:cubicBezTo>
                  <a:cubicBezTo>
                    <a:pt x="148" y="17"/>
                    <a:pt x="143" y="20"/>
                    <a:pt x="135" y="21"/>
                  </a:cubicBezTo>
                  <a:cubicBezTo>
                    <a:pt x="128" y="24"/>
                    <a:pt x="125" y="29"/>
                    <a:pt x="119" y="33"/>
                  </a:cubicBezTo>
                  <a:cubicBezTo>
                    <a:pt x="113" y="43"/>
                    <a:pt x="112" y="41"/>
                    <a:pt x="108" y="53"/>
                  </a:cubicBezTo>
                  <a:cubicBezTo>
                    <a:pt x="107" y="86"/>
                    <a:pt x="119" y="100"/>
                    <a:pt x="93" y="102"/>
                  </a:cubicBezTo>
                  <a:cubicBezTo>
                    <a:pt x="87" y="105"/>
                    <a:pt x="83" y="108"/>
                    <a:pt x="77" y="111"/>
                  </a:cubicBezTo>
                  <a:cubicBezTo>
                    <a:pt x="74" y="116"/>
                    <a:pt x="71" y="120"/>
                    <a:pt x="69" y="125"/>
                  </a:cubicBezTo>
                  <a:cubicBezTo>
                    <a:pt x="69" y="127"/>
                    <a:pt x="68" y="134"/>
                    <a:pt x="65" y="135"/>
                  </a:cubicBezTo>
                  <a:cubicBezTo>
                    <a:pt x="59" y="137"/>
                    <a:pt x="14" y="121"/>
                    <a:pt x="3" y="119"/>
                  </a:cubicBezTo>
                  <a:cubicBezTo>
                    <a:pt x="6" y="132"/>
                    <a:pt x="14" y="139"/>
                    <a:pt x="20" y="150"/>
                  </a:cubicBezTo>
                  <a:cubicBezTo>
                    <a:pt x="15" y="162"/>
                    <a:pt x="23" y="148"/>
                    <a:pt x="2" y="156"/>
                  </a:cubicBezTo>
                  <a:cubicBezTo>
                    <a:pt x="0" y="157"/>
                    <a:pt x="10" y="172"/>
                    <a:pt x="11" y="174"/>
                  </a:cubicBezTo>
                  <a:cubicBezTo>
                    <a:pt x="13" y="192"/>
                    <a:pt x="14" y="189"/>
                    <a:pt x="12" y="212"/>
                  </a:cubicBezTo>
                  <a:cubicBezTo>
                    <a:pt x="14" y="223"/>
                    <a:pt x="14" y="235"/>
                    <a:pt x="17" y="246"/>
                  </a:cubicBezTo>
                  <a:cubicBezTo>
                    <a:pt x="18" y="253"/>
                    <a:pt x="20" y="260"/>
                    <a:pt x="23" y="267"/>
                  </a:cubicBezTo>
                  <a:cubicBezTo>
                    <a:pt x="25" y="279"/>
                    <a:pt x="38" y="270"/>
                    <a:pt x="47" y="269"/>
                  </a:cubicBezTo>
                  <a:cubicBezTo>
                    <a:pt x="53" y="275"/>
                    <a:pt x="52" y="283"/>
                    <a:pt x="56" y="291"/>
                  </a:cubicBezTo>
                  <a:cubicBezTo>
                    <a:pt x="53" y="310"/>
                    <a:pt x="47" y="321"/>
                    <a:pt x="36" y="336"/>
                  </a:cubicBezTo>
                  <a:cubicBezTo>
                    <a:pt x="35" y="339"/>
                    <a:pt x="33" y="342"/>
                    <a:pt x="33" y="345"/>
                  </a:cubicBezTo>
                  <a:cubicBezTo>
                    <a:pt x="33" y="347"/>
                    <a:pt x="35" y="350"/>
                    <a:pt x="35" y="350"/>
                  </a:cubicBezTo>
                  <a:cubicBezTo>
                    <a:pt x="35" y="350"/>
                    <a:pt x="34" y="347"/>
                    <a:pt x="33" y="34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3" name="Freeform 322"/>
            <p:cNvSpPr>
              <a:spLocks/>
            </p:cNvSpPr>
            <p:nvPr/>
          </p:nvSpPr>
          <p:spPr bwMode="auto">
            <a:xfrm>
              <a:off x="3762" y="2067"/>
              <a:ext cx="255" cy="278"/>
            </a:xfrm>
            <a:custGeom>
              <a:avLst/>
              <a:gdLst>
                <a:gd name="T0" fmla="*/ 78 w 516"/>
                <a:gd name="T1" fmla="*/ 491 h 564"/>
                <a:gd name="T2" fmla="*/ 131 w 516"/>
                <a:gd name="T3" fmla="*/ 482 h 564"/>
                <a:gd name="T4" fmla="*/ 177 w 516"/>
                <a:gd name="T5" fmla="*/ 483 h 564"/>
                <a:gd name="T6" fmla="*/ 228 w 516"/>
                <a:gd name="T7" fmla="*/ 503 h 564"/>
                <a:gd name="T8" fmla="*/ 254 w 516"/>
                <a:gd name="T9" fmla="*/ 540 h 564"/>
                <a:gd name="T10" fmla="*/ 303 w 516"/>
                <a:gd name="T11" fmla="*/ 543 h 564"/>
                <a:gd name="T12" fmla="*/ 369 w 516"/>
                <a:gd name="T13" fmla="*/ 524 h 564"/>
                <a:gd name="T14" fmla="*/ 356 w 516"/>
                <a:gd name="T15" fmla="*/ 485 h 564"/>
                <a:gd name="T16" fmla="*/ 308 w 516"/>
                <a:gd name="T17" fmla="*/ 455 h 564"/>
                <a:gd name="T18" fmla="*/ 339 w 516"/>
                <a:gd name="T19" fmla="*/ 399 h 564"/>
                <a:gd name="T20" fmla="*/ 369 w 516"/>
                <a:gd name="T21" fmla="*/ 402 h 564"/>
                <a:gd name="T22" fmla="*/ 387 w 516"/>
                <a:gd name="T23" fmla="*/ 362 h 564"/>
                <a:gd name="T24" fmla="*/ 404 w 516"/>
                <a:gd name="T25" fmla="*/ 339 h 564"/>
                <a:gd name="T26" fmla="*/ 450 w 516"/>
                <a:gd name="T27" fmla="*/ 269 h 564"/>
                <a:gd name="T28" fmla="*/ 432 w 516"/>
                <a:gd name="T29" fmla="*/ 194 h 564"/>
                <a:gd name="T30" fmla="*/ 438 w 516"/>
                <a:gd name="T31" fmla="*/ 132 h 564"/>
                <a:gd name="T32" fmla="*/ 516 w 516"/>
                <a:gd name="T33" fmla="*/ 122 h 564"/>
                <a:gd name="T34" fmla="*/ 461 w 516"/>
                <a:gd name="T35" fmla="*/ 78 h 564"/>
                <a:gd name="T36" fmla="*/ 417 w 516"/>
                <a:gd name="T37" fmla="*/ 18 h 564"/>
                <a:gd name="T38" fmla="*/ 372 w 516"/>
                <a:gd name="T39" fmla="*/ 8 h 564"/>
                <a:gd name="T40" fmla="*/ 308 w 516"/>
                <a:gd name="T41" fmla="*/ 21 h 564"/>
                <a:gd name="T42" fmla="*/ 312 w 516"/>
                <a:gd name="T43" fmla="*/ 47 h 564"/>
                <a:gd name="T44" fmla="*/ 291 w 516"/>
                <a:gd name="T45" fmla="*/ 107 h 564"/>
                <a:gd name="T46" fmla="*/ 263 w 516"/>
                <a:gd name="T47" fmla="*/ 132 h 564"/>
                <a:gd name="T48" fmla="*/ 258 w 516"/>
                <a:gd name="T49" fmla="*/ 152 h 564"/>
                <a:gd name="T50" fmla="*/ 288 w 516"/>
                <a:gd name="T51" fmla="*/ 177 h 564"/>
                <a:gd name="T52" fmla="*/ 264 w 516"/>
                <a:gd name="T53" fmla="*/ 203 h 564"/>
                <a:gd name="T54" fmla="*/ 231 w 516"/>
                <a:gd name="T55" fmla="*/ 267 h 564"/>
                <a:gd name="T56" fmla="*/ 197 w 516"/>
                <a:gd name="T57" fmla="*/ 323 h 564"/>
                <a:gd name="T58" fmla="*/ 120 w 516"/>
                <a:gd name="T59" fmla="*/ 332 h 564"/>
                <a:gd name="T60" fmla="*/ 33 w 516"/>
                <a:gd name="T61" fmla="*/ 351 h 564"/>
                <a:gd name="T62" fmla="*/ 69 w 516"/>
                <a:gd name="T63" fmla="*/ 398 h 564"/>
                <a:gd name="T64" fmla="*/ 92 w 516"/>
                <a:gd name="T65" fmla="*/ 419 h 564"/>
                <a:gd name="T66" fmla="*/ 65 w 516"/>
                <a:gd name="T67" fmla="*/ 462 h 564"/>
                <a:gd name="T68" fmla="*/ 54 w 516"/>
                <a:gd name="T69" fmla="*/ 50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6" h="564">
                  <a:moveTo>
                    <a:pt x="54" y="500"/>
                  </a:moveTo>
                  <a:cubicBezTo>
                    <a:pt x="62" y="497"/>
                    <a:pt x="69" y="492"/>
                    <a:pt x="78" y="491"/>
                  </a:cubicBezTo>
                  <a:cubicBezTo>
                    <a:pt x="97" y="492"/>
                    <a:pt x="97" y="493"/>
                    <a:pt x="111" y="495"/>
                  </a:cubicBezTo>
                  <a:cubicBezTo>
                    <a:pt x="119" y="491"/>
                    <a:pt x="122" y="484"/>
                    <a:pt x="131" y="482"/>
                  </a:cubicBezTo>
                  <a:cubicBezTo>
                    <a:pt x="161" y="484"/>
                    <a:pt x="142" y="481"/>
                    <a:pt x="156" y="491"/>
                  </a:cubicBezTo>
                  <a:cubicBezTo>
                    <a:pt x="168" y="489"/>
                    <a:pt x="168" y="487"/>
                    <a:pt x="177" y="483"/>
                  </a:cubicBezTo>
                  <a:cubicBezTo>
                    <a:pt x="190" y="485"/>
                    <a:pt x="202" y="482"/>
                    <a:pt x="215" y="485"/>
                  </a:cubicBezTo>
                  <a:cubicBezTo>
                    <a:pt x="223" y="491"/>
                    <a:pt x="232" y="493"/>
                    <a:pt x="228" y="503"/>
                  </a:cubicBezTo>
                  <a:cubicBezTo>
                    <a:pt x="231" y="509"/>
                    <a:pt x="237" y="512"/>
                    <a:pt x="243" y="516"/>
                  </a:cubicBezTo>
                  <a:cubicBezTo>
                    <a:pt x="250" y="536"/>
                    <a:pt x="245" y="529"/>
                    <a:pt x="254" y="540"/>
                  </a:cubicBezTo>
                  <a:cubicBezTo>
                    <a:pt x="258" y="561"/>
                    <a:pt x="271" y="561"/>
                    <a:pt x="290" y="564"/>
                  </a:cubicBezTo>
                  <a:cubicBezTo>
                    <a:pt x="308" y="562"/>
                    <a:pt x="297" y="557"/>
                    <a:pt x="303" y="543"/>
                  </a:cubicBezTo>
                  <a:cubicBezTo>
                    <a:pt x="309" y="529"/>
                    <a:pt x="324" y="534"/>
                    <a:pt x="339" y="534"/>
                  </a:cubicBezTo>
                  <a:cubicBezTo>
                    <a:pt x="347" y="523"/>
                    <a:pt x="353" y="525"/>
                    <a:pt x="369" y="524"/>
                  </a:cubicBezTo>
                  <a:cubicBezTo>
                    <a:pt x="374" y="519"/>
                    <a:pt x="389" y="507"/>
                    <a:pt x="387" y="501"/>
                  </a:cubicBezTo>
                  <a:cubicBezTo>
                    <a:pt x="385" y="495"/>
                    <a:pt x="366" y="492"/>
                    <a:pt x="356" y="485"/>
                  </a:cubicBezTo>
                  <a:cubicBezTo>
                    <a:pt x="349" y="474"/>
                    <a:pt x="338" y="466"/>
                    <a:pt x="327" y="459"/>
                  </a:cubicBezTo>
                  <a:cubicBezTo>
                    <a:pt x="323" y="448"/>
                    <a:pt x="319" y="453"/>
                    <a:pt x="308" y="455"/>
                  </a:cubicBezTo>
                  <a:cubicBezTo>
                    <a:pt x="307" y="448"/>
                    <a:pt x="321" y="435"/>
                    <a:pt x="326" y="426"/>
                  </a:cubicBezTo>
                  <a:cubicBezTo>
                    <a:pt x="331" y="417"/>
                    <a:pt x="335" y="403"/>
                    <a:pt x="339" y="399"/>
                  </a:cubicBezTo>
                  <a:cubicBezTo>
                    <a:pt x="345" y="402"/>
                    <a:pt x="346" y="405"/>
                    <a:pt x="353" y="404"/>
                  </a:cubicBezTo>
                  <a:cubicBezTo>
                    <a:pt x="359" y="405"/>
                    <a:pt x="363" y="405"/>
                    <a:pt x="369" y="402"/>
                  </a:cubicBezTo>
                  <a:cubicBezTo>
                    <a:pt x="371" y="397"/>
                    <a:pt x="374" y="393"/>
                    <a:pt x="377" y="389"/>
                  </a:cubicBezTo>
                  <a:cubicBezTo>
                    <a:pt x="373" y="378"/>
                    <a:pt x="381" y="370"/>
                    <a:pt x="387" y="362"/>
                  </a:cubicBezTo>
                  <a:cubicBezTo>
                    <a:pt x="390" y="349"/>
                    <a:pt x="386" y="356"/>
                    <a:pt x="395" y="348"/>
                  </a:cubicBezTo>
                  <a:cubicBezTo>
                    <a:pt x="398" y="345"/>
                    <a:pt x="404" y="339"/>
                    <a:pt x="404" y="339"/>
                  </a:cubicBezTo>
                  <a:cubicBezTo>
                    <a:pt x="408" y="323"/>
                    <a:pt x="418" y="300"/>
                    <a:pt x="431" y="290"/>
                  </a:cubicBezTo>
                  <a:cubicBezTo>
                    <a:pt x="437" y="279"/>
                    <a:pt x="443" y="278"/>
                    <a:pt x="450" y="269"/>
                  </a:cubicBezTo>
                  <a:cubicBezTo>
                    <a:pt x="453" y="265"/>
                    <a:pt x="462" y="252"/>
                    <a:pt x="462" y="252"/>
                  </a:cubicBezTo>
                  <a:cubicBezTo>
                    <a:pt x="460" y="196"/>
                    <a:pt x="461" y="208"/>
                    <a:pt x="432" y="194"/>
                  </a:cubicBezTo>
                  <a:cubicBezTo>
                    <a:pt x="427" y="188"/>
                    <a:pt x="421" y="158"/>
                    <a:pt x="416" y="147"/>
                  </a:cubicBezTo>
                  <a:cubicBezTo>
                    <a:pt x="418" y="137"/>
                    <a:pt x="430" y="136"/>
                    <a:pt x="438" y="132"/>
                  </a:cubicBezTo>
                  <a:cubicBezTo>
                    <a:pt x="444" y="135"/>
                    <a:pt x="466" y="138"/>
                    <a:pt x="473" y="140"/>
                  </a:cubicBezTo>
                  <a:cubicBezTo>
                    <a:pt x="493" y="137"/>
                    <a:pt x="495" y="124"/>
                    <a:pt x="516" y="122"/>
                  </a:cubicBezTo>
                  <a:cubicBezTo>
                    <a:pt x="514" y="112"/>
                    <a:pt x="491" y="115"/>
                    <a:pt x="482" y="113"/>
                  </a:cubicBezTo>
                  <a:cubicBezTo>
                    <a:pt x="472" y="96"/>
                    <a:pt x="473" y="92"/>
                    <a:pt x="461" y="78"/>
                  </a:cubicBezTo>
                  <a:cubicBezTo>
                    <a:pt x="453" y="68"/>
                    <a:pt x="447" y="61"/>
                    <a:pt x="437" y="51"/>
                  </a:cubicBezTo>
                  <a:cubicBezTo>
                    <a:pt x="433" y="38"/>
                    <a:pt x="427" y="27"/>
                    <a:pt x="417" y="18"/>
                  </a:cubicBezTo>
                  <a:cubicBezTo>
                    <a:pt x="411" y="12"/>
                    <a:pt x="401" y="0"/>
                    <a:pt x="401" y="0"/>
                  </a:cubicBezTo>
                  <a:cubicBezTo>
                    <a:pt x="387" y="2"/>
                    <a:pt x="383" y="3"/>
                    <a:pt x="372" y="8"/>
                  </a:cubicBezTo>
                  <a:cubicBezTo>
                    <a:pt x="367" y="13"/>
                    <a:pt x="364" y="14"/>
                    <a:pt x="357" y="15"/>
                  </a:cubicBezTo>
                  <a:cubicBezTo>
                    <a:pt x="341" y="23"/>
                    <a:pt x="327" y="20"/>
                    <a:pt x="308" y="21"/>
                  </a:cubicBezTo>
                  <a:cubicBezTo>
                    <a:pt x="302" y="24"/>
                    <a:pt x="300" y="25"/>
                    <a:pt x="299" y="32"/>
                  </a:cubicBezTo>
                  <a:cubicBezTo>
                    <a:pt x="300" y="37"/>
                    <a:pt x="309" y="41"/>
                    <a:pt x="312" y="47"/>
                  </a:cubicBezTo>
                  <a:cubicBezTo>
                    <a:pt x="310" y="63"/>
                    <a:pt x="307" y="80"/>
                    <a:pt x="297" y="93"/>
                  </a:cubicBezTo>
                  <a:cubicBezTo>
                    <a:pt x="296" y="99"/>
                    <a:pt x="293" y="102"/>
                    <a:pt x="291" y="107"/>
                  </a:cubicBezTo>
                  <a:cubicBezTo>
                    <a:pt x="290" y="116"/>
                    <a:pt x="295" y="123"/>
                    <a:pt x="290" y="131"/>
                  </a:cubicBezTo>
                  <a:cubicBezTo>
                    <a:pt x="288" y="146"/>
                    <a:pt x="272" y="136"/>
                    <a:pt x="263" y="132"/>
                  </a:cubicBezTo>
                  <a:cubicBezTo>
                    <a:pt x="257" y="134"/>
                    <a:pt x="255" y="136"/>
                    <a:pt x="252" y="141"/>
                  </a:cubicBezTo>
                  <a:cubicBezTo>
                    <a:pt x="251" y="148"/>
                    <a:pt x="252" y="149"/>
                    <a:pt x="258" y="152"/>
                  </a:cubicBezTo>
                  <a:cubicBezTo>
                    <a:pt x="263" y="159"/>
                    <a:pt x="264" y="152"/>
                    <a:pt x="270" y="158"/>
                  </a:cubicBezTo>
                  <a:cubicBezTo>
                    <a:pt x="277" y="165"/>
                    <a:pt x="279" y="170"/>
                    <a:pt x="288" y="177"/>
                  </a:cubicBezTo>
                  <a:cubicBezTo>
                    <a:pt x="291" y="185"/>
                    <a:pt x="290" y="188"/>
                    <a:pt x="282" y="189"/>
                  </a:cubicBezTo>
                  <a:cubicBezTo>
                    <a:pt x="275" y="192"/>
                    <a:pt x="271" y="199"/>
                    <a:pt x="264" y="203"/>
                  </a:cubicBezTo>
                  <a:cubicBezTo>
                    <a:pt x="260" y="211"/>
                    <a:pt x="268" y="220"/>
                    <a:pt x="263" y="231"/>
                  </a:cubicBezTo>
                  <a:cubicBezTo>
                    <a:pt x="258" y="242"/>
                    <a:pt x="241" y="257"/>
                    <a:pt x="231" y="267"/>
                  </a:cubicBezTo>
                  <a:cubicBezTo>
                    <a:pt x="219" y="276"/>
                    <a:pt x="212" y="281"/>
                    <a:pt x="203" y="293"/>
                  </a:cubicBezTo>
                  <a:cubicBezTo>
                    <a:pt x="202" y="299"/>
                    <a:pt x="200" y="317"/>
                    <a:pt x="197" y="323"/>
                  </a:cubicBezTo>
                  <a:cubicBezTo>
                    <a:pt x="192" y="329"/>
                    <a:pt x="187" y="331"/>
                    <a:pt x="174" y="332"/>
                  </a:cubicBezTo>
                  <a:cubicBezTo>
                    <a:pt x="161" y="333"/>
                    <a:pt x="148" y="332"/>
                    <a:pt x="120" y="332"/>
                  </a:cubicBezTo>
                  <a:cubicBezTo>
                    <a:pt x="81" y="335"/>
                    <a:pt x="47" y="335"/>
                    <a:pt x="6" y="330"/>
                  </a:cubicBezTo>
                  <a:cubicBezTo>
                    <a:pt x="0" y="345"/>
                    <a:pt x="22" y="349"/>
                    <a:pt x="33" y="351"/>
                  </a:cubicBezTo>
                  <a:cubicBezTo>
                    <a:pt x="38" y="353"/>
                    <a:pt x="57" y="363"/>
                    <a:pt x="62" y="365"/>
                  </a:cubicBezTo>
                  <a:cubicBezTo>
                    <a:pt x="69" y="375"/>
                    <a:pt x="62" y="388"/>
                    <a:pt x="69" y="398"/>
                  </a:cubicBezTo>
                  <a:cubicBezTo>
                    <a:pt x="70" y="405"/>
                    <a:pt x="74" y="404"/>
                    <a:pt x="80" y="408"/>
                  </a:cubicBezTo>
                  <a:cubicBezTo>
                    <a:pt x="83" y="414"/>
                    <a:pt x="86" y="416"/>
                    <a:pt x="92" y="419"/>
                  </a:cubicBezTo>
                  <a:cubicBezTo>
                    <a:pt x="106" y="437"/>
                    <a:pt x="79" y="435"/>
                    <a:pt x="71" y="435"/>
                  </a:cubicBezTo>
                  <a:cubicBezTo>
                    <a:pt x="65" y="452"/>
                    <a:pt x="70" y="426"/>
                    <a:pt x="65" y="462"/>
                  </a:cubicBezTo>
                  <a:cubicBezTo>
                    <a:pt x="64" y="468"/>
                    <a:pt x="59" y="477"/>
                    <a:pt x="57" y="483"/>
                  </a:cubicBezTo>
                  <a:cubicBezTo>
                    <a:pt x="59" y="493"/>
                    <a:pt x="52" y="494"/>
                    <a:pt x="54" y="50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4" name="Freeform 323"/>
            <p:cNvSpPr>
              <a:spLocks/>
            </p:cNvSpPr>
            <p:nvPr/>
          </p:nvSpPr>
          <p:spPr bwMode="auto">
            <a:xfrm>
              <a:off x="2607" y="2108"/>
              <a:ext cx="191" cy="170"/>
            </a:xfrm>
            <a:custGeom>
              <a:avLst/>
              <a:gdLst>
                <a:gd name="T0" fmla="*/ 0 w 386"/>
                <a:gd name="T1" fmla="*/ 333 h 345"/>
                <a:gd name="T2" fmla="*/ 164 w 386"/>
                <a:gd name="T3" fmla="*/ 345 h 345"/>
                <a:gd name="T4" fmla="*/ 167 w 386"/>
                <a:gd name="T5" fmla="*/ 301 h 345"/>
                <a:gd name="T6" fmla="*/ 206 w 386"/>
                <a:gd name="T7" fmla="*/ 253 h 345"/>
                <a:gd name="T8" fmla="*/ 234 w 386"/>
                <a:gd name="T9" fmla="*/ 253 h 345"/>
                <a:gd name="T10" fmla="*/ 272 w 386"/>
                <a:gd name="T11" fmla="*/ 222 h 345"/>
                <a:gd name="T12" fmla="*/ 296 w 386"/>
                <a:gd name="T13" fmla="*/ 216 h 345"/>
                <a:gd name="T14" fmla="*/ 299 w 386"/>
                <a:gd name="T15" fmla="*/ 183 h 345"/>
                <a:gd name="T16" fmla="*/ 318 w 386"/>
                <a:gd name="T17" fmla="*/ 184 h 345"/>
                <a:gd name="T18" fmla="*/ 321 w 386"/>
                <a:gd name="T19" fmla="*/ 172 h 345"/>
                <a:gd name="T20" fmla="*/ 359 w 386"/>
                <a:gd name="T21" fmla="*/ 171 h 345"/>
                <a:gd name="T22" fmla="*/ 386 w 386"/>
                <a:gd name="T23" fmla="*/ 141 h 345"/>
                <a:gd name="T24" fmla="*/ 362 w 386"/>
                <a:gd name="T25" fmla="*/ 103 h 345"/>
                <a:gd name="T26" fmla="*/ 359 w 386"/>
                <a:gd name="T27" fmla="*/ 49 h 345"/>
                <a:gd name="T28" fmla="*/ 336 w 386"/>
                <a:gd name="T29" fmla="*/ 19 h 345"/>
                <a:gd name="T30" fmla="*/ 327 w 386"/>
                <a:gd name="T31" fmla="*/ 33 h 345"/>
                <a:gd name="T32" fmla="*/ 302 w 386"/>
                <a:gd name="T33" fmla="*/ 31 h 345"/>
                <a:gd name="T34" fmla="*/ 293 w 386"/>
                <a:gd name="T35" fmla="*/ 18 h 345"/>
                <a:gd name="T36" fmla="*/ 254 w 386"/>
                <a:gd name="T37" fmla="*/ 33 h 345"/>
                <a:gd name="T38" fmla="*/ 216 w 386"/>
                <a:gd name="T39" fmla="*/ 0 h 345"/>
                <a:gd name="T40" fmla="*/ 194 w 386"/>
                <a:gd name="T41" fmla="*/ 13 h 345"/>
                <a:gd name="T42" fmla="*/ 167 w 386"/>
                <a:gd name="T43" fmla="*/ 115 h 345"/>
                <a:gd name="T44" fmla="*/ 141 w 386"/>
                <a:gd name="T45" fmla="*/ 139 h 345"/>
                <a:gd name="T46" fmla="*/ 134 w 386"/>
                <a:gd name="T47" fmla="*/ 183 h 345"/>
                <a:gd name="T48" fmla="*/ 152 w 386"/>
                <a:gd name="T49" fmla="*/ 216 h 345"/>
                <a:gd name="T50" fmla="*/ 119 w 386"/>
                <a:gd name="T51" fmla="*/ 262 h 345"/>
                <a:gd name="T52" fmla="*/ 74 w 386"/>
                <a:gd name="T53" fmla="*/ 300 h 345"/>
                <a:gd name="T54" fmla="*/ 32 w 386"/>
                <a:gd name="T55" fmla="*/ 304 h 345"/>
                <a:gd name="T56" fmla="*/ 0 w 386"/>
                <a:gd name="T57" fmla="*/ 333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6" h="345">
                  <a:moveTo>
                    <a:pt x="0" y="333"/>
                  </a:moveTo>
                  <a:lnTo>
                    <a:pt x="164" y="345"/>
                  </a:lnTo>
                  <a:lnTo>
                    <a:pt x="167" y="301"/>
                  </a:lnTo>
                  <a:lnTo>
                    <a:pt x="206" y="253"/>
                  </a:lnTo>
                  <a:lnTo>
                    <a:pt x="234" y="253"/>
                  </a:lnTo>
                  <a:lnTo>
                    <a:pt x="272" y="222"/>
                  </a:lnTo>
                  <a:lnTo>
                    <a:pt x="296" y="216"/>
                  </a:lnTo>
                  <a:lnTo>
                    <a:pt x="299" y="183"/>
                  </a:lnTo>
                  <a:lnTo>
                    <a:pt x="318" y="184"/>
                  </a:lnTo>
                  <a:lnTo>
                    <a:pt x="321" y="172"/>
                  </a:lnTo>
                  <a:lnTo>
                    <a:pt x="359" y="171"/>
                  </a:lnTo>
                  <a:lnTo>
                    <a:pt x="386" y="141"/>
                  </a:lnTo>
                  <a:lnTo>
                    <a:pt x="362" y="103"/>
                  </a:lnTo>
                  <a:lnTo>
                    <a:pt x="359" y="49"/>
                  </a:lnTo>
                  <a:lnTo>
                    <a:pt x="336" y="19"/>
                  </a:lnTo>
                  <a:lnTo>
                    <a:pt x="327" y="33"/>
                  </a:lnTo>
                  <a:lnTo>
                    <a:pt x="302" y="31"/>
                  </a:lnTo>
                  <a:lnTo>
                    <a:pt x="293" y="18"/>
                  </a:lnTo>
                  <a:lnTo>
                    <a:pt x="254" y="33"/>
                  </a:lnTo>
                  <a:lnTo>
                    <a:pt x="216" y="0"/>
                  </a:lnTo>
                  <a:lnTo>
                    <a:pt x="194" y="13"/>
                  </a:lnTo>
                  <a:lnTo>
                    <a:pt x="167" y="115"/>
                  </a:lnTo>
                  <a:lnTo>
                    <a:pt x="141" y="139"/>
                  </a:lnTo>
                  <a:lnTo>
                    <a:pt x="134" y="183"/>
                  </a:lnTo>
                  <a:lnTo>
                    <a:pt x="152" y="216"/>
                  </a:lnTo>
                  <a:lnTo>
                    <a:pt x="119" y="262"/>
                  </a:lnTo>
                  <a:lnTo>
                    <a:pt x="74" y="300"/>
                  </a:lnTo>
                  <a:lnTo>
                    <a:pt x="32" y="304"/>
                  </a:lnTo>
                  <a:lnTo>
                    <a:pt x="0" y="333"/>
                  </a:lnTo>
                  <a:close/>
                </a:path>
              </a:pathLst>
            </a:custGeom>
            <a:solidFill>
              <a:srgbClr val="0072C6"/>
            </a:solid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5" name="Freeform 324"/>
            <p:cNvSpPr>
              <a:spLocks/>
            </p:cNvSpPr>
            <p:nvPr/>
          </p:nvSpPr>
          <p:spPr bwMode="auto">
            <a:xfrm>
              <a:off x="2688" y="2086"/>
              <a:ext cx="315" cy="357"/>
            </a:xfrm>
            <a:custGeom>
              <a:avLst/>
              <a:gdLst>
                <a:gd name="T0" fmla="*/ 169 w 639"/>
                <a:gd name="T1" fmla="*/ 62 h 723"/>
                <a:gd name="T2" fmla="*/ 199 w 639"/>
                <a:gd name="T3" fmla="*/ 44 h 723"/>
                <a:gd name="T4" fmla="*/ 247 w 639"/>
                <a:gd name="T5" fmla="*/ 24 h 723"/>
                <a:gd name="T6" fmla="*/ 327 w 639"/>
                <a:gd name="T7" fmla="*/ 20 h 723"/>
                <a:gd name="T8" fmla="*/ 361 w 639"/>
                <a:gd name="T9" fmla="*/ 8 h 723"/>
                <a:gd name="T10" fmla="*/ 379 w 639"/>
                <a:gd name="T11" fmla="*/ 23 h 723"/>
                <a:gd name="T12" fmla="*/ 405 w 639"/>
                <a:gd name="T13" fmla="*/ 20 h 723"/>
                <a:gd name="T14" fmla="*/ 417 w 639"/>
                <a:gd name="T15" fmla="*/ 2 h 723"/>
                <a:gd name="T16" fmla="*/ 438 w 639"/>
                <a:gd name="T17" fmla="*/ 2 h 723"/>
                <a:gd name="T18" fmla="*/ 481 w 639"/>
                <a:gd name="T19" fmla="*/ 14 h 723"/>
                <a:gd name="T20" fmla="*/ 513 w 639"/>
                <a:gd name="T21" fmla="*/ 0 h 723"/>
                <a:gd name="T22" fmla="*/ 516 w 639"/>
                <a:gd name="T23" fmla="*/ 93 h 723"/>
                <a:gd name="T24" fmla="*/ 487 w 639"/>
                <a:gd name="T25" fmla="*/ 123 h 723"/>
                <a:gd name="T26" fmla="*/ 495 w 639"/>
                <a:gd name="T27" fmla="*/ 182 h 723"/>
                <a:gd name="T28" fmla="*/ 523 w 639"/>
                <a:gd name="T29" fmla="*/ 197 h 723"/>
                <a:gd name="T30" fmla="*/ 531 w 639"/>
                <a:gd name="T31" fmla="*/ 261 h 723"/>
                <a:gd name="T32" fmla="*/ 520 w 639"/>
                <a:gd name="T33" fmla="*/ 294 h 723"/>
                <a:gd name="T34" fmla="*/ 537 w 639"/>
                <a:gd name="T35" fmla="*/ 318 h 723"/>
                <a:gd name="T36" fmla="*/ 517 w 639"/>
                <a:gd name="T37" fmla="*/ 377 h 723"/>
                <a:gd name="T38" fmla="*/ 534 w 639"/>
                <a:gd name="T39" fmla="*/ 402 h 723"/>
                <a:gd name="T40" fmla="*/ 526 w 639"/>
                <a:gd name="T41" fmla="*/ 446 h 723"/>
                <a:gd name="T42" fmla="*/ 511 w 639"/>
                <a:gd name="T43" fmla="*/ 467 h 723"/>
                <a:gd name="T44" fmla="*/ 538 w 639"/>
                <a:gd name="T45" fmla="*/ 497 h 723"/>
                <a:gd name="T46" fmla="*/ 547 w 639"/>
                <a:gd name="T47" fmla="*/ 524 h 723"/>
                <a:gd name="T48" fmla="*/ 561 w 639"/>
                <a:gd name="T49" fmla="*/ 516 h 723"/>
                <a:gd name="T50" fmla="*/ 579 w 639"/>
                <a:gd name="T51" fmla="*/ 539 h 723"/>
                <a:gd name="T52" fmla="*/ 607 w 639"/>
                <a:gd name="T53" fmla="*/ 537 h 723"/>
                <a:gd name="T54" fmla="*/ 639 w 639"/>
                <a:gd name="T55" fmla="*/ 572 h 723"/>
                <a:gd name="T56" fmla="*/ 361 w 639"/>
                <a:gd name="T57" fmla="*/ 723 h 723"/>
                <a:gd name="T58" fmla="*/ 340 w 639"/>
                <a:gd name="T59" fmla="*/ 702 h 723"/>
                <a:gd name="T60" fmla="*/ 334 w 639"/>
                <a:gd name="T61" fmla="*/ 677 h 723"/>
                <a:gd name="T62" fmla="*/ 282 w 639"/>
                <a:gd name="T63" fmla="*/ 680 h 723"/>
                <a:gd name="T64" fmla="*/ 205 w 639"/>
                <a:gd name="T65" fmla="*/ 611 h 723"/>
                <a:gd name="T66" fmla="*/ 69 w 639"/>
                <a:gd name="T67" fmla="*/ 486 h 723"/>
                <a:gd name="T68" fmla="*/ 9 w 639"/>
                <a:gd name="T69" fmla="*/ 434 h 723"/>
                <a:gd name="T70" fmla="*/ 0 w 639"/>
                <a:gd name="T71" fmla="*/ 389 h 723"/>
                <a:gd name="T72" fmla="*/ 1 w 639"/>
                <a:gd name="T73" fmla="*/ 342 h 723"/>
                <a:gd name="T74" fmla="*/ 40 w 639"/>
                <a:gd name="T75" fmla="*/ 296 h 723"/>
                <a:gd name="T76" fmla="*/ 73 w 639"/>
                <a:gd name="T77" fmla="*/ 296 h 723"/>
                <a:gd name="T78" fmla="*/ 109 w 639"/>
                <a:gd name="T79" fmla="*/ 263 h 723"/>
                <a:gd name="T80" fmla="*/ 132 w 639"/>
                <a:gd name="T81" fmla="*/ 261 h 723"/>
                <a:gd name="T82" fmla="*/ 135 w 639"/>
                <a:gd name="T83" fmla="*/ 227 h 723"/>
                <a:gd name="T84" fmla="*/ 154 w 639"/>
                <a:gd name="T85" fmla="*/ 227 h 723"/>
                <a:gd name="T86" fmla="*/ 156 w 639"/>
                <a:gd name="T87" fmla="*/ 215 h 723"/>
                <a:gd name="T88" fmla="*/ 195 w 639"/>
                <a:gd name="T89" fmla="*/ 215 h 723"/>
                <a:gd name="T90" fmla="*/ 220 w 639"/>
                <a:gd name="T91" fmla="*/ 183 h 723"/>
                <a:gd name="T92" fmla="*/ 199 w 639"/>
                <a:gd name="T93" fmla="*/ 146 h 723"/>
                <a:gd name="T94" fmla="*/ 195 w 639"/>
                <a:gd name="T95" fmla="*/ 96 h 723"/>
                <a:gd name="T96" fmla="*/ 169 w 639"/>
                <a:gd name="T97" fmla="*/ 62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9" h="723">
                  <a:moveTo>
                    <a:pt x="169" y="62"/>
                  </a:moveTo>
                  <a:lnTo>
                    <a:pt x="199" y="44"/>
                  </a:lnTo>
                  <a:lnTo>
                    <a:pt x="247" y="24"/>
                  </a:lnTo>
                  <a:lnTo>
                    <a:pt x="327" y="20"/>
                  </a:lnTo>
                  <a:lnTo>
                    <a:pt x="361" y="8"/>
                  </a:lnTo>
                  <a:lnTo>
                    <a:pt x="379" y="23"/>
                  </a:lnTo>
                  <a:lnTo>
                    <a:pt x="405" y="20"/>
                  </a:lnTo>
                  <a:lnTo>
                    <a:pt x="417" y="2"/>
                  </a:lnTo>
                  <a:lnTo>
                    <a:pt x="438" y="2"/>
                  </a:lnTo>
                  <a:lnTo>
                    <a:pt x="481" y="14"/>
                  </a:lnTo>
                  <a:lnTo>
                    <a:pt x="513" y="0"/>
                  </a:lnTo>
                  <a:lnTo>
                    <a:pt x="516" y="93"/>
                  </a:lnTo>
                  <a:lnTo>
                    <a:pt x="487" y="123"/>
                  </a:lnTo>
                  <a:lnTo>
                    <a:pt x="495" y="182"/>
                  </a:lnTo>
                  <a:lnTo>
                    <a:pt x="523" y="197"/>
                  </a:lnTo>
                  <a:lnTo>
                    <a:pt x="531" y="261"/>
                  </a:lnTo>
                  <a:lnTo>
                    <a:pt x="520" y="294"/>
                  </a:lnTo>
                  <a:lnTo>
                    <a:pt x="537" y="318"/>
                  </a:lnTo>
                  <a:lnTo>
                    <a:pt x="517" y="377"/>
                  </a:lnTo>
                  <a:lnTo>
                    <a:pt x="534" y="402"/>
                  </a:lnTo>
                  <a:lnTo>
                    <a:pt x="526" y="446"/>
                  </a:lnTo>
                  <a:lnTo>
                    <a:pt x="511" y="467"/>
                  </a:lnTo>
                  <a:lnTo>
                    <a:pt x="538" y="497"/>
                  </a:lnTo>
                  <a:lnTo>
                    <a:pt x="547" y="524"/>
                  </a:lnTo>
                  <a:lnTo>
                    <a:pt x="561" y="516"/>
                  </a:lnTo>
                  <a:lnTo>
                    <a:pt x="579" y="539"/>
                  </a:lnTo>
                  <a:lnTo>
                    <a:pt x="607" y="537"/>
                  </a:lnTo>
                  <a:lnTo>
                    <a:pt x="639" y="572"/>
                  </a:lnTo>
                  <a:lnTo>
                    <a:pt x="361" y="723"/>
                  </a:lnTo>
                  <a:lnTo>
                    <a:pt x="340" y="702"/>
                  </a:lnTo>
                  <a:lnTo>
                    <a:pt x="334" y="677"/>
                  </a:lnTo>
                  <a:lnTo>
                    <a:pt x="282" y="680"/>
                  </a:lnTo>
                  <a:lnTo>
                    <a:pt x="205" y="611"/>
                  </a:lnTo>
                  <a:lnTo>
                    <a:pt x="69" y="486"/>
                  </a:lnTo>
                  <a:lnTo>
                    <a:pt x="9" y="434"/>
                  </a:lnTo>
                  <a:lnTo>
                    <a:pt x="0" y="389"/>
                  </a:lnTo>
                  <a:lnTo>
                    <a:pt x="1" y="342"/>
                  </a:lnTo>
                  <a:lnTo>
                    <a:pt x="40" y="296"/>
                  </a:lnTo>
                  <a:lnTo>
                    <a:pt x="73" y="296"/>
                  </a:lnTo>
                  <a:lnTo>
                    <a:pt x="109" y="263"/>
                  </a:lnTo>
                  <a:lnTo>
                    <a:pt x="132" y="261"/>
                  </a:lnTo>
                  <a:lnTo>
                    <a:pt x="135" y="227"/>
                  </a:lnTo>
                  <a:lnTo>
                    <a:pt x="154" y="227"/>
                  </a:lnTo>
                  <a:lnTo>
                    <a:pt x="156" y="215"/>
                  </a:lnTo>
                  <a:lnTo>
                    <a:pt x="195" y="215"/>
                  </a:lnTo>
                  <a:lnTo>
                    <a:pt x="220" y="183"/>
                  </a:lnTo>
                  <a:lnTo>
                    <a:pt x="199" y="146"/>
                  </a:lnTo>
                  <a:lnTo>
                    <a:pt x="195" y="96"/>
                  </a:lnTo>
                  <a:lnTo>
                    <a:pt x="169" y="62"/>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6" name="Freeform 325"/>
            <p:cNvSpPr>
              <a:spLocks/>
            </p:cNvSpPr>
            <p:nvPr/>
          </p:nvSpPr>
          <p:spPr bwMode="auto">
            <a:xfrm>
              <a:off x="2543" y="2272"/>
              <a:ext cx="149" cy="120"/>
            </a:xfrm>
            <a:custGeom>
              <a:avLst/>
              <a:gdLst>
                <a:gd name="T0" fmla="*/ 127 w 303"/>
                <a:gd name="T1" fmla="*/ 0 h 244"/>
                <a:gd name="T2" fmla="*/ 292 w 303"/>
                <a:gd name="T3" fmla="*/ 12 h 244"/>
                <a:gd name="T4" fmla="*/ 303 w 303"/>
                <a:gd name="T5" fmla="*/ 66 h 244"/>
                <a:gd name="T6" fmla="*/ 213 w 303"/>
                <a:gd name="T7" fmla="*/ 66 h 244"/>
                <a:gd name="T8" fmla="*/ 210 w 303"/>
                <a:gd name="T9" fmla="*/ 159 h 244"/>
                <a:gd name="T10" fmla="*/ 156 w 303"/>
                <a:gd name="T11" fmla="*/ 183 h 244"/>
                <a:gd name="T12" fmla="*/ 153 w 303"/>
                <a:gd name="T13" fmla="*/ 238 h 244"/>
                <a:gd name="T14" fmla="*/ 0 w 303"/>
                <a:gd name="T15" fmla="*/ 244 h 244"/>
                <a:gd name="T16" fmla="*/ 6 w 303"/>
                <a:gd name="T17" fmla="*/ 208 h 244"/>
                <a:gd name="T18" fmla="*/ 43 w 303"/>
                <a:gd name="T19" fmla="*/ 169 h 244"/>
                <a:gd name="T20" fmla="*/ 55 w 303"/>
                <a:gd name="T21" fmla="*/ 148 h 244"/>
                <a:gd name="T22" fmla="*/ 40 w 303"/>
                <a:gd name="T23" fmla="*/ 132 h 244"/>
                <a:gd name="T24" fmla="*/ 58 w 303"/>
                <a:gd name="T25" fmla="*/ 112 h 244"/>
                <a:gd name="T26" fmla="*/ 85 w 303"/>
                <a:gd name="T27" fmla="*/ 94 h 244"/>
                <a:gd name="T28" fmla="*/ 93 w 303"/>
                <a:gd name="T29" fmla="*/ 60 h 244"/>
                <a:gd name="T30" fmla="*/ 115 w 303"/>
                <a:gd name="T31" fmla="*/ 39 h 244"/>
                <a:gd name="T32" fmla="*/ 127 w 303"/>
                <a:gd name="T3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244">
                  <a:moveTo>
                    <a:pt x="127" y="0"/>
                  </a:moveTo>
                  <a:lnTo>
                    <a:pt x="292" y="12"/>
                  </a:lnTo>
                  <a:lnTo>
                    <a:pt x="303" y="66"/>
                  </a:lnTo>
                  <a:lnTo>
                    <a:pt x="213" y="66"/>
                  </a:lnTo>
                  <a:lnTo>
                    <a:pt x="210" y="159"/>
                  </a:lnTo>
                  <a:lnTo>
                    <a:pt x="156" y="183"/>
                  </a:lnTo>
                  <a:lnTo>
                    <a:pt x="153" y="238"/>
                  </a:lnTo>
                  <a:lnTo>
                    <a:pt x="0" y="244"/>
                  </a:lnTo>
                  <a:lnTo>
                    <a:pt x="6" y="208"/>
                  </a:lnTo>
                  <a:lnTo>
                    <a:pt x="43" y="169"/>
                  </a:lnTo>
                  <a:lnTo>
                    <a:pt x="55" y="148"/>
                  </a:lnTo>
                  <a:lnTo>
                    <a:pt x="40" y="132"/>
                  </a:lnTo>
                  <a:lnTo>
                    <a:pt x="58" y="112"/>
                  </a:lnTo>
                  <a:lnTo>
                    <a:pt x="85" y="94"/>
                  </a:lnTo>
                  <a:lnTo>
                    <a:pt x="93" y="60"/>
                  </a:lnTo>
                  <a:lnTo>
                    <a:pt x="115" y="39"/>
                  </a:lnTo>
                  <a:lnTo>
                    <a:pt x="127"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7" name="Freeform 326"/>
            <p:cNvSpPr>
              <a:spLocks/>
            </p:cNvSpPr>
            <p:nvPr/>
          </p:nvSpPr>
          <p:spPr bwMode="auto">
            <a:xfrm>
              <a:off x="2928" y="2080"/>
              <a:ext cx="64" cy="134"/>
            </a:xfrm>
            <a:custGeom>
              <a:avLst/>
              <a:gdLst>
                <a:gd name="T0" fmla="*/ 27 w 129"/>
                <a:gd name="T1" fmla="*/ 9 h 273"/>
                <a:gd name="T2" fmla="*/ 30 w 129"/>
                <a:gd name="T3" fmla="*/ 106 h 273"/>
                <a:gd name="T4" fmla="*/ 0 w 129"/>
                <a:gd name="T5" fmla="*/ 138 h 273"/>
                <a:gd name="T6" fmla="*/ 9 w 129"/>
                <a:gd name="T7" fmla="*/ 196 h 273"/>
                <a:gd name="T8" fmla="*/ 36 w 129"/>
                <a:gd name="T9" fmla="*/ 211 h 273"/>
                <a:gd name="T10" fmla="*/ 45 w 129"/>
                <a:gd name="T11" fmla="*/ 273 h 273"/>
                <a:gd name="T12" fmla="*/ 78 w 129"/>
                <a:gd name="T13" fmla="*/ 259 h 273"/>
                <a:gd name="T14" fmla="*/ 79 w 129"/>
                <a:gd name="T15" fmla="*/ 238 h 273"/>
                <a:gd name="T16" fmla="*/ 96 w 129"/>
                <a:gd name="T17" fmla="*/ 217 h 273"/>
                <a:gd name="T18" fmla="*/ 120 w 129"/>
                <a:gd name="T19" fmla="*/ 220 h 273"/>
                <a:gd name="T20" fmla="*/ 129 w 129"/>
                <a:gd name="T21" fmla="*/ 172 h 273"/>
                <a:gd name="T22" fmla="*/ 99 w 129"/>
                <a:gd name="T23" fmla="*/ 162 h 273"/>
                <a:gd name="T24" fmla="*/ 94 w 129"/>
                <a:gd name="T25" fmla="*/ 141 h 273"/>
                <a:gd name="T26" fmla="*/ 60 w 129"/>
                <a:gd name="T27" fmla="*/ 141 h 273"/>
                <a:gd name="T28" fmla="*/ 52 w 129"/>
                <a:gd name="T29" fmla="*/ 126 h 273"/>
                <a:gd name="T30" fmla="*/ 78 w 129"/>
                <a:gd name="T31" fmla="*/ 97 h 273"/>
                <a:gd name="T32" fmla="*/ 85 w 129"/>
                <a:gd name="T33" fmla="*/ 78 h 273"/>
                <a:gd name="T34" fmla="*/ 69 w 129"/>
                <a:gd name="T35" fmla="*/ 45 h 273"/>
                <a:gd name="T36" fmla="*/ 96 w 129"/>
                <a:gd name="T37" fmla="*/ 16 h 273"/>
                <a:gd name="T38" fmla="*/ 85 w 129"/>
                <a:gd name="T39" fmla="*/ 6 h 273"/>
                <a:gd name="T40" fmla="*/ 63 w 129"/>
                <a:gd name="T41" fmla="*/ 21 h 273"/>
                <a:gd name="T42" fmla="*/ 51 w 129"/>
                <a:gd name="T43" fmla="*/ 0 h 273"/>
                <a:gd name="T44" fmla="*/ 27 w 129"/>
                <a:gd name="T45" fmla="*/ 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273">
                  <a:moveTo>
                    <a:pt x="27" y="9"/>
                  </a:moveTo>
                  <a:lnTo>
                    <a:pt x="30" y="106"/>
                  </a:lnTo>
                  <a:lnTo>
                    <a:pt x="0" y="138"/>
                  </a:lnTo>
                  <a:lnTo>
                    <a:pt x="9" y="196"/>
                  </a:lnTo>
                  <a:lnTo>
                    <a:pt x="36" y="211"/>
                  </a:lnTo>
                  <a:lnTo>
                    <a:pt x="45" y="273"/>
                  </a:lnTo>
                  <a:lnTo>
                    <a:pt x="78" y="259"/>
                  </a:lnTo>
                  <a:lnTo>
                    <a:pt x="79" y="238"/>
                  </a:lnTo>
                  <a:lnTo>
                    <a:pt x="96" y="217"/>
                  </a:lnTo>
                  <a:lnTo>
                    <a:pt x="120" y="220"/>
                  </a:lnTo>
                  <a:lnTo>
                    <a:pt x="129" y="172"/>
                  </a:lnTo>
                  <a:lnTo>
                    <a:pt x="99" y="162"/>
                  </a:lnTo>
                  <a:lnTo>
                    <a:pt x="94" y="141"/>
                  </a:lnTo>
                  <a:lnTo>
                    <a:pt x="60" y="141"/>
                  </a:lnTo>
                  <a:lnTo>
                    <a:pt x="52" y="126"/>
                  </a:lnTo>
                  <a:lnTo>
                    <a:pt x="78" y="97"/>
                  </a:lnTo>
                  <a:lnTo>
                    <a:pt x="85" y="78"/>
                  </a:lnTo>
                  <a:lnTo>
                    <a:pt x="69" y="45"/>
                  </a:lnTo>
                  <a:lnTo>
                    <a:pt x="96" y="16"/>
                  </a:lnTo>
                  <a:lnTo>
                    <a:pt x="85" y="6"/>
                  </a:lnTo>
                  <a:lnTo>
                    <a:pt x="63" y="21"/>
                  </a:lnTo>
                  <a:lnTo>
                    <a:pt x="51" y="0"/>
                  </a:lnTo>
                  <a:lnTo>
                    <a:pt x="27" y="9"/>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8" name="Freeform 327"/>
            <p:cNvSpPr>
              <a:spLocks/>
            </p:cNvSpPr>
            <p:nvPr/>
          </p:nvSpPr>
          <p:spPr bwMode="auto">
            <a:xfrm>
              <a:off x="2543" y="2302"/>
              <a:ext cx="180" cy="213"/>
            </a:xfrm>
            <a:custGeom>
              <a:avLst/>
              <a:gdLst>
                <a:gd name="T0" fmla="*/ 303 w 363"/>
                <a:gd name="T1" fmla="*/ 0 h 432"/>
                <a:gd name="T2" fmla="*/ 363 w 363"/>
                <a:gd name="T3" fmla="*/ 49 h 432"/>
                <a:gd name="T4" fmla="*/ 320 w 363"/>
                <a:gd name="T5" fmla="*/ 49 h 432"/>
                <a:gd name="T6" fmla="*/ 312 w 363"/>
                <a:gd name="T7" fmla="*/ 112 h 432"/>
                <a:gd name="T8" fmla="*/ 336 w 363"/>
                <a:gd name="T9" fmla="*/ 160 h 432"/>
                <a:gd name="T10" fmla="*/ 332 w 363"/>
                <a:gd name="T11" fmla="*/ 222 h 432"/>
                <a:gd name="T12" fmla="*/ 347 w 363"/>
                <a:gd name="T13" fmla="*/ 249 h 432"/>
                <a:gd name="T14" fmla="*/ 339 w 363"/>
                <a:gd name="T15" fmla="*/ 373 h 432"/>
                <a:gd name="T16" fmla="*/ 324 w 363"/>
                <a:gd name="T17" fmla="*/ 402 h 432"/>
                <a:gd name="T18" fmla="*/ 258 w 363"/>
                <a:gd name="T19" fmla="*/ 409 h 432"/>
                <a:gd name="T20" fmla="*/ 234 w 363"/>
                <a:gd name="T21" fmla="*/ 397 h 432"/>
                <a:gd name="T22" fmla="*/ 212 w 363"/>
                <a:gd name="T23" fmla="*/ 415 h 432"/>
                <a:gd name="T24" fmla="*/ 204 w 363"/>
                <a:gd name="T25" fmla="*/ 390 h 432"/>
                <a:gd name="T26" fmla="*/ 186 w 363"/>
                <a:gd name="T27" fmla="*/ 394 h 432"/>
                <a:gd name="T28" fmla="*/ 177 w 363"/>
                <a:gd name="T29" fmla="*/ 432 h 432"/>
                <a:gd name="T30" fmla="*/ 131 w 363"/>
                <a:gd name="T31" fmla="*/ 369 h 432"/>
                <a:gd name="T32" fmla="*/ 65 w 363"/>
                <a:gd name="T33" fmla="*/ 357 h 432"/>
                <a:gd name="T34" fmla="*/ 48 w 363"/>
                <a:gd name="T35" fmla="*/ 370 h 432"/>
                <a:gd name="T36" fmla="*/ 9 w 363"/>
                <a:gd name="T37" fmla="*/ 360 h 432"/>
                <a:gd name="T38" fmla="*/ 24 w 363"/>
                <a:gd name="T39" fmla="*/ 331 h 432"/>
                <a:gd name="T40" fmla="*/ 21 w 363"/>
                <a:gd name="T41" fmla="*/ 289 h 432"/>
                <a:gd name="T42" fmla="*/ 9 w 363"/>
                <a:gd name="T43" fmla="*/ 256 h 432"/>
                <a:gd name="T44" fmla="*/ 21 w 363"/>
                <a:gd name="T45" fmla="*/ 222 h 432"/>
                <a:gd name="T46" fmla="*/ 0 w 363"/>
                <a:gd name="T47" fmla="*/ 183 h 432"/>
                <a:gd name="T48" fmla="*/ 152 w 363"/>
                <a:gd name="T49" fmla="*/ 180 h 432"/>
                <a:gd name="T50" fmla="*/ 158 w 363"/>
                <a:gd name="T51" fmla="*/ 124 h 432"/>
                <a:gd name="T52" fmla="*/ 209 w 363"/>
                <a:gd name="T53" fmla="*/ 99 h 432"/>
                <a:gd name="T54" fmla="*/ 212 w 363"/>
                <a:gd name="T55" fmla="*/ 6 h 432"/>
                <a:gd name="T56" fmla="*/ 299 w 363"/>
                <a:gd name="T57" fmla="*/ 6 h 432"/>
                <a:gd name="T58" fmla="*/ 303 w 363"/>
                <a:gd name="T5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3" h="432">
                  <a:moveTo>
                    <a:pt x="303" y="0"/>
                  </a:moveTo>
                  <a:lnTo>
                    <a:pt x="363" y="49"/>
                  </a:lnTo>
                  <a:lnTo>
                    <a:pt x="320" y="49"/>
                  </a:lnTo>
                  <a:lnTo>
                    <a:pt x="312" y="112"/>
                  </a:lnTo>
                  <a:lnTo>
                    <a:pt x="336" y="160"/>
                  </a:lnTo>
                  <a:lnTo>
                    <a:pt x="332" y="222"/>
                  </a:lnTo>
                  <a:lnTo>
                    <a:pt x="347" y="249"/>
                  </a:lnTo>
                  <a:lnTo>
                    <a:pt x="339" y="373"/>
                  </a:lnTo>
                  <a:lnTo>
                    <a:pt x="324" y="402"/>
                  </a:lnTo>
                  <a:lnTo>
                    <a:pt x="258" y="409"/>
                  </a:lnTo>
                  <a:lnTo>
                    <a:pt x="234" y="397"/>
                  </a:lnTo>
                  <a:lnTo>
                    <a:pt x="212" y="415"/>
                  </a:lnTo>
                  <a:lnTo>
                    <a:pt x="204" y="390"/>
                  </a:lnTo>
                  <a:lnTo>
                    <a:pt x="186" y="394"/>
                  </a:lnTo>
                  <a:lnTo>
                    <a:pt x="177" y="432"/>
                  </a:lnTo>
                  <a:lnTo>
                    <a:pt x="131" y="369"/>
                  </a:lnTo>
                  <a:lnTo>
                    <a:pt x="65" y="357"/>
                  </a:lnTo>
                  <a:lnTo>
                    <a:pt x="48" y="370"/>
                  </a:lnTo>
                  <a:lnTo>
                    <a:pt x="9" y="360"/>
                  </a:lnTo>
                  <a:lnTo>
                    <a:pt x="24" y="331"/>
                  </a:lnTo>
                  <a:lnTo>
                    <a:pt x="21" y="289"/>
                  </a:lnTo>
                  <a:lnTo>
                    <a:pt x="9" y="256"/>
                  </a:lnTo>
                  <a:lnTo>
                    <a:pt x="21" y="222"/>
                  </a:lnTo>
                  <a:lnTo>
                    <a:pt x="0" y="183"/>
                  </a:lnTo>
                  <a:lnTo>
                    <a:pt x="152" y="180"/>
                  </a:lnTo>
                  <a:lnTo>
                    <a:pt x="158" y="124"/>
                  </a:lnTo>
                  <a:lnTo>
                    <a:pt x="209" y="99"/>
                  </a:lnTo>
                  <a:lnTo>
                    <a:pt x="212" y="6"/>
                  </a:lnTo>
                  <a:lnTo>
                    <a:pt x="299" y="6"/>
                  </a:lnTo>
                  <a:lnTo>
                    <a:pt x="303"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79" name="Freeform 328"/>
            <p:cNvSpPr>
              <a:spLocks/>
            </p:cNvSpPr>
            <p:nvPr/>
          </p:nvSpPr>
          <p:spPr bwMode="auto">
            <a:xfrm>
              <a:off x="2531" y="2478"/>
              <a:ext cx="106" cy="90"/>
            </a:xfrm>
            <a:custGeom>
              <a:avLst/>
              <a:gdLst>
                <a:gd name="T0" fmla="*/ 33 w 214"/>
                <a:gd name="T1" fmla="*/ 6 h 184"/>
                <a:gd name="T2" fmla="*/ 33 w 214"/>
                <a:gd name="T3" fmla="*/ 19 h 184"/>
                <a:gd name="T4" fmla="*/ 27 w 214"/>
                <a:gd name="T5" fmla="*/ 60 h 184"/>
                <a:gd name="T6" fmla="*/ 0 w 214"/>
                <a:gd name="T7" fmla="*/ 85 h 184"/>
                <a:gd name="T8" fmla="*/ 16 w 214"/>
                <a:gd name="T9" fmla="*/ 96 h 184"/>
                <a:gd name="T10" fmla="*/ 21 w 214"/>
                <a:gd name="T11" fmla="*/ 123 h 184"/>
                <a:gd name="T12" fmla="*/ 69 w 214"/>
                <a:gd name="T13" fmla="*/ 115 h 184"/>
                <a:gd name="T14" fmla="*/ 93 w 214"/>
                <a:gd name="T15" fmla="*/ 123 h 184"/>
                <a:gd name="T16" fmla="*/ 108 w 214"/>
                <a:gd name="T17" fmla="*/ 112 h 184"/>
                <a:gd name="T18" fmla="*/ 145 w 214"/>
                <a:gd name="T19" fmla="*/ 133 h 184"/>
                <a:gd name="T20" fmla="*/ 135 w 214"/>
                <a:gd name="T21" fmla="*/ 150 h 184"/>
                <a:gd name="T22" fmla="*/ 105 w 214"/>
                <a:gd name="T23" fmla="*/ 139 h 184"/>
                <a:gd name="T24" fmla="*/ 57 w 214"/>
                <a:gd name="T25" fmla="*/ 138 h 184"/>
                <a:gd name="T26" fmla="*/ 24 w 214"/>
                <a:gd name="T27" fmla="*/ 166 h 184"/>
                <a:gd name="T28" fmla="*/ 46 w 214"/>
                <a:gd name="T29" fmla="*/ 184 h 184"/>
                <a:gd name="T30" fmla="*/ 67 w 214"/>
                <a:gd name="T31" fmla="*/ 180 h 184"/>
                <a:gd name="T32" fmla="*/ 105 w 214"/>
                <a:gd name="T33" fmla="*/ 156 h 184"/>
                <a:gd name="T34" fmla="*/ 162 w 214"/>
                <a:gd name="T35" fmla="*/ 169 h 184"/>
                <a:gd name="T36" fmla="*/ 208 w 214"/>
                <a:gd name="T37" fmla="*/ 171 h 184"/>
                <a:gd name="T38" fmla="*/ 214 w 214"/>
                <a:gd name="T39" fmla="*/ 136 h 184"/>
                <a:gd name="T40" fmla="*/ 199 w 214"/>
                <a:gd name="T41" fmla="*/ 105 h 184"/>
                <a:gd name="T42" fmla="*/ 201 w 214"/>
                <a:gd name="T43" fmla="*/ 73 h 184"/>
                <a:gd name="T44" fmla="*/ 157 w 214"/>
                <a:gd name="T45" fmla="*/ 10 h 184"/>
                <a:gd name="T46" fmla="*/ 91 w 214"/>
                <a:gd name="T47" fmla="*/ 0 h 184"/>
                <a:gd name="T48" fmla="*/ 72 w 214"/>
                <a:gd name="T49" fmla="*/ 13 h 184"/>
                <a:gd name="T50" fmla="*/ 33 w 214"/>
                <a:gd name="T51"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184">
                  <a:moveTo>
                    <a:pt x="33" y="6"/>
                  </a:moveTo>
                  <a:cubicBezTo>
                    <a:pt x="33" y="10"/>
                    <a:pt x="33" y="15"/>
                    <a:pt x="33" y="19"/>
                  </a:cubicBezTo>
                  <a:lnTo>
                    <a:pt x="27" y="60"/>
                  </a:lnTo>
                  <a:lnTo>
                    <a:pt x="0" y="85"/>
                  </a:lnTo>
                  <a:lnTo>
                    <a:pt x="16" y="96"/>
                  </a:lnTo>
                  <a:lnTo>
                    <a:pt x="21" y="123"/>
                  </a:lnTo>
                  <a:lnTo>
                    <a:pt x="69" y="115"/>
                  </a:lnTo>
                  <a:lnTo>
                    <a:pt x="93" y="123"/>
                  </a:lnTo>
                  <a:lnTo>
                    <a:pt x="108" y="112"/>
                  </a:lnTo>
                  <a:lnTo>
                    <a:pt x="145" y="133"/>
                  </a:lnTo>
                  <a:lnTo>
                    <a:pt x="135" y="150"/>
                  </a:lnTo>
                  <a:lnTo>
                    <a:pt x="105" y="139"/>
                  </a:lnTo>
                  <a:lnTo>
                    <a:pt x="57" y="138"/>
                  </a:lnTo>
                  <a:lnTo>
                    <a:pt x="24" y="166"/>
                  </a:lnTo>
                  <a:lnTo>
                    <a:pt x="46" y="184"/>
                  </a:lnTo>
                  <a:lnTo>
                    <a:pt x="67" y="180"/>
                  </a:lnTo>
                  <a:lnTo>
                    <a:pt x="105" y="156"/>
                  </a:lnTo>
                  <a:lnTo>
                    <a:pt x="162" y="169"/>
                  </a:lnTo>
                  <a:lnTo>
                    <a:pt x="208" y="171"/>
                  </a:lnTo>
                  <a:lnTo>
                    <a:pt x="214" y="136"/>
                  </a:lnTo>
                  <a:lnTo>
                    <a:pt x="199" y="105"/>
                  </a:lnTo>
                  <a:lnTo>
                    <a:pt x="201" y="73"/>
                  </a:lnTo>
                  <a:lnTo>
                    <a:pt x="157" y="10"/>
                  </a:lnTo>
                  <a:lnTo>
                    <a:pt x="91" y="0"/>
                  </a:lnTo>
                  <a:lnTo>
                    <a:pt x="72" y="13"/>
                  </a:lnTo>
                  <a:lnTo>
                    <a:pt x="33" y="6"/>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0" name="Freeform 329"/>
            <p:cNvSpPr>
              <a:spLocks/>
            </p:cNvSpPr>
            <p:nvPr/>
          </p:nvSpPr>
          <p:spPr bwMode="auto">
            <a:xfrm>
              <a:off x="2541" y="2533"/>
              <a:ext cx="62" cy="28"/>
            </a:xfrm>
            <a:custGeom>
              <a:avLst/>
              <a:gdLst>
                <a:gd name="T0" fmla="*/ 3 w 124"/>
                <a:gd name="T1" fmla="*/ 9 h 56"/>
                <a:gd name="T2" fmla="*/ 46 w 124"/>
                <a:gd name="T3" fmla="*/ 2 h 56"/>
                <a:gd name="T4" fmla="*/ 72 w 124"/>
                <a:gd name="T5" fmla="*/ 9 h 56"/>
                <a:gd name="T6" fmla="*/ 87 w 124"/>
                <a:gd name="T7" fmla="*/ 0 h 56"/>
                <a:gd name="T8" fmla="*/ 124 w 124"/>
                <a:gd name="T9" fmla="*/ 23 h 56"/>
                <a:gd name="T10" fmla="*/ 112 w 124"/>
                <a:gd name="T11" fmla="*/ 38 h 56"/>
                <a:gd name="T12" fmla="*/ 87 w 124"/>
                <a:gd name="T13" fmla="*/ 27 h 56"/>
                <a:gd name="T14" fmla="*/ 33 w 124"/>
                <a:gd name="T15" fmla="*/ 26 h 56"/>
                <a:gd name="T16" fmla="*/ 1 w 124"/>
                <a:gd name="T17" fmla="*/ 56 h 56"/>
                <a:gd name="T18" fmla="*/ 0 w 124"/>
                <a:gd name="T19" fmla="*/ 33 h 56"/>
                <a:gd name="T20" fmla="*/ 19 w 124"/>
                <a:gd name="T21" fmla="*/ 24 h 56"/>
                <a:gd name="T22" fmla="*/ 3 w 124"/>
                <a:gd name="T23" fmla="*/ 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56">
                  <a:moveTo>
                    <a:pt x="3" y="9"/>
                  </a:moveTo>
                  <a:lnTo>
                    <a:pt x="46" y="2"/>
                  </a:lnTo>
                  <a:lnTo>
                    <a:pt x="72" y="9"/>
                  </a:lnTo>
                  <a:lnTo>
                    <a:pt x="87" y="0"/>
                  </a:lnTo>
                  <a:lnTo>
                    <a:pt x="124" y="23"/>
                  </a:lnTo>
                  <a:lnTo>
                    <a:pt x="112" y="38"/>
                  </a:lnTo>
                  <a:lnTo>
                    <a:pt x="87" y="27"/>
                  </a:lnTo>
                  <a:lnTo>
                    <a:pt x="33" y="26"/>
                  </a:lnTo>
                  <a:lnTo>
                    <a:pt x="1" y="56"/>
                  </a:lnTo>
                  <a:lnTo>
                    <a:pt x="0" y="33"/>
                  </a:lnTo>
                  <a:lnTo>
                    <a:pt x="19" y="24"/>
                  </a:lnTo>
                  <a:lnTo>
                    <a:pt x="3" y="9"/>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1" name="Freeform 330"/>
            <p:cNvSpPr>
              <a:spLocks/>
            </p:cNvSpPr>
            <p:nvPr/>
          </p:nvSpPr>
          <p:spPr bwMode="auto">
            <a:xfrm>
              <a:off x="2629" y="2325"/>
              <a:ext cx="238" cy="279"/>
            </a:xfrm>
            <a:custGeom>
              <a:avLst/>
              <a:gdLst>
                <a:gd name="T0" fmla="*/ 10 w 483"/>
                <a:gd name="T1" fmla="*/ 478 h 564"/>
                <a:gd name="T2" fmla="*/ 45 w 483"/>
                <a:gd name="T3" fmla="*/ 511 h 564"/>
                <a:gd name="T4" fmla="*/ 91 w 483"/>
                <a:gd name="T5" fmla="*/ 490 h 564"/>
                <a:gd name="T6" fmla="*/ 96 w 483"/>
                <a:gd name="T7" fmla="*/ 534 h 564"/>
                <a:gd name="T8" fmla="*/ 120 w 483"/>
                <a:gd name="T9" fmla="*/ 564 h 564"/>
                <a:gd name="T10" fmla="*/ 150 w 483"/>
                <a:gd name="T11" fmla="*/ 544 h 564"/>
                <a:gd name="T12" fmla="*/ 150 w 483"/>
                <a:gd name="T13" fmla="*/ 507 h 564"/>
                <a:gd name="T14" fmla="*/ 189 w 483"/>
                <a:gd name="T15" fmla="*/ 480 h 564"/>
                <a:gd name="T16" fmla="*/ 208 w 483"/>
                <a:gd name="T17" fmla="*/ 445 h 564"/>
                <a:gd name="T18" fmla="*/ 246 w 483"/>
                <a:gd name="T19" fmla="*/ 433 h 564"/>
                <a:gd name="T20" fmla="*/ 286 w 483"/>
                <a:gd name="T21" fmla="*/ 385 h 564"/>
                <a:gd name="T22" fmla="*/ 318 w 483"/>
                <a:gd name="T23" fmla="*/ 394 h 564"/>
                <a:gd name="T24" fmla="*/ 345 w 483"/>
                <a:gd name="T25" fmla="*/ 402 h 564"/>
                <a:gd name="T26" fmla="*/ 391 w 483"/>
                <a:gd name="T27" fmla="*/ 390 h 564"/>
                <a:gd name="T28" fmla="*/ 415 w 483"/>
                <a:gd name="T29" fmla="*/ 396 h 564"/>
                <a:gd name="T30" fmla="*/ 444 w 483"/>
                <a:gd name="T31" fmla="*/ 381 h 564"/>
                <a:gd name="T32" fmla="*/ 463 w 483"/>
                <a:gd name="T33" fmla="*/ 384 h 564"/>
                <a:gd name="T34" fmla="*/ 483 w 483"/>
                <a:gd name="T35" fmla="*/ 360 h 564"/>
                <a:gd name="T36" fmla="*/ 483 w 483"/>
                <a:gd name="T37" fmla="*/ 237 h 564"/>
                <a:gd name="T38" fmla="*/ 460 w 483"/>
                <a:gd name="T39" fmla="*/ 217 h 564"/>
                <a:gd name="T40" fmla="*/ 456 w 483"/>
                <a:gd name="T41" fmla="*/ 190 h 564"/>
                <a:gd name="T42" fmla="*/ 403 w 483"/>
                <a:gd name="T43" fmla="*/ 195 h 564"/>
                <a:gd name="T44" fmla="*/ 187 w 483"/>
                <a:gd name="T45" fmla="*/ 0 h 564"/>
                <a:gd name="T46" fmla="*/ 145 w 483"/>
                <a:gd name="T47" fmla="*/ 0 h 564"/>
                <a:gd name="T48" fmla="*/ 138 w 483"/>
                <a:gd name="T49" fmla="*/ 66 h 564"/>
                <a:gd name="T50" fmla="*/ 163 w 483"/>
                <a:gd name="T51" fmla="*/ 111 h 564"/>
                <a:gd name="T52" fmla="*/ 159 w 483"/>
                <a:gd name="T53" fmla="*/ 175 h 564"/>
                <a:gd name="T54" fmla="*/ 174 w 483"/>
                <a:gd name="T55" fmla="*/ 201 h 564"/>
                <a:gd name="T56" fmla="*/ 166 w 483"/>
                <a:gd name="T57" fmla="*/ 318 h 564"/>
                <a:gd name="T58" fmla="*/ 153 w 483"/>
                <a:gd name="T59" fmla="*/ 352 h 564"/>
                <a:gd name="T60" fmla="*/ 82 w 483"/>
                <a:gd name="T61" fmla="*/ 360 h 564"/>
                <a:gd name="T62" fmla="*/ 63 w 483"/>
                <a:gd name="T63" fmla="*/ 348 h 564"/>
                <a:gd name="T64" fmla="*/ 37 w 483"/>
                <a:gd name="T65" fmla="*/ 366 h 564"/>
                <a:gd name="T66" fmla="*/ 30 w 483"/>
                <a:gd name="T67" fmla="*/ 342 h 564"/>
                <a:gd name="T68" fmla="*/ 12 w 483"/>
                <a:gd name="T69" fmla="*/ 348 h 564"/>
                <a:gd name="T70" fmla="*/ 3 w 483"/>
                <a:gd name="T71" fmla="*/ 387 h 564"/>
                <a:gd name="T72" fmla="*/ 0 w 483"/>
                <a:gd name="T73" fmla="*/ 414 h 564"/>
                <a:gd name="T74" fmla="*/ 16 w 483"/>
                <a:gd name="T75" fmla="*/ 445 h 564"/>
                <a:gd name="T76" fmla="*/ 10 w 483"/>
                <a:gd name="T77" fmla="*/ 478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3" h="564">
                  <a:moveTo>
                    <a:pt x="10" y="478"/>
                  </a:moveTo>
                  <a:lnTo>
                    <a:pt x="45" y="511"/>
                  </a:lnTo>
                  <a:lnTo>
                    <a:pt x="91" y="490"/>
                  </a:lnTo>
                  <a:lnTo>
                    <a:pt x="96" y="534"/>
                  </a:lnTo>
                  <a:lnTo>
                    <a:pt x="120" y="564"/>
                  </a:lnTo>
                  <a:lnTo>
                    <a:pt x="150" y="544"/>
                  </a:lnTo>
                  <a:lnTo>
                    <a:pt x="150" y="507"/>
                  </a:lnTo>
                  <a:lnTo>
                    <a:pt x="189" y="480"/>
                  </a:lnTo>
                  <a:lnTo>
                    <a:pt x="208" y="445"/>
                  </a:lnTo>
                  <a:lnTo>
                    <a:pt x="246" y="433"/>
                  </a:lnTo>
                  <a:lnTo>
                    <a:pt x="286" y="385"/>
                  </a:lnTo>
                  <a:lnTo>
                    <a:pt x="318" y="394"/>
                  </a:lnTo>
                  <a:lnTo>
                    <a:pt x="345" y="402"/>
                  </a:lnTo>
                  <a:lnTo>
                    <a:pt x="391" y="390"/>
                  </a:lnTo>
                  <a:lnTo>
                    <a:pt x="415" y="396"/>
                  </a:lnTo>
                  <a:lnTo>
                    <a:pt x="444" y="381"/>
                  </a:lnTo>
                  <a:lnTo>
                    <a:pt x="463" y="384"/>
                  </a:lnTo>
                  <a:lnTo>
                    <a:pt x="483" y="360"/>
                  </a:lnTo>
                  <a:lnTo>
                    <a:pt x="483" y="237"/>
                  </a:lnTo>
                  <a:lnTo>
                    <a:pt x="460" y="217"/>
                  </a:lnTo>
                  <a:lnTo>
                    <a:pt x="456" y="190"/>
                  </a:lnTo>
                  <a:lnTo>
                    <a:pt x="403" y="195"/>
                  </a:lnTo>
                  <a:lnTo>
                    <a:pt x="187" y="0"/>
                  </a:lnTo>
                  <a:lnTo>
                    <a:pt x="145" y="0"/>
                  </a:lnTo>
                  <a:lnTo>
                    <a:pt x="138" y="66"/>
                  </a:lnTo>
                  <a:lnTo>
                    <a:pt x="163" y="111"/>
                  </a:lnTo>
                  <a:lnTo>
                    <a:pt x="159" y="175"/>
                  </a:lnTo>
                  <a:lnTo>
                    <a:pt x="174" y="201"/>
                  </a:lnTo>
                  <a:lnTo>
                    <a:pt x="166" y="318"/>
                  </a:lnTo>
                  <a:lnTo>
                    <a:pt x="153" y="352"/>
                  </a:lnTo>
                  <a:lnTo>
                    <a:pt x="82" y="360"/>
                  </a:lnTo>
                  <a:lnTo>
                    <a:pt x="63" y="348"/>
                  </a:lnTo>
                  <a:lnTo>
                    <a:pt x="37" y="366"/>
                  </a:lnTo>
                  <a:lnTo>
                    <a:pt x="30" y="342"/>
                  </a:lnTo>
                  <a:lnTo>
                    <a:pt x="12" y="348"/>
                  </a:lnTo>
                  <a:lnTo>
                    <a:pt x="3" y="387"/>
                  </a:lnTo>
                  <a:lnTo>
                    <a:pt x="0" y="414"/>
                  </a:lnTo>
                  <a:lnTo>
                    <a:pt x="16" y="445"/>
                  </a:lnTo>
                  <a:lnTo>
                    <a:pt x="10" y="47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2" name="Freeform 331"/>
            <p:cNvSpPr>
              <a:spLocks/>
            </p:cNvSpPr>
            <p:nvPr/>
          </p:nvSpPr>
          <p:spPr bwMode="auto">
            <a:xfrm>
              <a:off x="2794" y="2367"/>
              <a:ext cx="262" cy="223"/>
            </a:xfrm>
            <a:custGeom>
              <a:avLst/>
              <a:gdLst>
                <a:gd name="T0" fmla="*/ 9 w 531"/>
                <a:gd name="T1" fmla="*/ 318 h 453"/>
                <a:gd name="T2" fmla="*/ 0 w 531"/>
                <a:gd name="T3" fmla="*/ 342 h 453"/>
                <a:gd name="T4" fmla="*/ 21 w 531"/>
                <a:gd name="T5" fmla="*/ 358 h 453"/>
                <a:gd name="T6" fmla="*/ 20 w 531"/>
                <a:gd name="T7" fmla="*/ 382 h 453"/>
                <a:gd name="T8" fmla="*/ 50 w 531"/>
                <a:gd name="T9" fmla="*/ 399 h 453"/>
                <a:gd name="T10" fmla="*/ 69 w 531"/>
                <a:gd name="T11" fmla="*/ 405 h 453"/>
                <a:gd name="T12" fmla="*/ 72 w 531"/>
                <a:gd name="T13" fmla="*/ 433 h 453"/>
                <a:gd name="T14" fmla="*/ 86 w 531"/>
                <a:gd name="T15" fmla="*/ 433 h 453"/>
                <a:gd name="T16" fmla="*/ 111 w 531"/>
                <a:gd name="T17" fmla="*/ 453 h 453"/>
                <a:gd name="T18" fmla="*/ 123 w 531"/>
                <a:gd name="T19" fmla="*/ 427 h 453"/>
                <a:gd name="T20" fmla="*/ 128 w 531"/>
                <a:gd name="T21" fmla="*/ 382 h 453"/>
                <a:gd name="T22" fmla="*/ 170 w 531"/>
                <a:gd name="T23" fmla="*/ 354 h 453"/>
                <a:gd name="T24" fmla="*/ 203 w 531"/>
                <a:gd name="T25" fmla="*/ 367 h 453"/>
                <a:gd name="T26" fmla="*/ 222 w 531"/>
                <a:gd name="T27" fmla="*/ 363 h 453"/>
                <a:gd name="T28" fmla="*/ 240 w 531"/>
                <a:gd name="T29" fmla="*/ 384 h 453"/>
                <a:gd name="T30" fmla="*/ 267 w 531"/>
                <a:gd name="T31" fmla="*/ 373 h 453"/>
                <a:gd name="T32" fmla="*/ 288 w 531"/>
                <a:gd name="T33" fmla="*/ 370 h 453"/>
                <a:gd name="T34" fmla="*/ 317 w 531"/>
                <a:gd name="T35" fmla="*/ 397 h 453"/>
                <a:gd name="T36" fmla="*/ 353 w 531"/>
                <a:gd name="T37" fmla="*/ 372 h 453"/>
                <a:gd name="T38" fmla="*/ 395 w 531"/>
                <a:gd name="T39" fmla="*/ 372 h 453"/>
                <a:gd name="T40" fmla="*/ 423 w 531"/>
                <a:gd name="T41" fmla="*/ 346 h 453"/>
                <a:gd name="T42" fmla="*/ 426 w 531"/>
                <a:gd name="T43" fmla="*/ 283 h 453"/>
                <a:gd name="T44" fmla="*/ 498 w 531"/>
                <a:gd name="T45" fmla="*/ 231 h 453"/>
                <a:gd name="T46" fmla="*/ 501 w 531"/>
                <a:gd name="T47" fmla="*/ 145 h 453"/>
                <a:gd name="T48" fmla="*/ 531 w 531"/>
                <a:gd name="T49" fmla="*/ 115 h 453"/>
                <a:gd name="T50" fmla="*/ 530 w 531"/>
                <a:gd name="T51" fmla="*/ 100 h 453"/>
                <a:gd name="T52" fmla="*/ 500 w 531"/>
                <a:gd name="T53" fmla="*/ 96 h 453"/>
                <a:gd name="T54" fmla="*/ 492 w 531"/>
                <a:gd name="T55" fmla="*/ 58 h 453"/>
                <a:gd name="T56" fmla="*/ 504 w 531"/>
                <a:gd name="T57" fmla="*/ 42 h 453"/>
                <a:gd name="T58" fmla="*/ 491 w 531"/>
                <a:gd name="T59" fmla="*/ 16 h 453"/>
                <a:gd name="T60" fmla="*/ 480 w 531"/>
                <a:gd name="T61" fmla="*/ 22 h 453"/>
                <a:gd name="T62" fmla="*/ 452 w 531"/>
                <a:gd name="T63" fmla="*/ 0 h 453"/>
                <a:gd name="T64" fmla="*/ 425 w 531"/>
                <a:gd name="T65" fmla="*/ 3 h 453"/>
                <a:gd name="T66" fmla="*/ 149 w 531"/>
                <a:gd name="T67" fmla="*/ 151 h 453"/>
                <a:gd name="T68" fmla="*/ 149 w 531"/>
                <a:gd name="T69" fmla="*/ 274 h 453"/>
                <a:gd name="T70" fmla="*/ 128 w 531"/>
                <a:gd name="T71" fmla="*/ 300 h 453"/>
                <a:gd name="T72" fmla="*/ 110 w 531"/>
                <a:gd name="T73" fmla="*/ 295 h 453"/>
                <a:gd name="T74" fmla="*/ 80 w 531"/>
                <a:gd name="T75" fmla="*/ 312 h 453"/>
                <a:gd name="T76" fmla="*/ 56 w 531"/>
                <a:gd name="T77" fmla="*/ 306 h 453"/>
                <a:gd name="T78" fmla="*/ 9 w 531"/>
                <a:gd name="T79" fmla="*/ 31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1" h="453">
                  <a:moveTo>
                    <a:pt x="9" y="318"/>
                  </a:moveTo>
                  <a:lnTo>
                    <a:pt x="0" y="342"/>
                  </a:lnTo>
                  <a:lnTo>
                    <a:pt x="21" y="358"/>
                  </a:lnTo>
                  <a:lnTo>
                    <a:pt x="20" y="382"/>
                  </a:lnTo>
                  <a:lnTo>
                    <a:pt x="50" y="399"/>
                  </a:lnTo>
                  <a:lnTo>
                    <a:pt x="69" y="405"/>
                  </a:lnTo>
                  <a:lnTo>
                    <a:pt x="72" y="433"/>
                  </a:lnTo>
                  <a:lnTo>
                    <a:pt x="86" y="433"/>
                  </a:lnTo>
                  <a:lnTo>
                    <a:pt x="111" y="453"/>
                  </a:lnTo>
                  <a:lnTo>
                    <a:pt x="123" y="427"/>
                  </a:lnTo>
                  <a:lnTo>
                    <a:pt x="128" y="382"/>
                  </a:lnTo>
                  <a:lnTo>
                    <a:pt x="170" y="354"/>
                  </a:lnTo>
                  <a:lnTo>
                    <a:pt x="203" y="367"/>
                  </a:lnTo>
                  <a:lnTo>
                    <a:pt x="222" y="363"/>
                  </a:lnTo>
                  <a:lnTo>
                    <a:pt x="240" y="384"/>
                  </a:lnTo>
                  <a:lnTo>
                    <a:pt x="267" y="373"/>
                  </a:lnTo>
                  <a:lnTo>
                    <a:pt x="288" y="370"/>
                  </a:lnTo>
                  <a:lnTo>
                    <a:pt x="317" y="397"/>
                  </a:lnTo>
                  <a:lnTo>
                    <a:pt x="353" y="372"/>
                  </a:lnTo>
                  <a:lnTo>
                    <a:pt x="395" y="372"/>
                  </a:lnTo>
                  <a:lnTo>
                    <a:pt x="423" y="346"/>
                  </a:lnTo>
                  <a:lnTo>
                    <a:pt x="426" y="283"/>
                  </a:lnTo>
                  <a:lnTo>
                    <a:pt x="498" y="231"/>
                  </a:lnTo>
                  <a:lnTo>
                    <a:pt x="501" y="145"/>
                  </a:lnTo>
                  <a:lnTo>
                    <a:pt x="531" y="115"/>
                  </a:lnTo>
                  <a:lnTo>
                    <a:pt x="530" y="100"/>
                  </a:lnTo>
                  <a:lnTo>
                    <a:pt x="500" y="96"/>
                  </a:lnTo>
                  <a:lnTo>
                    <a:pt x="492" y="58"/>
                  </a:lnTo>
                  <a:lnTo>
                    <a:pt x="504" y="42"/>
                  </a:lnTo>
                  <a:lnTo>
                    <a:pt x="491" y="16"/>
                  </a:lnTo>
                  <a:lnTo>
                    <a:pt x="480" y="22"/>
                  </a:lnTo>
                  <a:lnTo>
                    <a:pt x="452" y="0"/>
                  </a:lnTo>
                  <a:lnTo>
                    <a:pt x="425" y="3"/>
                  </a:lnTo>
                  <a:lnTo>
                    <a:pt x="149" y="151"/>
                  </a:lnTo>
                  <a:lnTo>
                    <a:pt x="149" y="274"/>
                  </a:lnTo>
                  <a:lnTo>
                    <a:pt x="128" y="300"/>
                  </a:lnTo>
                  <a:lnTo>
                    <a:pt x="110" y="295"/>
                  </a:lnTo>
                  <a:lnTo>
                    <a:pt x="80" y="312"/>
                  </a:lnTo>
                  <a:lnTo>
                    <a:pt x="56" y="306"/>
                  </a:lnTo>
                  <a:lnTo>
                    <a:pt x="9" y="31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3" name="Freeform 332"/>
            <p:cNvSpPr>
              <a:spLocks/>
            </p:cNvSpPr>
            <p:nvPr/>
          </p:nvSpPr>
          <p:spPr bwMode="auto">
            <a:xfrm>
              <a:off x="3002" y="2365"/>
              <a:ext cx="187" cy="280"/>
            </a:xfrm>
            <a:custGeom>
              <a:avLst/>
              <a:gdLst>
                <a:gd name="T0" fmla="*/ 68 w 378"/>
                <a:gd name="T1" fmla="*/ 18 h 568"/>
                <a:gd name="T2" fmla="*/ 81 w 378"/>
                <a:gd name="T3" fmla="*/ 48 h 568"/>
                <a:gd name="T4" fmla="*/ 71 w 378"/>
                <a:gd name="T5" fmla="*/ 57 h 568"/>
                <a:gd name="T6" fmla="*/ 77 w 378"/>
                <a:gd name="T7" fmla="*/ 100 h 568"/>
                <a:gd name="T8" fmla="*/ 105 w 378"/>
                <a:gd name="T9" fmla="*/ 100 h 568"/>
                <a:gd name="T10" fmla="*/ 107 w 378"/>
                <a:gd name="T11" fmla="*/ 120 h 568"/>
                <a:gd name="T12" fmla="*/ 81 w 378"/>
                <a:gd name="T13" fmla="*/ 148 h 568"/>
                <a:gd name="T14" fmla="*/ 74 w 378"/>
                <a:gd name="T15" fmla="*/ 234 h 568"/>
                <a:gd name="T16" fmla="*/ 3 w 378"/>
                <a:gd name="T17" fmla="*/ 286 h 568"/>
                <a:gd name="T18" fmla="*/ 0 w 378"/>
                <a:gd name="T19" fmla="*/ 348 h 568"/>
                <a:gd name="T20" fmla="*/ 14 w 378"/>
                <a:gd name="T21" fmla="*/ 369 h 568"/>
                <a:gd name="T22" fmla="*/ 42 w 378"/>
                <a:gd name="T23" fmla="*/ 369 h 568"/>
                <a:gd name="T24" fmla="*/ 68 w 378"/>
                <a:gd name="T25" fmla="*/ 406 h 568"/>
                <a:gd name="T26" fmla="*/ 66 w 378"/>
                <a:gd name="T27" fmla="*/ 475 h 568"/>
                <a:gd name="T28" fmla="*/ 92 w 378"/>
                <a:gd name="T29" fmla="*/ 505 h 568"/>
                <a:gd name="T30" fmla="*/ 80 w 378"/>
                <a:gd name="T31" fmla="*/ 516 h 568"/>
                <a:gd name="T32" fmla="*/ 65 w 378"/>
                <a:gd name="T33" fmla="*/ 505 h 568"/>
                <a:gd name="T34" fmla="*/ 57 w 378"/>
                <a:gd name="T35" fmla="*/ 516 h 568"/>
                <a:gd name="T36" fmla="*/ 59 w 378"/>
                <a:gd name="T37" fmla="*/ 537 h 568"/>
                <a:gd name="T38" fmla="*/ 84 w 378"/>
                <a:gd name="T39" fmla="*/ 543 h 568"/>
                <a:gd name="T40" fmla="*/ 93 w 378"/>
                <a:gd name="T41" fmla="*/ 568 h 568"/>
                <a:gd name="T42" fmla="*/ 167 w 378"/>
                <a:gd name="T43" fmla="*/ 553 h 568"/>
                <a:gd name="T44" fmla="*/ 170 w 378"/>
                <a:gd name="T45" fmla="*/ 531 h 568"/>
                <a:gd name="T46" fmla="*/ 216 w 378"/>
                <a:gd name="T47" fmla="*/ 516 h 568"/>
                <a:gd name="T48" fmla="*/ 252 w 378"/>
                <a:gd name="T49" fmla="*/ 523 h 568"/>
                <a:gd name="T50" fmla="*/ 249 w 378"/>
                <a:gd name="T51" fmla="*/ 493 h 568"/>
                <a:gd name="T52" fmla="*/ 285 w 378"/>
                <a:gd name="T53" fmla="*/ 463 h 568"/>
                <a:gd name="T54" fmla="*/ 305 w 378"/>
                <a:gd name="T55" fmla="*/ 466 h 568"/>
                <a:gd name="T56" fmla="*/ 311 w 378"/>
                <a:gd name="T57" fmla="*/ 448 h 568"/>
                <a:gd name="T58" fmla="*/ 344 w 378"/>
                <a:gd name="T59" fmla="*/ 439 h 568"/>
                <a:gd name="T60" fmla="*/ 344 w 378"/>
                <a:gd name="T61" fmla="*/ 423 h 568"/>
                <a:gd name="T62" fmla="*/ 320 w 378"/>
                <a:gd name="T63" fmla="*/ 402 h 568"/>
                <a:gd name="T64" fmla="*/ 320 w 378"/>
                <a:gd name="T65" fmla="*/ 378 h 568"/>
                <a:gd name="T66" fmla="*/ 341 w 378"/>
                <a:gd name="T67" fmla="*/ 349 h 568"/>
                <a:gd name="T68" fmla="*/ 327 w 378"/>
                <a:gd name="T69" fmla="*/ 333 h 568"/>
                <a:gd name="T70" fmla="*/ 348 w 378"/>
                <a:gd name="T71" fmla="*/ 297 h 568"/>
                <a:gd name="T72" fmla="*/ 378 w 378"/>
                <a:gd name="T73" fmla="*/ 289 h 568"/>
                <a:gd name="T74" fmla="*/ 372 w 378"/>
                <a:gd name="T75" fmla="*/ 154 h 568"/>
                <a:gd name="T76" fmla="*/ 78 w 378"/>
                <a:gd name="T77" fmla="*/ 0 h 568"/>
                <a:gd name="T78" fmla="*/ 68 w 378"/>
                <a:gd name="T79" fmla="*/ 1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8" h="568">
                  <a:moveTo>
                    <a:pt x="68" y="18"/>
                  </a:moveTo>
                  <a:lnTo>
                    <a:pt x="81" y="48"/>
                  </a:lnTo>
                  <a:lnTo>
                    <a:pt x="71" y="57"/>
                  </a:lnTo>
                  <a:lnTo>
                    <a:pt x="77" y="100"/>
                  </a:lnTo>
                  <a:lnTo>
                    <a:pt x="105" y="100"/>
                  </a:lnTo>
                  <a:lnTo>
                    <a:pt x="107" y="120"/>
                  </a:lnTo>
                  <a:lnTo>
                    <a:pt x="81" y="148"/>
                  </a:lnTo>
                  <a:lnTo>
                    <a:pt x="74" y="234"/>
                  </a:lnTo>
                  <a:lnTo>
                    <a:pt x="3" y="286"/>
                  </a:lnTo>
                  <a:lnTo>
                    <a:pt x="0" y="348"/>
                  </a:lnTo>
                  <a:lnTo>
                    <a:pt x="14" y="369"/>
                  </a:lnTo>
                  <a:lnTo>
                    <a:pt x="42" y="369"/>
                  </a:lnTo>
                  <a:lnTo>
                    <a:pt x="68" y="406"/>
                  </a:lnTo>
                  <a:lnTo>
                    <a:pt x="66" y="475"/>
                  </a:lnTo>
                  <a:lnTo>
                    <a:pt x="92" y="505"/>
                  </a:lnTo>
                  <a:lnTo>
                    <a:pt x="80" y="516"/>
                  </a:lnTo>
                  <a:lnTo>
                    <a:pt x="65" y="505"/>
                  </a:lnTo>
                  <a:lnTo>
                    <a:pt x="57" y="516"/>
                  </a:lnTo>
                  <a:lnTo>
                    <a:pt x="59" y="537"/>
                  </a:lnTo>
                  <a:lnTo>
                    <a:pt x="84" y="543"/>
                  </a:lnTo>
                  <a:lnTo>
                    <a:pt x="93" y="568"/>
                  </a:lnTo>
                  <a:lnTo>
                    <a:pt x="167" y="553"/>
                  </a:lnTo>
                  <a:lnTo>
                    <a:pt x="170" y="531"/>
                  </a:lnTo>
                  <a:lnTo>
                    <a:pt x="216" y="516"/>
                  </a:lnTo>
                  <a:lnTo>
                    <a:pt x="252" y="523"/>
                  </a:lnTo>
                  <a:lnTo>
                    <a:pt x="249" y="493"/>
                  </a:lnTo>
                  <a:lnTo>
                    <a:pt x="285" y="463"/>
                  </a:lnTo>
                  <a:lnTo>
                    <a:pt x="305" y="466"/>
                  </a:lnTo>
                  <a:lnTo>
                    <a:pt x="311" y="448"/>
                  </a:lnTo>
                  <a:lnTo>
                    <a:pt x="344" y="439"/>
                  </a:lnTo>
                  <a:lnTo>
                    <a:pt x="344" y="423"/>
                  </a:lnTo>
                  <a:lnTo>
                    <a:pt x="320" y="402"/>
                  </a:lnTo>
                  <a:lnTo>
                    <a:pt x="320" y="378"/>
                  </a:lnTo>
                  <a:lnTo>
                    <a:pt x="341" y="349"/>
                  </a:lnTo>
                  <a:lnTo>
                    <a:pt x="327" y="333"/>
                  </a:lnTo>
                  <a:lnTo>
                    <a:pt x="348" y="297"/>
                  </a:lnTo>
                  <a:lnTo>
                    <a:pt x="378" y="289"/>
                  </a:lnTo>
                  <a:lnTo>
                    <a:pt x="372" y="154"/>
                  </a:lnTo>
                  <a:lnTo>
                    <a:pt x="78" y="0"/>
                  </a:lnTo>
                  <a:lnTo>
                    <a:pt x="68" y="1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4" name="Freeform 333"/>
            <p:cNvSpPr>
              <a:spLocks/>
            </p:cNvSpPr>
            <p:nvPr/>
          </p:nvSpPr>
          <p:spPr bwMode="auto">
            <a:xfrm>
              <a:off x="2569" y="2554"/>
              <a:ext cx="38" cy="43"/>
            </a:xfrm>
            <a:custGeom>
              <a:avLst/>
              <a:gdLst>
                <a:gd name="T0" fmla="*/ 29 w 78"/>
                <a:gd name="T1" fmla="*/ 0 h 87"/>
                <a:gd name="T2" fmla="*/ 2 w 78"/>
                <a:gd name="T3" fmla="*/ 18 h 87"/>
                <a:gd name="T4" fmla="*/ 8 w 78"/>
                <a:gd name="T5" fmla="*/ 39 h 87"/>
                <a:gd name="T6" fmla="*/ 0 w 78"/>
                <a:gd name="T7" fmla="*/ 54 h 87"/>
                <a:gd name="T8" fmla="*/ 14 w 78"/>
                <a:gd name="T9" fmla="*/ 66 h 87"/>
                <a:gd name="T10" fmla="*/ 5 w 78"/>
                <a:gd name="T11" fmla="*/ 80 h 87"/>
                <a:gd name="T12" fmla="*/ 14 w 78"/>
                <a:gd name="T13" fmla="*/ 87 h 87"/>
                <a:gd name="T14" fmla="*/ 54 w 78"/>
                <a:gd name="T15" fmla="*/ 45 h 87"/>
                <a:gd name="T16" fmla="*/ 78 w 78"/>
                <a:gd name="T17" fmla="*/ 51 h 87"/>
                <a:gd name="T18" fmla="*/ 75 w 78"/>
                <a:gd name="T19" fmla="*/ 12 h 87"/>
                <a:gd name="T20" fmla="*/ 29 w 78"/>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7">
                  <a:moveTo>
                    <a:pt x="29" y="0"/>
                  </a:moveTo>
                  <a:lnTo>
                    <a:pt x="2" y="18"/>
                  </a:lnTo>
                  <a:lnTo>
                    <a:pt x="8" y="39"/>
                  </a:lnTo>
                  <a:lnTo>
                    <a:pt x="0" y="54"/>
                  </a:lnTo>
                  <a:lnTo>
                    <a:pt x="14" y="66"/>
                  </a:lnTo>
                  <a:lnTo>
                    <a:pt x="5" y="80"/>
                  </a:lnTo>
                  <a:lnTo>
                    <a:pt x="14" y="87"/>
                  </a:lnTo>
                  <a:lnTo>
                    <a:pt x="54" y="45"/>
                  </a:lnTo>
                  <a:lnTo>
                    <a:pt x="78" y="51"/>
                  </a:lnTo>
                  <a:lnTo>
                    <a:pt x="75" y="12"/>
                  </a:lnTo>
                  <a:lnTo>
                    <a:pt x="29"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5" name="Freeform 334"/>
            <p:cNvSpPr>
              <a:spLocks/>
            </p:cNvSpPr>
            <p:nvPr/>
          </p:nvSpPr>
          <p:spPr bwMode="auto">
            <a:xfrm>
              <a:off x="2576" y="2560"/>
              <a:ext cx="112" cy="102"/>
            </a:xfrm>
            <a:custGeom>
              <a:avLst/>
              <a:gdLst>
                <a:gd name="T0" fmla="*/ 0 w 228"/>
                <a:gd name="T1" fmla="*/ 74 h 207"/>
                <a:gd name="T2" fmla="*/ 49 w 228"/>
                <a:gd name="T3" fmla="*/ 126 h 207"/>
                <a:gd name="T4" fmla="*/ 84 w 228"/>
                <a:gd name="T5" fmla="*/ 126 h 207"/>
                <a:gd name="T6" fmla="*/ 99 w 228"/>
                <a:gd name="T7" fmla="*/ 98 h 207"/>
                <a:gd name="T8" fmla="*/ 126 w 228"/>
                <a:gd name="T9" fmla="*/ 105 h 207"/>
                <a:gd name="T10" fmla="*/ 154 w 228"/>
                <a:gd name="T11" fmla="*/ 138 h 207"/>
                <a:gd name="T12" fmla="*/ 157 w 228"/>
                <a:gd name="T13" fmla="*/ 156 h 207"/>
                <a:gd name="T14" fmla="*/ 174 w 228"/>
                <a:gd name="T15" fmla="*/ 156 h 207"/>
                <a:gd name="T16" fmla="*/ 178 w 228"/>
                <a:gd name="T17" fmla="*/ 177 h 207"/>
                <a:gd name="T18" fmla="*/ 205 w 228"/>
                <a:gd name="T19" fmla="*/ 179 h 207"/>
                <a:gd name="T20" fmla="*/ 228 w 228"/>
                <a:gd name="T21" fmla="*/ 207 h 207"/>
                <a:gd name="T22" fmla="*/ 225 w 228"/>
                <a:gd name="T23" fmla="*/ 86 h 207"/>
                <a:gd name="T24" fmla="*/ 204 w 228"/>
                <a:gd name="T25" fmla="*/ 56 h 207"/>
                <a:gd name="T26" fmla="*/ 198 w 228"/>
                <a:gd name="T27" fmla="*/ 14 h 207"/>
                <a:gd name="T28" fmla="*/ 151 w 228"/>
                <a:gd name="T29" fmla="*/ 36 h 207"/>
                <a:gd name="T30" fmla="*/ 118 w 228"/>
                <a:gd name="T31" fmla="*/ 3 h 207"/>
                <a:gd name="T32" fmla="*/ 75 w 228"/>
                <a:gd name="T33" fmla="*/ 5 h 207"/>
                <a:gd name="T34" fmla="*/ 61 w 228"/>
                <a:gd name="T35" fmla="*/ 0 h 207"/>
                <a:gd name="T36" fmla="*/ 63 w 228"/>
                <a:gd name="T37" fmla="*/ 38 h 207"/>
                <a:gd name="T38" fmla="*/ 39 w 228"/>
                <a:gd name="T39" fmla="*/ 32 h 207"/>
                <a:gd name="T40" fmla="*/ 0 w 228"/>
                <a:gd name="T41" fmla="*/ 7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07">
                  <a:moveTo>
                    <a:pt x="0" y="74"/>
                  </a:moveTo>
                  <a:lnTo>
                    <a:pt x="49" y="126"/>
                  </a:lnTo>
                  <a:lnTo>
                    <a:pt x="84" y="126"/>
                  </a:lnTo>
                  <a:lnTo>
                    <a:pt x="99" y="98"/>
                  </a:lnTo>
                  <a:lnTo>
                    <a:pt x="126" y="105"/>
                  </a:lnTo>
                  <a:lnTo>
                    <a:pt x="154" y="138"/>
                  </a:lnTo>
                  <a:lnTo>
                    <a:pt x="157" y="156"/>
                  </a:lnTo>
                  <a:lnTo>
                    <a:pt x="174" y="156"/>
                  </a:lnTo>
                  <a:lnTo>
                    <a:pt x="178" y="177"/>
                  </a:lnTo>
                  <a:lnTo>
                    <a:pt x="205" y="179"/>
                  </a:lnTo>
                  <a:lnTo>
                    <a:pt x="228" y="207"/>
                  </a:lnTo>
                  <a:lnTo>
                    <a:pt x="225" y="86"/>
                  </a:lnTo>
                  <a:lnTo>
                    <a:pt x="204" y="56"/>
                  </a:lnTo>
                  <a:lnTo>
                    <a:pt x="198" y="14"/>
                  </a:lnTo>
                  <a:lnTo>
                    <a:pt x="151" y="36"/>
                  </a:lnTo>
                  <a:lnTo>
                    <a:pt x="118" y="3"/>
                  </a:lnTo>
                  <a:lnTo>
                    <a:pt x="75" y="5"/>
                  </a:lnTo>
                  <a:lnTo>
                    <a:pt x="61" y="0"/>
                  </a:lnTo>
                  <a:lnTo>
                    <a:pt x="63" y="38"/>
                  </a:lnTo>
                  <a:lnTo>
                    <a:pt x="39" y="32"/>
                  </a:lnTo>
                  <a:lnTo>
                    <a:pt x="0" y="74"/>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6" name="Freeform 335"/>
            <p:cNvSpPr>
              <a:spLocks/>
            </p:cNvSpPr>
            <p:nvPr/>
          </p:nvSpPr>
          <p:spPr bwMode="auto">
            <a:xfrm>
              <a:off x="2599" y="2607"/>
              <a:ext cx="54" cy="60"/>
            </a:xfrm>
            <a:custGeom>
              <a:avLst/>
              <a:gdLst>
                <a:gd name="T0" fmla="*/ 0 w 108"/>
                <a:gd name="T1" fmla="*/ 29 h 122"/>
                <a:gd name="T2" fmla="*/ 12 w 108"/>
                <a:gd name="T3" fmla="*/ 63 h 122"/>
                <a:gd name="T4" fmla="*/ 13 w 108"/>
                <a:gd name="T5" fmla="*/ 93 h 122"/>
                <a:gd name="T6" fmla="*/ 33 w 108"/>
                <a:gd name="T7" fmla="*/ 105 h 122"/>
                <a:gd name="T8" fmla="*/ 46 w 108"/>
                <a:gd name="T9" fmla="*/ 108 h 122"/>
                <a:gd name="T10" fmla="*/ 51 w 108"/>
                <a:gd name="T11" fmla="*/ 122 h 122"/>
                <a:gd name="T12" fmla="*/ 108 w 108"/>
                <a:gd name="T13" fmla="*/ 60 h 122"/>
                <a:gd name="T14" fmla="*/ 106 w 108"/>
                <a:gd name="T15" fmla="*/ 42 h 122"/>
                <a:gd name="T16" fmla="*/ 78 w 108"/>
                <a:gd name="T17" fmla="*/ 11 h 122"/>
                <a:gd name="T18" fmla="*/ 51 w 108"/>
                <a:gd name="T19" fmla="*/ 0 h 122"/>
                <a:gd name="T20" fmla="*/ 36 w 108"/>
                <a:gd name="T21" fmla="*/ 27 h 122"/>
                <a:gd name="T22" fmla="*/ 0 w 108"/>
                <a:gd name="T23" fmla="*/ 2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22">
                  <a:moveTo>
                    <a:pt x="0" y="29"/>
                  </a:moveTo>
                  <a:lnTo>
                    <a:pt x="12" y="63"/>
                  </a:lnTo>
                  <a:lnTo>
                    <a:pt x="13" y="93"/>
                  </a:lnTo>
                  <a:lnTo>
                    <a:pt x="33" y="105"/>
                  </a:lnTo>
                  <a:lnTo>
                    <a:pt x="46" y="108"/>
                  </a:lnTo>
                  <a:lnTo>
                    <a:pt x="51" y="122"/>
                  </a:lnTo>
                  <a:lnTo>
                    <a:pt x="108" y="60"/>
                  </a:lnTo>
                  <a:lnTo>
                    <a:pt x="106" y="42"/>
                  </a:lnTo>
                  <a:lnTo>
                    <a:pt x="78" y="11"/>
                  </a:lnTo>
                  <a:lnTo>
                    <a:pt x="51" y="0"/>
                  </a:lnTo>
                  <a:lnTo>
                    <a:pt x="36" y="27"/>
                  </a:lnTo>
                  <a:lnTo>
                    <a:pt x="0" y="29"/>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7" name="Freeform 336"/>
            <p:cNvSpPr>
              <a:spLocks/>
            </p:cNvSpPr>
            <p:nvPr/>
          </p:nvSpPr>
          <p:spPr bwMode="auto">
            <a:xfrm>
              <a:off x="2624" y="2595"/>
              <a:ext cx="123" cy="130"/>
            </a:xfrm>
            <a:custGeom>
              <a:avLst/>
              <a:gdLst>
                <a:gd name="T0" fmla="*/ 0 w 249"/>
                <a:gd name="T1" fmla="*/ 147 h 263"/>
                <a:gd name="T2" fmla="*/ 43 w 249"/>
                <a:gd name="T3" fmla="*/ 198 h 263"/>
                <a:gd name="T4" fmla="*/ 123 w 249"/>
                <a:gd name="T5" fmla="*/ 263 h 263"/>
                <a:gd name="T6" fmla="*/ 135 w 249"/>
                <a:gd name="T7" fmla="*/ 236 h 263"/>
                <a:gd name="T8" fmla="*/ 163 w 249"/>
                <a:gd name="T9" fmla="*/ 219 h 263"/>
                <a:gd name="T10" fmla="*/ 225 w 249"/>
                <a:gd name="T11" fmla="*/ 224 h 263"/>
                <a:gd name="T12" fmla="*/ 237 w 249"/>
                <a:gd name="T13" fmla="*/ 191 h 263"/>
                <a:gd name="T14" fmla="*/ 226 w 249"/>
                <a:gd name="T15" fmla="*/ 165 h 263"/>
                <a:gd name="T16" fmla="*/ 229 w 249"/>
                <a:gd name="T17" fmla="*/ 116 h 263"/>
                <a:gd name="T18" fmla="*/ 249 w 249"/>
                <a:gd name="T19" fmla="*/ 92 h 263"/>
                <a:gd name="T20" fmla="*/ 247 w 249"/>
                <a:gd name="T21" fmla="*/ 60 h 263"/>
                <a:gd name="T22" fmla="*/ 238 w 249"/>
                <a:gd name="T23" fmla="*/ 29 h 263"/>
                <a:gd name="T24" fmla="*/ 192 w 249"/>
                <a:gd name="T25" fmla="*/ 44 h 263"/>
                <a:gd name="T26" fmla="*/ 157 w 249"/>
                <a:gd name="T27" fmla="*/ 0 h 263"/>
                <a:gd name="T28" fmla="*/ 123 w 249"/>
                <a:gd name="T29" fmla="*/ 15 h 263"/>
                <a:gd name="T30" fmla="*/ 127 w 249"/>
                <a:gd name="T31" fmla="*/ 132 h 263"/>
                <a:gd name="T32" fmla="*/ 106 w 249"/>
                <a:gd name="T33" fmla="*/ 107 h 263"/>
                <a:gd name="T34" fmla="*/ 76 w 249"/>
                <a:gd name="T35" fmla="*/ 104 h 263"/>
                <a:gd name="T36" fmla="*/ 73 w 249"/>
                <a:gd name="T37" fmla="*/ 83 h 263"/>
                <a:gd name="T38" fmla="*/ 55 w 249"/>
                <a:gd name="T39" fmla="*/ 84 h 263"/>
                <a:gd name="T40" fmla="*/ 0 w 249"/>
                <a:gd name="T41" fmla="*/ 14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9" h="263">
                  <a:moveTo>
                    <a:pt x="0" y="147"/>
                  </a:moveTo>
                  <a:lnTo>
                    <a:pt x="43" y="198"/>
                  </a:lnTo>
                  <a:lnTo>
                    <a:pt x="123" y="263"/>
                  </a:lnTo>
                  <a:lnTo>
                    <a:pt x="135" y="236"/>
                  </a:lnTo>
                  <a:lnTo>
                    <a:pt x="163" y="219"/>
                  </a:lnTo>
                  <a:lnTo>
                    <a:pt x="225" y="224"/>
                  </a:lnTo>
                  <a:lnTo>
                    <a:pt x="237" y="191"/>
                  </a:lnTo>
                  <a:lnTo>
                    <a:pt x="226" y="165"/>
                  </a:lnTo>
                  <a:lnTo>
                    <a:pt x="229" y="116"/>
                  </a:lnTo>
                  <a:lnTo>
                    <a:pt x="249" y="92"/>
                  </a:lnTo>
                  <a:lnTo>
                    <a:pt x="247" y="60"/>
                  </a:lnTo>
                  <a:lnTo>
                    <a:pt x="238" y="29"/>
                  </a:lnTo>
                  <a:lnTo>
                    <a:pt x="192" y="44"/>
                  </a:lnTo>
                  <a:lnTo>
                    <a:pt x="157" y="0"/>
                  </a:lnTo>
                  <a:lnTo>
                    <a:pt x="123" y="15"/>
                  </a:lnTo>
                  <a:lnTo>
                    <a:pt x="127" y="132"/>
                  </a:lnTo>
                  <a:lnTo>
                    <a:pt x="106" y="107"/>
                  </a:lnTo>
                  <a:lnTo>
                    <a:pt x="76" y="104"/>
                  </a:lnTo>
                  <a:lnTo>
                    <a:pt x="73" y="83"/>
                  </a:lnTo>
                  <a:lnTo>
                    <a:pt x="55" y="84"/>
                  </a:lnTo>
                  <a:lnTo>
                    <a:pt x="0" y="147"/>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8" name="Freeform 337"/>
            <p:cNvSpPr>
              <a:spLocks/>
            </p:cNvSpPr>
            <p:nvPr/>
          </p:nvSpPr>
          <p:spPr bwMode="auto">
            <a:xfrm>
              <a:off x="2735" y="2595"/>
              <a:ext cx="65" cy="116"/>
            </a:xfrm>
            <a:custGeom>
              <a:avLst/>
              <a:gdLst>
                <a:gd name="T0" fmla="*/ 0 w 130"/>
                <a:gd name="T1" fmla="*/ 223 h 235"/>
                <a:gd name="T2" fmla="*/ 22 w 130"/>
                <a:gd name="T3" fmla="*/ 235 h 235"/>
                <a:gd name="T4" fmla="*/ 70 w 130"/>
                <a:gd name="T5" fmla="*/ 216 h 235"/>
                <a:gd name="T6" fmla="*/ 130 w 130"/>
                <a:gd name="T7" fmla="*/ 189 h 235"/>
                <a:gd name="T8" fmla="*/ 111 w 130"/>
                <a:gd name="T9" fmla="*/ 153 h 235"/>
                <a:gd name="T10" fmla="*/ 120 w 130"/>
                <a:gd name="T11" fmla="*/ 111 h 235"/>
                <a:gd name="T12" fmla="*/ 108 w 130"/>
                <a:gd name="T13" fmla="*/ 79 h 235"/>
                <a:gd name="T14" fmla="*/ 109 w 130"/>
                <a:gd name="T15" fmla="*/ 51 h 235"/>
                <a:gd name="T16" fmla="*/ 96 w 130"/>
                <a:gd name="T17" fmla="*/ 24 h 235"/>
                <a:gd name="T18" fmla="*/ 97 w 130"/>
                <a:gd name="T19" fmla="*/ 0 h 235"/>
                <a:gd name="T20" fmla="*/ 75 w 130"/>
                <a:gd name="T21" fmla="*/ 10 h 235"/>
                <a:gd name="T22" fmla="*/ 52 w 130"/>
                <a:gd name="T23" fmla="*/ 0 h 235"/>
                <a:gd name="T24" fmla="*/ 12 w 130"/>
                <a:gd name="T25" fmla="*/ 1 h 235"/>
                <a:gd name="T26" fmla="*/ 12 w 130"/>
                <a:gd name="T27" fmla="*/ 27 h 235"/>
                <a:gd name="T28" fmla="*/ 19 w 130"/>
                <a:gd name="T29" fmla="*/ 58 h 235"/>
                <a:gd name="T30" fmla="*/ 22 w 130"/>
                <a:gd name="T31" fmla="*/ 97 h 235"/>
                <a:gd name="T32" fmla="*/ 3 w 130"/>
                <a:gd name="T33" fmla="*/ 115 h 235"/>
                <a:gd name="T34" fmla="*/ 1 w 130"/>
                <a:gd name="T35" fmla="*/ 165 h 235"/>
                <a:gd name="T36" fmla="*/ 10 w 130"/>
                <a:gd name="T37" fmla="*/ 189 h 235"/>
                <a:gd name="T38" fmla="*/ 0 w 130"/>
                <a:gd name="T39" fmla="*/ 2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235">
                  <a:moveTo>
                    <a:pt x="0" y="223"/>
                  </a:moveTo>
                  <a:lnTo>
                    <a:pt x="22" y="235"/>
                  </a:lnTo>
                  <a:lnTo>
                    <a:pt x="70" y="216"/>
                  </a:lnTo>
                  <a:lnTo>
                    <a:pt x="130" y="189"/>
                  </a:lnTo>
                  <a:lnTo>
                    <a:pt x="111" y="153"/>
                  </a:lnTo>
                  <a:lnTo>
                    <a:pt x="120" y="111"/>
                  </a:lnTo>
                  <a:lnTo>
                    <a:pt x="108" y="79"/>
                  </a:lnTo>
                  <a:lnTo>
                    <a:pt x="109" y="51"/>
                  </a:lnTo>
                  <a:lnTo>
                    <a:pt x="96" y="24"/>
                  </a:lnTo>
                  <a:lnTo>
                    <a:pt x="97" y="0"/>
                  </a:lnTo>
                  <a:lnTo>
                    <a:pt x="75" y="10"/>
                  </a:lnTo>
                  <a:lnTo>
                    <a:pt x="52" y="0"/>
                  </a:lnTo>
                  <a:lnTo>
                    <a:pt x="12" y="1"/>
                  </a:lnTo>
                  <a:lnTo>
                    <a:pt x="12" y="27"/>
                  </a:lnTo>
                  <a:lnTo>
                    <a:pt x="19" y="58"/>
                  </a:lnTo>
                  <a:lnTo>
                    <a:pt x="22" y="97"/>
                  </a:lnTo>
                  <a:lnTo>
                    <a:pt x="3" y="115"/>
                  </a:lnTo>
                  <a:lnTo>
                    <a:pt x="1" y="165"/>
                  </a:lnTo>
                  <a:lnTo>
                    <a:pt x="10" y="189"/>
                  </a:lnTo>
                  <a:lnTo>
                    <a:pt x="0" y="223"/>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89" name="Freeform 338"/>
            <p:cNvSpPr>
              <a:spLocks/>
            </p:cNvSpPr>
            <p:nvPr/>
          </p:nvSpPr>
          <p:spPr bwMode="auto">
            <a:xfrm>
              <a:off x="2783" y="2595"/>
              <a:ext cx="31" cy="93"/>
            </a:xfrm>
            <a:custGeom>
              <a:avLst/>
              <a:gdLst>
                <a:gd name="T0" fmla="*/ 29 w 63"/>
                <a:gd name="T1" fmla="*/ 189 h 189"/>
                <a:gd name="T2" fmla="*/ 63 w 63"/>
                <a:gd name="T3" fmla="*/ 181 h 189"/>
                <a:gd name="T4" fmla="*/ 59 w 63"/>
                <a:gd name="T5" fmla="*/ 148 h 189"/>
                <a:gd name="T6" fmla="*/ 63 w 63"/>
                <a:gd name="T7" fmla="*/ 126 h 189"/>
                <a:gd name="T8" fmla="*/ 57 w 63"/>
                <a:gd name="T9" fmla="*/ 103 h 189"/>
                <a:gd name="T10" fmla="*/ 62 w 63"/>
                <a:gd name="T11" fmla="*/ 75 h 189"/>
                <a:gd name="T12" fmla="*/ 54 w 63"/>
                <a:gd name="T13" fmla="*/ 60 h 189"/>
                <a:gd name="T14" fmla="*/ 57 w 63"/>
                <a:gd name="T15" fmla="*/ 37 h 189"/>
                <a:gd name="T16" fmla="*/ 39 w 63"/>
                <a:gd name="T17" fmla="*/ 25 h 189"/>
                <a:gd name="T18" fmla="*/ 41 w 63"/>
                <a:gd name="T19" fmla="*/ 6 h 189"/>
                <a:gd name="T20" fmla="*/ 0 w 63"/>
                <a:gd name="T21" fmla="*/ 0 h 189"/>
                <a:gd name="T22" fmla="*/ 0 w 63"/>
                <a:gd name="T23" fmla="*/ 22 h 189"/>
                <a:gd name="T24" fmla="*/ 12 w 63"/>
                <a:gd name="T25" fmla="*/ 51 h 189"/>
                <a:gd name="T26" fmla="*/ 9 w 63"/>
                <a:gd name="T27" fmla="*/ 78 h 189"/>
                <a:gd name="T28" fmla="*/ 23 w 63"/>
                <a:gd name="T29" fmla="*/ 112 h 189"/>
                <a:gd name="T30" fmla="*/ 12 w 63"/>
                <a:gd name="T31" fmla="*/ 153 h 189"/>
                <a:gd name="T32" fmla="*/ 29 w 63"/>
                <a:gd name="T3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189">
                  <a:moveTo>
                    <a:pt x="29" y="189"/>
                  </a:moveTo>
                  <a:lnTo>
                    <a:pt x="63" y="181"/>
                  </a:lnTo>
                  <a:lnTo>
                    <a:pt x="59" y="148"/>
                  </a:lnTo>
                  <a:lnTo>
                    <a:pt x="63" y="126"/>
                  </a:lnTo>
                  <a:lnTo>
                    <a:pt x="57" y="103"/>
                  </a:lnTo>
                  <a:lnTo>
                    <a:pt x="62" y="75"/>
                  </a:lnTo>
                  <a:lnTo>
                    <a:pt x="54" y="60"/>
                  </a:lnTo>
                  <a:lnTo>
                    <a:pt x="57" y="37"/>
                  </a:lnTo>
                  <a:lnTo>
                    <a:pt x="39" y="25"/>
                  </a:lnTo>
                  <a:lnTo>
                    <a:pt x="41" y="6"/>
                  </a:lnTo>
                  <a:lnTo>
                    <a:pt x="0" y="0"/>
                  </a:lnTo>
                  <a:lnTo>
                    <a:pt x="0" y="22"/>
                  </a:lnTo>
                  <a:lnTo>
                    <a:pt x="12" y="51"/>
                  </a:lnTo>
                  <a:lnTo>
                    <a:pt x="9" y="78"/>
                  </a:lnTo>
                  <a:lnTo>
                    <a:pt x="23" y="112"/>
                  </a:lnTo>
                  <a:lnTo>
                    <a:pt x="12" y="153"/>
                  </a:lnTo>
                  <a:lnTo>
                    <a:pt x="29" y="189"/>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0" name="Freeform 339"/>
            <p:cNvSpPr>
              <a:spLocks/>
            </p:cNvSpPr>
            <p:nvPr/>
          </p:nvSpPr>
          <p:spPr bwMode="auto">
            <a:xfrm>
              <a:off x="2702" y="2515"/>
              <a:ext cx="127" cy="100"/>
            </a:xfrm>
            <a:custGeom>
              <a:avLst/>
              <a:gdLst>
                <a:gd name="T0" fmla="*/ 138 w 258"/>
                <a:gd name="T1" fmla="*/ 0 h 204"/>
                <a:gd name="T2" fmla="*/ 98 w 258"/>
                <a:gd name="T3" fmla="*/ 48 h 204"/>
                <a:gd name="T4" fmla="*/ 57 w 258"/>
                <a:gd name="T5" fmla="*/ 58 h 204"/>
                <a:gd name="T6" fmla="*/ 41 w 258"/>
                <a:gd name="T7" fmla="*/ 93 h 204"/>
                <a:gd name="T8" fmla="*/ 0 w 258"/>
                <a:gd name="T9" fmla="*/ 121 h 204"/>
                <a:gd name="T10" fmla="*/ 2 w 258"/>
                <a:gd name="T11" fmla="*/ 159 h 204"/>
                <a:gd name="T12" fmla="*/ 32 w 258"/>
                <a:gd name="T13" fmla="*/ 204 h 204"/>
                <a:gd name="T14" fmla="*/ 78 w 258"/>
                <a:gd name="T15" fmla="*/ 190 h 204"/>
                <a:gd name="T16" fmla="*/ 80 w 258"/>
                <a:gd name="T17" fmla="*/ 162 h 204"/>
                <a:gd name="T18" fmla="*/ 122 w 258"/>
                <a:gd name="T19" fmla="*/ 162 h 204"/>
                <a:gd name="T20" fmla="*/ 144 w 258"/>
                <a:gd name="T21" fmla="*/ 172 h 204"/>
                <a:gd name="T22" fmla="*/ 167 w 258"/>
                <a:gd name="T23" fmla="*/ 162 h 204"/>
                <a:gd name="T24" fmla="*/ 198 w 258"/>
                <a:gd name="T25" fmla="*/ 165 h 204"/>
                <a:gd name="T26" fmla="*/ 227 w 258"/>
                <a:gd name="T27" fmla="*/ 145 h 204"/>
                <a:gd name="T28" fmla="*/ 258 w 258"/>
                <a:gd name="T29" fmla="*/ 130 h 204"/>
                <a:gd name="T30" fmla="*/ 252 w 258"/>
                <a:gd name="T31" fmla="*/ 102 h 204"/>
                <a:gd name="T32" fmla="*/ 233 w 258"/>
                <a:gd name="T33" fmla="*/ 97 h 204"/>
                <a:gd name="T34" fmla="*/ 206 w 258"/>
                <a:gd name="T35" fmla="*/ 81 h 204"/>
                <a:gd name="T36" fmla="*/ 204 w 258"/>
                <a:gd name="T37" fmla="*/ 55 h 204"/>
                <a:gd name="T38" fmla="*/ 186 w 258"/>
                <a:gd name="T39" fmla="*/ 42 h 204"/>
                <a:gd name="T40" fmla="*/ 195 w 258"/>
                <a:gd name="T41" fmla="*/ 16 h 204"/>
                <a:gd name="T42" fmla="*/ 138 w 258"/>
                <a:gd name="T4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8" h="204">
                  <a:moveTo>
                    <a:pt x="138" y="0"/>
                  </a:moveTo>
                  <a:lnTo>
                    <a:pt x="98" y="48"/>
                  </a:lnTo>
                  <a:lnTo>
                    <a:pt x="57" y="58"/>
                  </a:lnTo>
                  <a:lnTo>
                    <a:pt x="41" y="93"/>
                  </a:lnTo>
                  <a:lnTo>
                    <a:pt x="0" y="121"/>
                  </a:lnTo>
                  <a:lnTo>
                    <a:pt x="2" y="159"/>
                  </a:lnTo>
                  <a:lnTo>
                    <a:pt x="32" y="204"/>
                  </a:lnTo>
                  <a:lnTo>
                    <a:pt x="78" y="190"/>
                  </a:lnTo>
                  <a:lnTo>
                    <a:pt x="80" y="162"/>
                  </a:lnTo>
                  <a:lnTo>
                    <a:pt x="122" y="162"/>
                  </a:lnTo>
                  <a:lnTo>
                    <a:pt x="144" y="172"/>
                  </a:lnTo>
                  <a:lnTo>
                    <a:pt x="167" y="162"/>
                  </a:lnTo>
                  <a:lnTo>
                    <a:pt x="198" y="165"/>
                  </a:lnTo>
                  <a:lnTo>
                    <a:pt x="227" y="145"/>
                  </a:lnTo>
                  <a:lnTo>
                    <a:pt x="258" y="130"/>
                  </a:lnTo>
                  <a:lnTo>
                    <a:pt x="252" y="102"/>
                  </a:lnTo>
                  <a:lnTo>
                    <a:pt x="233" y="97"/>
                  </a:lnTo>
                  <a:lnTo>
                    <a:pt x="206" y="81"/>
                  </a:lnTo>
                  <a:lnTo>
                    <a:pt x="204" y="55"/>
                  </a:lnTo>
                  <a:lnTo>
                    <a:pt x="186" y="42"/>
                  </a:lnTo>
                  <a:lnTo>
                    <a:pt x="195" y="16"/>
                  </a:lnTo>
                  <a:lnTo>
                    <a:pt x="138"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1" name="Freeform 340"/>
            <p:cNvSpPr>
              <a:spLocks/>
            </p:cNvSpPr>
            <p:nvPr/>
          </p:nvSpPr>
          <p:spPr bwMode="auto">
            <a:xfrm>
              <a:off x="2803" y="2579"/>
              <a:ext cx="45" cy="106"/>
            </a:xfrm>
            <a:custGeom>
              <a:avLst/>
              <a:gdLst>
                <a:gd name="T0" fmla="*/ 26 w 93"/>
                <a:gd name="T1" fmla="*/ 215 h 215"/>
                <a:gd name="T2" fmla="*/ 57 w 93"/>
                <a:gd name="T3" fmla="*/ 209 h 215"/>
                <a:gd name="T4" fmla="*/ 68 w 93"/>
                <a:gd name="T5" fmla="*/ 153 h 215"/>
                <a:gd name="T6" fmla="*/ 56 w 93"/>
                <a:gd name="T7" fmla="*/ 89 h 215"/>
                <a:gd name="T8" fmla="*/ 78 w 93"/>
                <a:gd name="T9" fmla="*/ 77 h 215"/>
                <a:gd name="T10" fmla="*/ 81 w 93"/>
                <a:gd name="T11" fmla="*/ 57 h 215"/>
                <a:gd name="T12" fmla="*/ 93 w 93"/>
                <a:gd name="T13" fmla="*/ 21 h 215"/>
                <a:gd name="T14" fmla="*/ 68 w 93"/>
                <a:gd name="T15" fmla="*/ 2 h 215"/>
                <a:gd name="T16" fmla="*/ 50 w 93"/>
                <a:gd name="T17" fmla="*/ 0 h 215"/>
                <a:gd name="T18" fmla="*/ 18 w 93"/>
                <a:gd name="T19" fmla="*/ 20 h 215"/>
                <a:gd name="T20" fmla="*/ 0 w 93"/>
                <a:gd name="T21" fmla="*/ 33 h 215"/>
                <a:gd name="T22" fmla="*/ 0 w 93"/>
                <a:gd name="T23" fmla="*/ 59 h 215"/>
                <a:gd name="T24" fmla="*/ 18 w 93"/>
                <a:gd name="T25" fmla="*/ 66 h 215"/>
                <a:gd name="T26" fmla="*/ 15 w 93"/>
                <a:gd name="T27" fmla="*/ 86 h 215"/>
                <a:gd name="T28" fmla="*/ 23 w 93"/>
                <a:gd name="T29" fmla="*/ 108 h 215"/>
                <a:gd name="T30" fmla="*/ 15 w 93"/>
                <a:gd name="T31" fmla="*/ 134 h 215"/>
                <a:gd name="T32" fmla="*/ 24 w 93"/>
                <a:gd name="T33" fmla="*/ 156 h 215"/>
                <a:gd name="T34" fmla="*/ 21 w 93"/>
                <a:gd name="T35" fmla="*/ 176 h 215"/>
                <a:gd name="T36" fmla="*/ 26 w 93"/>
                <a:gd name="T37"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215">
                  <a:moveTo>
                    <a:pt x="26" y="215"/>
                  </a:moveTo>
                  <a:lnTo>
                    <a:pt x="57" y="209"/>
                  </a:lnTo>
                  <a:lnTo>
                    <a:pt x="68" y="153"/>
                  </a:lnTo>
                  <a:lnTo>
                    <a:pt x="56" y="89"/>
                  </a:lnTo>
                  <a:lnTo>
                    <a:pt x="78" y="77"/>
                  </a:lnTo>
                  <a:lnTo>
                    <a:pt x="81" y="57"/>
                  </a:lnTo>
                  <a:lnTo>
                    <a:pt x="93" y="21"/>
                  </a:lnTo>
                  <a:lnTo>
                    <a:pt x="68" y="2"/>
                  </a:lnTo>
                  <a:lnTo>
                    <a:pt x="50" y="0"/>
                  </a:lnTo>
                  <a:lnTo>
                    <a:pt x="18" y="20"/>
                  </a:lnTo>
                  <a:lnTo>
                    <a:pt x="0" y="33"/>
                  </a:lnTo>
                  <a:lnTo>
                    <a:pt x="0" y="59"/>
                  </a:lnTo>
                  <a:lnTo>
                    <a:pt x="18" y="66"/>
                  </a:lnTo>
                  <a:lnTo>
                    <a:pt x="15" y="86"/>
                  </a:lnTo>
                  <a:lnTo>
                    <a:pt x="23" y="108"/>
                  </a:lnTo>
                  <a:lnTo>
                    <a:pt x="15" y="134"/>
                  </a:lnTo>
                  <a:lnTo>
                    <a:pt x="24" y="156"/>
                  </a:lnTo>
                  <a:lnTo>
                    <a:pt x="21" y="176"/>
                  </a:lnTo>
                  <a:lnTo>
                    <a:pt x="26" y="215"/>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2" name="Freeform 341"/>
            <p:cNvSpPr>
              <a:spLocks/>
            </p:cNvSpPr>
            <p:nvPr/>
          </p:nvSpPr>
          <p:spPr bwMode="auto">
            <a:xfrm>
              <a:off x="2830" y="2537"/>
              <a:ext cx="196" cy="184"/>
            </a:xfrm>
            <a:custGeom>
              <a:avLst/>
              <a:gdLst>
                <a:gd name="T0" fmla="*/ 1 w 397"/>
                <a:gd name="T1" fmla="*/ 293 h 372"/>
                <a:gd name="T2" fmla="*/ 37 w 397"/>
                <a:gd name="T3" fmla="*/ 275 h 372"/>
                <a:gd name="T4" fmla="*/ 55 w 397"/>
                <a:gd name="T5" fmla="*/ 282 h 372"/>
                <a:gd name="T6" fmla="*/ 51 w 397"/>
                <a:gd name="T7" fmla="*/ 299 h 372"/>
                <a:gd name="T8" fmla="*/ 76 w 397"/>
                <a:gd name="T9" fmla="*/ 311 h 372"/>
                <a:gd name="T10" fmla="*/ 93 w 397"/>
                <a:gd name="T11" fmla="*/ 356 h 372"/>
                <a:gd name="T12" fmla="*/ 118 w 397"/>
                <a:gd name="T13" fmla="*/ 372 h 372"/>
                <a:gd name="T14" fmla="*/ 135 w 397"/>
                <a:gd name="T15" fmla="*/ 362 h 372"/>
                <a:gd name="T16" fmla="*/ 156 w 397"/>
                <a:gd name="T17" fmla="*/ 372 h 372"/>
                <a:gd name="T18" fmla="*/ 204 w 397"/>
                <a:gd name="T19" fmla="*/ 362 h 372"/>
                <a:gd name="T20" fmla="*/ 210 w 397"/>
                <a:gd name="T21" fmla="*/ 333 h 372"/>
                <a:gd name="T22" fmla="*/ 202 w 397"/>
                <a:gd name="T23" fmla="*/ 315 h 372"/>
                <a:gd name="T24" fmla="*/ 247 w 397"/>
                <a:gd name="T25" fmla="*/ 279 h 372"/>
                <a:gd name="T26" fmla="*/ 277 w 397"/>
                <a:gd name="T27" fmla="*/ 297 h 372"/>
                <a:gd name="T28" fmla="*/ 366 w 397"/>
                <a:gd name="T29" fmla="*/ 155 h 372"/>
                <a:gd name="T30" fmla="*/ 360 w 397"/>
                <a:gd name="T31" fmla="*/ 135 h 372"/>
                <a:gd name="T32" fmla="*/ 397 w 397"/>
                <a:gd name="T33" fmla="*/ 80 h 372"/>
                <a:gd name="T34" fmla="*/ 363 w 397"/>
                <a:gd name="T35" fmla="*/ 17 h 372"/>
                <a:gd name="T36" fmla="*/ 349 w 397"/>
                <a:gd name="T37" fmla="*/ 0 h 372"/>
                <a:gd name="T38" fmla="*/ 322 w 397"/>
                <a:gd name="T39" fmla="*/ 23 h 372"/>
                <a:gd name="T40" fmla="*/ 277 w 397"/>
                <a:gd name="T41" fmla="*/ 24 h 372"/>
                <a:gd name="T42" fmla="*/ 243 w 397"/>
                <a:gd name="T43" fmla="*/ 51 h 372"/>
                <a:gd name="T44" fmla="*/ 214 w 397"/>
                <a:gd name="T45" fmla="*/ 23 h 372"/>
                <a:gd name="T46" fmla="*/ 192 w 397"/>
                <a:gd name="T47" fmla="*/ 24 h 372"/>
                <a:gd name="T48" fmla="*/ 166 w 397"/>
                <a:gd name="T49" fmla="*/ 36 h 372"/>
                <a:gd name="T50" fmla="*/ 150 w 397"/>
                <a:gd name="T51" fmla="*/ 17 h 372"/>
                <a:gd name="T52" fmla="*/ 126 w 397"/>
                <a:gd name="T53" fmla="*/ 20 h 372"/>
                <a:gd name="T54" fmla="*/ 96 w 397"/>
                <a:gd name="T55" fmla="*/ 6 h 372"/>
                <a:gd name="T56" fmla="*/ 55 w 397"/>
                <a:gd name="T57" fmla="*/ 33 h 372"/>
                <a:gd name="T58" fmla="*/ 48 w 397"/>
                <a:gd name="T59" fmla="*/ 80 h 372"/>
                <a:gd name="T60" fmla="*/ 34 w 397"/>
                <a:gd name="T61" fmla="*/ 110 h 372"/>
                <a:gd name="T62" fmla="*/ 22 w 397"/>
                <a:gd name="T63" fmla="*/ 159 h 372"/>
                <a:gd name="T64" fmla="*/ 0 w 397"/>
                <a:gd name="T65" fmla="*/ 171 h 372"/>
                <a:gd name="T66" fmla="*/ 10 w 397"/>
                <a:gd name="T67" fmla="*/ 234 h 372"/>
                <a:gd name="T68" fmla="*/ 1 w 397"/>
                <a:gd name="T69" fmla="*/ 2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372">
                  <a:moveTo>
                    <a:pt x="1" y="293"/>
                  </a:moveTo>
                  <a:lnTo>
                    <a:pt x="37" y="275"/>
                  </a:lnTo>
                  <a:lnTo>
                    <a:pt x="55" y="282"/>
                  </a:lnTo>
                  <a:lnTo>
                    <a:pt x="51" y="299"/>
                  </a:lnTo>
                  <a:lnTo>
                    <a:pt x="76" y="311"/>
                  </a:lnTo>
                  <a:lnTo>
                    <a:pt x="93" y="356"/>
                  </a:lnTo>
                  <a:lnTo>
                    <a:pt x="118" y="372"/>
                  </a:lnTo>
                  <a:lnTo>
                    <a:pt x="135" y="362"/>
                  </a:lnTo>
                  <a:lnTo>
                    <a:pt x="156" y="372"/>
                  </a:lnTo>
                  <a:lnTo>
                    <a:pt x="204" y="362"/>
                  </a:lnTo>
                  <a:lnTo>
                    <a:pt x="210" y="333"/>
                  </a:lnTo>
                  <a:lnTo>
                    <a:pt x="202" y="315"/>
                  </a:lnTo>
                  <a:lnTo>
                    <a:pt x="247" y="279"/>
                  </a:lnTo>
                  <a:lnTo>
                    <a:pt x="277" y="297"/>
                  </a:lnTo>
                  <a:lnTo>
                    <a:pt x="366" y="155"/>
                  </a:lnTo>
                  <a:lnTo>
                    <a:pt x="360" y="135"/>
                  </a:lnTo>
                  <a:lnTo>
                    <a:pt x="397" y="80"/>
                  </a:lnTo>
                  <a:lnTo>
                    <a:pt x="363" y="17"/>
                  </a:lnTo>
                  <a:lnTo>
                    <a:pt x="349" y="0"/>
                  </a:lnTo>
                  <a:lnTo>
                    <a:pt x="322" y="23"/>
                  </a:lnTo>
                  <a:lnTo>
                    <a:pt x="277" y="24"/>
                  </a:lnTo>
                  <a:lnTo>
                    <a:pt x="243" y="51"/>
                  </a:lnTo>
                  <a:lnTo>
                    <a:pt x="214" y="23"/>
                  </a:lnTo>
                  <a:lnTo>
                    <a:pt x="192" y="24"/>
                  </a:lnTo>
                  <a:lnTo>
                    <a:pt x="166" y="36"/>
                  </a:lnTo>
                  <a:lnTo>
                    <a:pt x="150" y="17"/>
                  </a:lnTo>
                  <a:lnTo>
                    <a:pt x="126" y="20"/>
                  </a:lnTo>
                  <a:lnTo>
                    <a:pt x="96" y="6"/>
                  </a:lnTo>
                  <a:lnTo>
                    <a:pt x="55" y="33"/>
                  </a:lnTo>
                  <a:lnTo>
                    <a:pt x="48" y="80"/>
                  </a:lnTo>
                  <a:lnTo>
                    <a:pt x="34" y="110"/>
                  </a:lnTo>
                  <a:lnTo>
                    <a:pt x="22" y="159"/>
                  </a:lnTo>
                  <a:lnTo>
                    <a:pt x="0" y="171"/>
                  </a:lnTo>
                  <a:lnTo>
                    <a:pt x="10" y="234"/>
                  </a:lnTo>
                  <a:lnTo>
                    <a:pt x="1" y="293"/>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3" name="Freeform 342"/>
            <p:cNvSpPr>
              <a:spLocks/>
            </p:cNvSpPr>
            <p:nvPr/>
          </p:nvSpPr>
          <p:spPr bwMode="auto">
            <a:xfrm>
              <a:off x="2930" y="2547"/>
              <a:ext cx="120" cy="217"/>
            </a:xfrm>
            <a:custGeom>
              <a:avLst/>
              <a:gdLst>
                <a:gd name="T0" fmla="*/ 2 w 243"/>
                <a:gd name="T1" fmla="*/ 343 h 439"/>
                <a:gd name="T2" fmla="*/ 12 w 243"/>
                <a:gd name="T3" fmla="*/ 370 h 439"/>
                <a:gd name="T4" fmla="*/ 44 w 243"/>
                <a:gd name="T5" fmla="*/ 363 h 439"/>
                <a:gd name="T6" fmla="*/ 27 w 243"/>
                <a:gd name="T7" fmla="*/ 390 h 439"/>
                <a:gd name="T8" fmla="*/ 32 w 243"/>
                <a:gd name="T9" fmla="*/ 420 h 439"/>
                <a:gd name="T10" fmla="*/ 26 w 243"/>
                <a:gd name="T11" fmla="*/ 438 h 439"/>
                <a:gd name="T12" fmla="*/ 242 w 243"/>
                <a:gd name="T13" fmla="*/ 439 h 439"/>
                <a:gd name="T14" fmla="*/ 243 w 243"/>
                <a:gd name="T15" fmla="*/ 400 h 439"/>
                <a:gd name="T16" fmla="*/ 231 w 243"/>
                <a:gd name="T17" fmla="*/ 390 h 439"/>
                <a:gd name="T18" fmla="*/ 225 w 243"/>
                <a:gd name="T19" fmla="*/ 364 h 439"/>
                <a:gd name="T20" fmla="*/ 212 w 243"/>
                <a:gd name="T21" fmla="*/ 346 h 439"/>
                <a:gd name="T22" fmla="*/ 213 w 243"/>
                <a:gd name="T23" fmla="*/ 327 h 439"/>
                <a:gd name="T24" fmla="*/ 197 w 243"/>
                <a:gd name="T25" fmla="*/ 313 h 439"/>
                <a:gd name="T26" fmla="*/ 198 w 243"/>
                <a:gd name="T27" fmla="*/ 274 h 439"/>
                <a:gd name="T28" fmla="*/ 213 w 243"/>
                <a:gd name="T29" fmla="*/ 268 h 439"/>
                <a:gd name="T30" fmla="*/ 213 w 243"/>
                <a:gd name="T31" fmla="*/ 237 h 439"/>
                <a:gd name="T32" fmla="*/ 240 w 243"/>
                <a:gd name="T33" fmla="*/ 198 h 439"/>
                <a:gd name="T34" fmla="*/ 230 w 243"/>
                <a:gd name="T35" fmla="*/ 171 h 439"/>
                <a:gd name="T36" fmla="*/ 206 w 243"/>
                <a:gd name="T37" fmla="*/ 166 h 439"/>
                <a:gd name="T38" fmla="*/ 204 w 243"/>
                <a:gd name="T39" fmla="*/ 147 h 439"/>
                <a:gd name="T40" fmla="*/ 210 w 243"/>
                <a:gd name="T41" fmla="*/ 136 h 439"/>
                <a:gd name="T42" fmla="*/ 227 w 243"/>
                <a:gd name="T43" fmla="*/ 145 h 439"/>
                <a:gd name="T44" fmla="*/ 239 w 243"/>
                <a:gd name="T45" fmla="*/ 135 h 439"/>
                <a:gd name="T46" fmla="*/ 213 w 243"/>
                <a:gd name="T47" fmla="*/ 106 h 439"/>
                <a:gd name="T48" fmla="*/ 215 w 243"/>
                <a:gd name="T49" fmla="*/ 37 h 439"/>
                <a:gd name="T50" fmla="*/ 191 w 243"/>
                <a:gd name="T51" fmla="*/ 0 h 439"/>
                <a:gd name="T52" fmla="*/ 162 w 243"/>
                <a:gd name="T53" fmla="*/ 0 h 439"/>
                <a:gd name="T54" fmla="*/ 194 w 243"/>
                <a:gd name="T55" fmla="*/ 58 h 439"/>
                <a:gd name="T56" fmla="*/ 159 w 243"/>
                <a:gd name="T57" fmla="*/ 114 h 439"/>
                <a:gd name="T58" fmla="*/ 161 w 243"/>
                <a:gd name="T59" fmla="*/ 141 h 439"/>
                <a:gd name="T60" fmla="*/ 77 w 243"/>
                <a:gd name="T61" fmla="*/ 276 h 439"/>
                <a:gd name="T62" fmla="*/ 45 w 243"/>
                <a:gd name="T63" fmla="*/ 258 h 439"/>
                <a:gd name="T64" fmla="*/ 0 w 243"/>
                <a:gd name="T65" fmla="*/ 295 h 439"/>
                <a:gd name="T66" fmla="*/ 6 w 243"/>
                <a:gd name="T67" fmla="*/ 313 h 439"/>
                <a:gd name="T68" fmla="*/ 2 w 243"/>
                <a:gd name="T69" fmla="*/ 343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3" h="439">
                  <a:moveTo>
                    <a:pt x="2" y="343"/>
                  </a:moveTo>
                  <a:lnTo>
                    <a:pt x="12" y="370"/>
                  </a:lnTo>
                  <a:lnTo>
                    <a:pt x="44" y="363"/>
                  </a:lnTo>
                  <a:lnTo>
                    <a:pt x="27" y="390"/>
                  </a:lnTo>
                  <a:lnTo>
                    <a:pt x="32" y="420"/>
                  </a:lnTo>
                  <a:lnTo>
                    <a:pt x="26" y="438"/>
                  </a:lnTo>
                  <a:lnTo>
                    <a:pt x="242" y="439"/>
                  </a:lnTo>
                  <a:lnTo>
                    <a:pt x="243" y="400"/>
                  </a:lnTo>
                  <a:lnTo>
                    <a:pt x="231" y="390"/>
                  </a:lnTo>
                  <a:lnTo>
                    <a:pt x="225" y="364"/>
                  </a:lnTo>
                  <a:lnTo>
                    <a:pt x="212" y="346"/>
                  </a:lnTo>
                  <a:lnTo>
                    <a:pt x="213" y="327"/>
                  </a:lnTo>
                  <a:lnTo>
                    <a:pt x="197" y="313"/>
                  </a:lnTo>
                  <a:lnTo>
                    <a:pt x="198" y="274"/>
                  </a:lnTo>
                  <a:lnTo>
                    <a:pt x="213" y="268"/>
                  </a:lnTo>
                  <a:lnTo>
                    <a:pt x="213" y="237"/>
                  </a:lnTo>
                  <a:lnTo>
                    <a:pt x="240" y="198"/>
                  </a:lnTo>
                  <a:lnTo>
                    <a:pt x="230" y="171"/>
                  </a:lnTo>
                  <a:lnTo>
                    <a:pt x="206" y="166"/>
                  </a:lnTo>
                  <a:lnTo>
                    <a:pt x="204" y="147"/>
                  </a:lnTo>
                  <a:lnTo>
                    <a:pt x="210" y="136"/>
                  </a:lnTo>
                  <a:lnTo>
                    <a:pt x="227" y="145"/>
                  </a:lnTo>
                  <a:lnTo>
                    <a:pt x="239" y="135"/>
                  </a:lnTo>
                  <a:lnTo>
                    <a:pt x="213" y="106"/>
                  </a:lnTo>
                  <a:lnTo>
                    <a:pt x="215" y="37"/>
                  </a:lnTo>
                  <a:lnTo>
                    <a:pt x="191" y="0"/>
                  </a:lnTo>
                  <a:lnTo>
                    <a:pt x="162" y="0"/>
                  </a:lnTo>
                  <a:lnTo>
                    <a:pt x="194" y="58"/>
                  </a:lnTo>
                  <a:lnTo>
                    <a:pt x="159" y="114"/>
                  </a:lnTo>
                  <a:lnTo>
                    <a:pt x="161" y="141"/>
                  </a:lnTo>
                  <a:lnTo>
                    <a:pt x="77" y="276"/>
                  </a:lnTo>
                  <a:lnTo>
                    <a:pt x="45" y="258"/>
                  </a:lnTo>
                  <a:lnTo>
                    <a:pt x="0" y="295"/>
                  </a:lnTo>
                  <a:lnTo>
                    <a:pt x="6" y="313"/>
                  </a:lnTo>
                  <a:lnTo>
                    <a:pt x="2" y="343"/>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4" name="Freeform 343"/>
            <p:cNvSpPr>
              <a:spLocks/>
            </p:cNvSpPr>
            <p:nvPr/>
          </p:nvSpPr>
          <p:spPr bwMode="auto">
            <a:xfrm>
              <a:off x="3026" y="2583"/>
              <a:ext cx="207" cy="181"/>
            </a:xfrm>
            <a:custGeom>
              <a:avLst/>
              <a:gdLst>
                <a:gd name="T0" fmla="*/ 45 w 420"/>
                <a:gd name="T1" fmla="*/ 367 h 367"/>
                <a:gd name="T2" fmla="*/ 48 w 420"/>
                <a:gd name="T3" fmla="*/ 327 h 367"/>
                <a:gd name="T4" fmla="*/ 36 w 420"/>
                <a:gd name="T5" fmla="*/ 318 h 367"/>
                <a:gd name="T6" fmla="*/ 30 w 420"/>
                <a:gd name="T7" fmla="*/ 291 h 367"/>
                <a:gd name="T8" fmla="*/ 17 w 420"/>
                <a:gd name="T9" fmla="*/ 276 h 367"/>
                <a:gd name="T10" fmla="*/ 17 w 420"/>
                <a:gd name="T11" fmla="*/ 253 h 367"/>
                <a:gd name="T12" fmla="*/ 0 w 420"/>
                <a:gd name="T13" fmla="*/ 241 h 367"/>
                <a:gd name="T14" fmla="*/ 3 w 420"/>
                <a:gd name="T15" fmla="*/ 201 h 367"/>
                <a:gd name="T16" fmla="*/ 18 w 420"/>
                <a:gd name="T17" fmla="*/ 195 h 367"/>
                <a:gd name="T18" fmla="*/ 18 w 420"/>
                <a:gd name="T19" fmla="*/ 162 h 367"/>
                <a:gd name="T20" fmla="*/ 47 w 420"/>
                <a:gd name="T21" fmla="*/ 126 h 367"/>
                <a:gd name="T22" fmla="*/ 117 w 420"/>
                <a:gd name="T23" fmla="*/ 112 h 367"/>
                <a:gd name="T24" fmla="*/ 122 w 420"/>
                <a:gd name="T25" fmla="*/ 90 h 367"/>
                <a:gd name="T26" fmla="*/ 168 w 420"/>
                <a:gd name="T27" fmla="*/ 75 h 367"/>
                <a:gd name="T28" fmla="*/ 203 w 420"/>
                <a:gd name="T29" fmla="*/ 81 h 367"/>
                <a:gd name="T30" fmla="*/ 203 w 420"/>
                <a:gd name="T31" fmla="*/ 51 h 367"/>
                <a:gd name="T32" fmla="*/ 237 w 420"/>
                <a:gd name="T33" fmla="*/ 21 h 367"/>
                <a:gd name="T34" fmla="*/ 255 w 420"/>
                <a:gd name="T35" fmla="*/ 24 h 367"/>
                <a:gd name="T36" fmla="*/ 264 w 420"/>
                <a:gd name="T37" fmla="*/ 3 h 367"/>
                <a:gd name="T38" fmla="*/ 296 w 420"/>
                <a:gd name="T39" fmla="*/ 0 h 367"/>
                <a:gd name="T40" fmla="*/ 297 w 420"/>
                <a:gd name="T41" fmla="*/ 40 h 367"/>
                <a:gd name="T42" fmla="*/ 317 w 420"/>
                <a:gd name="T43" fmla="*/ 48 h 367"/>
                <a:gd name="T44" fmla="*/ 312 w 420"/>
                <a:gd name="T45" fmla="*/ 82 h 367"/>
                <a:gd name="T46" fmla="*/ 326 w 420"/>
                <a:gd name="T47" fmla="*/ 81 h 367"/>
                <a:gd name="T48" fmla="*/ 329 w 420"/>
                <a:gd name="T49" fmla="*/ 117 h 367"/>
                <a:gd name="T50" fmla="*/ 356 w 420"/>
                <a:gd name="T51" fmla="*/ 126 h 367"/>
                <a:gd name="T52" fmla="*/ 365 w 420"/>
                <a:gd name="T53" fmla="*/ 160 h 367"/>
                <a:gd name="T54" fmla="*/ 387 w 420"/>
                <a:gd name="T55" fmla="*/ 180 h 367"/>
                <a:gd name="T56" fmla="*/ 387 w 420"/>
                <a:gd name="T57" fmla="*/ 201 h 367"/>
                <a:gd name="T58" fmla="*/ 410 w 420"/>
                <a:gd name="T59" fmla="*/ 217 h 367"/>
                <a:gd name="T60" fmla="*/ 408 w 420"/>
                <a:gd name="T61" fmla="*/ 243 h 367"/>
                <a:gd name="T62" fmla="*/ 420 w 420"/>
                <a:gd name="T63" fmla="*/ 261 h 367"/>
                <a:gd name="T64" fmla="*/ 383 w 420"/>
                <a:gd name="T65" fmla="*/ 261 h 367"/>
                <a:gd name="T66" fmla="*/ 375 w 420"/>
                <a:gd name="T67" fmla="*/ 249 h 367"/>
                <a:gd name="T68" fmla="*/ 311 w 420"/>
                <a:gd name="T69" fmla="*/ 277 h 367"/>
                <a:gd name="T70" fmla="*/ 288 w 420"/>
                <a:gd name="T71" fmla="*/ 267 h 367"/>
                <a:gd name="T72" fmla="*/ 257 w 420"/>
                <a:gd name="T73" fmla="*/ 291 h 367"/>
                <a:gd name="T74" fmla="*/ 224 w 420"/>
                <a:gd name="T75" fmla="*/ 279 h 367"/>
                <a:gd name="T76" fmla="*/ 201 w 420"/>
                <a:gd name="T77" fmla="*/ 274 h 367"/>
                <a:gd name="T78" fmla="*/ 191 w 420"/>
                <a:gd name="T79" fmla="*/ 250 h 367"/>
                <a:gd name="T80" fmla="*/ 155 w 420"/>
                <a:gd name="T81" fmla="*/ 261 h 367"/>
                <a:gd name="T82" fmla="*/ 135 w 420"/>
                <a:gd name="T83" fmla="*/ 306 h 367"/>
                <a:gd name="T84" fmla="*/ 89 w 420"/>
                <a:gd name="T85" fmla="*/ 312 h 367"/>
                <a:gd name="T86" fmla="*/ 45 w 420"/>
                <a:gd name="T87"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0" h="367">
                  <a:moveTo>
                    <a:pt x="45" y="367"/>
                  </a:moveTo>
                  <a:lnTo>
                    <a:pt x="48" y="327"/>
                  </a:lnTo>
                  <a:lnTo>
                    <a:pt x="36" y="318"/>
                  </a:lnTo>
                  <a:lnTo>
                    <a:pt x="30" y="291"/>
                  </a:lnTo>
                  <a:lnTo>
                    <a:pt x="17" y="276"/>
                  </a:lnTo>
                  <a:lnTo>
                    <a:pt x="17" y="253"/>
                  </a:lnTo>
                  <a:lnTo>
                    <a:pt x="0" y="241"/>
                  </a:lnTo>
                  <a:lnTo>
                    <a:pt x="3" y="201"/>
                  </a:lnTo>
                  <a:lnTo>
                    <a:pt x="18" y="195"/>
                  </a:lnTo>
                  <a:lnTo>
                    <a:pt x="18" y="162"/>
                  </a:lnTo>
                  <a:lnTo>
                    <a:pt x="47" y="126"/>
                  </a:lnTo>
                  <a:lnTo>
                    <a:pt x="117" y="112"/>
                  </a:lnTo>
                  <a:lnTo>
                    <a:pt x="122" y="90"/>
                  </a:lnTo>
                  <a:lnTo>
                    <a:pt x="168" y="75"/>
                  </a:lnTo>
                  <a:lnTo>
                    <a:pt x="203" y="81"/>
                  </a:lnTo>
                  <a:lnTo>
                    <a:pt x="203" y="51"/>
                  </a:lnTo>
                  <a:lnTo>
                    <a:pt x="237" y="21"/>
                  </a:lnTo>
                  <a:lnTo>
                    <a:pt x="255" y="24"/>
                  </a:lnTo>
                  <a:lnTo>
                    <a:pt x="264" y="3"/>
                  </a:lnTo>
                  <a:lnTo>
                    <a:pt x="296" y="0"/>
                  </a:lnTo>
                  <a:lnTo>
                    <a:pt x="297" y="40"/>
                  </a:lnTo>
                  <a:lnTo>
                    <a:pt x="317" y="48"/>
                  </a:lnTo>
                  <a:lnTo>
                    <a:pt x="312" y="82"/>
                  </a:lnTo>
                  <a:lnTo>
                    <a:pt x="326" y="81"/>
                  </a:lnTo>
                  <a:lnTo>
                    <a:pt x="329" y="117"/>
                  </a:lnTo>
                  <a:lnTo>
                    <a:pt x="356" y="126"/>
                  </a:lnTo>
                  <a:lnTo>
                    <a:pt x="365" y="160"/>
                  </a:lnTo>
                  <a:lnTo>
                    <a:pt x="387" y="180"/>
                  </a:lnTo>
                  <a:lnTo>
                    <a:pt x="387" y="201"/>
                  </a:lnTo>
                  <a:lnTo>
                    <a:pt x="410" y="217"/>
                  </a:lnTo>
                  <a:lnTo>
                    <a:pt x="408" y="243"/>
                  </a:lnTo>
                  <a:lnTo>
                    <a:pt x="420" y="261"/>
                  </a:lnTo>
                  <a:lnTo>
                    <a:pt x="383" y="261"/>
                  </a:lnTo>
                  <a:lnTo>
                    <a:pt x="375" y="249"/>
                  </a:lnTo>
                  <a:lnTo>
                    <a:pt x="311" y="277"/>
                  </a:lnTo>
                  <a:lnTo>
                    <a:pt x="288" y="267"/>
                  </a:lnTo>
                  <a:lnTo>
                    <a:pt x="257" y="291"/>
                  </a:lnTo>
                  <a:lnTo>
                    <a:pt x="224" y="279"/>
                  </a:lnTo>
                  <a:lnTo>
                    <a:pt x="201" y="274"/>
                  </a:lnTo>
                  <a:lnTo>
                    <a:pt x="191" y="250"/>
                  </a:lnTo>
                  <a:lnTo>
                    <a:pt x="155" y="261"/>
                  </a:lnTo>
                  <a:lnTo>
                    <a:pt x="135" y="306"/>
                  </a:lnTo>
                  <a:lnTo>
                    <a:pt x="89" y="312"/>
                  </a:lnTo>
                  <a:lnTo>
                    <a:pt x="45" y="367"/>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5" name="Freeform 344"/>
            <p:cNvSpPr>
              <a:spLocks/>
            </p:cNvSpPr>
            <p:nvPr/>
          </p:nvSpPr>
          <p:spPr bwMode="auto">
            <a:xfrm>
              <a:off x="2876" y="2728"/>
              <a:ext cx="99" cy="110"/>
            </a:xfrm>
            <a:custGeom>
              <a:avLst/>
              <a:gdLst>
                <a:gd name="T0" fmla="*/ 134 w 201"/>
                <a:gd name="T1" fmla="*/ 74 h 222"/>
                <a:gd name="T2" fmla="*/ 119 w 201"/>
                <a:gd name="T3" fmla="*/ 63 h 222"/>
                <a:gd name="T4" fmla="*/ 101 w 201"/>
                <a:gd name="T5" fmla="*/ 0 h 222"/>
                <a:gd name="T6" fmla="*/ 86 w 201"/>
                <a:gd name="T7" fmla="*/ 9 h 222"/>
                <a:gd name="T8" fmla="*/ 80 w 201"/>
                <a:gd name="T9" fmla="*/ 65 h 222"/>
                <a:gd name="T10" fmla="*/ 74 w 201"/>
                <a:gd name="T11" fmla="*/ 93 h 222"/>
                <a:gd name="T12" fmla="*/ 68 w 201"/>
                <a:gd name="T13" fmla="*/ 120 h 222"/>
                <a:gd name="T14" fmla="*/ 17 w 201"/>
                <a:gd name="T15" fmla="*/ 186 h 222"/>
                <a:gd name="T16" fmla="*/ 2 w 201"/>
                <a:gd name="T17" fmla="*/ 204 h 222"/>
                <a:gd name="T18" fmla="*/ 10 w 201"/>
                <a:gd name="T19" fmla="*/ 222 h 222"/>
                <a:gd name="T20" fmla="*/ 32 w 201"/>
                <a:gd name="T21" fmla="*/ 218 h 222"/>
                <a:gd name="T22" fmla="*/ 43 w 201"/>
                <a:gd name="T23" fmla="*/ 206 h 222"/>
                <a:gd name="T24" fmla="*/ 88 w 201"/>
                <a:gd name="T25" fmla="*/ 165 h 222"/>
                <a:gd name="T26" fmla="*/ 97 w 201"/>
                <a:gd name="T27" fmla="*/ 150 h 222"/>
                <a:gd name="T28" fmla="*/ 197 w 201"/>
                <a:gd name="T29" fmla="*/ 120 h 222"/>
                <a:gd name="T30" fmla="*/ 196 w 201"/>
                <a:gd name="T31" fmla="*/ 74 h 222"/>
                <a:gd name="T32" fmla="*/ 160 w 201"/>
                <a:gd name="T33" fmla="*/ 72 h 222"/>
                <a:gd name="T34" fmla="*/ 134 w 201"/>
                <a:gd name="T35" fmla="*/ 7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222">
                  <a:moveTo>
                    <a:pt x="134" y="74"/>
                  </a:moveTo>
                  <a:cubicBezTo>
                    <a:pt x="123" y="72"/>
                    <a:pt x="123" y="72"/>
                    <a:pt x="119" y="63"/>
                  </a:cubicBezTo>
                  <a:cubicBezTo>
                    <a:pt x="118" y="30"/>
                    <a:pt x="126" y="15"/>
                    <a:pt x="101" y="0"/>
                  </a:cubicBezTo>
                  <a:cubicBezTo>
                    <a:pt x="93" y="2"/>
                    <a:pt x="90" y="2"/>
                    <a:pt x="86" y="9"/>
                  </a:cubicBezTo>
                  <a:cubicBezTo>
                    <a:pt x="85" y="26"/>
                    <a:pt x="86" y="48"/>
                    <a:pt x="80" y="65"/>
                  </a:cubicBezTo>
                  <a:cubicBezTo>
                    <a:pt x="79" y="74"/>
                    <a:pt x="74" y="93"/>
                    <a:pt x="74" y="93"/>
                  </a:cubicBezTo>
                  <a:cubicBezTo>
                    <a:pt x="73" y="102"/>
                    <a:pt x="72" y="112"/>
                    <a:pt x="68" y="120"/>
                  </a:cubicBezTo>
                  <a:cubicBezTo>
                    <a:pt x="63" y="146"/>
                    <a:pt x="39" y="173"/>
                    <a:pt x="17" y="186"/>
                  </a:cubicBezTo>
                  <a:cubicBezTo>
                    <a:pt x="12" y="192"/>
                    <a:pt x="7" y="198"/>
                    <a:pt x="2" y="204"/>
                  </a:cubicBezTo>
                  <a:cubicBezTo>
                    <a:pt x="0" y="213"/>
                    <a:pt x="2" y="217"/>
                    <a:pt x="10" y="222"/>
                  </a:cubicBezTo>
                  <a:cubicBezTo>
                    <a:pt x="18" y="221"/>
                    <a:pt x="24" y="219"/>
                    <a:pt x="32" y="218"/>
                  </a:cubicBezTo>
                  <a:cubicBezTo>
                    <a:pt x="38" y="214"/>
                    <a:pt x="38" y="211"/>
                    <a:pt x="43" y="206"/>
                  </a:cubicBezTo>
                  <a:cubicBezTo>
                    <a:pt x="57" y="192"/>
                    <a:pt x="73" y="178"/>
                    <a:pt x="88" y="165"/>
                  </a:cubicBezTo>
                  <a:cubicBezTo>
                    <a:pt x="91" y="160"/>
                    <a:pt x="94" y="155"/>
                    <a:pt x="97" y="150"/>
                  </a:cubicBezTo>
                  <a:cubicBezTo>
                    <a:pt x="105" y="101"/>
                    <a:pt x="149" y="121"/>
                    <a:pt x="197" y="120"/>
                  </a:cubicBezTo>
                  <a:cubicBezTo>
                    <a:pt x="197" y="119"/>
                    <a:pt x="201" y="76"/>
                    <a:pt x="196" y="74"/>
                  </a:cubicBezTo>
                  <a:cubicBezTo>
                    <a:pt x="182" y="69"/>
                    <a:pt x="175" y="73"/>
                    <a:pt x="160" y="72"/>
                  </a:cubicBezTo>
                  <a:cubicBezTo>
                    <a:pt x="150" y="71"/>
                    <a:pt x="143" y="74"/>
                    <a:pt x="134" y="7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6" name="Freeform 345"/>
            <p:cNvSpPr>
              <a:spLocks/>
            </p:cNvSpPr>
            <p:nvPr/>
          </p:nvSpPr>
          <p:spPr bwMode="auto">
            <a:xfrm>
              <a:off x="2924" y="2764"/>
              <a:ext cx="101" cy="119"/>
            </a:xfrm>
            <a:custGeom>
              <a:avLst/>
              <a:gdLst>
                <a:gd name="T0" fmla="*/ 99 w 204"/>
                <a:gd name="T1" fmla="*/ 0 h 242"/>
                <a:gd name="T2" fmla="*/ 99 w 204"/>
                <a:gd name="T3" fmla="*/ 47 h 242"/>
                <a:gd name="T4" fmla="*/ 33 w 204"/>
                <a:gd name="T5" fmla="*/ 45 h 242"/>
                <a:gd name="T6" fmla="*/ 32 w 204"/>
                <a:gd name="T7" fmla="*/ 86 h 242"/>
                <a:gd name="T8" fmla="*/ 14 w 204"/>
                <a:gd name="T9" fmla="*/ 105 h 242"/>
                <a:gd name="T10" fmla="*/ 0 w 204"/>
                <a:gd name="T11" fmla="*/ 113 h 242"/>
                <a:gd name="T12" fmla="*/ 24 w 204"/>
                <a:gd name="T13" fmla="*/ 134 h 242"/>
                <a:gd name="T14" fmla="*/ 18 w 204"/>
                <a:gd name="T15" fmla="*/ 147 h 242"/>
                <a:gd name="T16" fmla="*/ 57 w 204"/>
                <a:gd name="T17" fmla="*/ 198 h 242"/>
                <a:gd name="T18" fmla="*/ 83 w 204"/>
                <a:gd name="T19" fmla="*/ 242 h 242"/>
                <a:gd name="T20" fmla="*/ 104 w 204"/>
                <a:gd name="T21" fmla="*/ 215 h 242"/>
                <a:gd name="T22" fmla="*/ 95 w 204"/>
                <a:gd name="T23" fmla="*/ 198 h 242"/>
                <a:gd name="T24" fmla="*/ 111 w 204"/>
                <a:gd name="T25" fmla="*/ 180 h 242"/>
                <a:gd name="T26" fmla="*/ 123 w 204"/>
                <a:gd name="T27" fmla="*/ 191 h 242"/>
                <a:gd name="T28" fmla="*/ 153 w 204"/>
                <a:gd name="T29" fmla="*/ 164 h 242"/>
                <a:gd name="T30" fmla="*/ 177 w 204"/>
                <a:gd name="T31" fmla="*/ 173 h 242"/>
                <a:gd name="T32" fmla="*/ 195 w 204"/>
                <a:gd name="T33" fmla="*/ 104 h 242"/>
                <a:gd name="T34" fmla="*/ 176 w 204"/>
                <a:gd name="T35" fmla="*/ 77 h 242"/>
                <a:gd name="T36" fmla="*/ 204 w 204"/>
                <a:gd name="T37" fmla="*/ 47 h 242"/>
                <a:gd name="T38" fmla="*/ 191 w 204"/>
                <a:gd name="T39" fmla="*/ 36 h 242"/>
                <a:gd name="T40" fmla="*/ 165 w 204"/>
                <a:gd name="T41" fmla="*/ 36 h 242"/>
                <a:gd name="T42" fmla="*/ 152 w 204"/>
                <a:gd name="T43" fmla="*/ 29 h 242"/>
                <a:gd name="T44" fmla="*/ 150 w 204"/>
                <a:gd name="T45" fmla="*/ 0 h 242"/>
                <a:gd name="T46" fmla="*/ 99 w 204"/>
                <a:gd name="T4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242">
                  <a:moveTo>
                    <a:pt x="99" y="0"/>
                  </a:moveTo>
                  <a:lnTo>
                    <a:pt x="99" y="47"/>
                  </a:lnTo>
                  <a:lnTo>
                    <a:pt x="33" y="45"/>
                  </a:lnTo>
                  <a:lnTo>
                    <a:pt x="32" y="86"/>
                  </a:lnTo>
                  <a:lnTo>
                    <a:pt x="14" y="105"/>
                  </a:lnTo>
                  <a:lnTo>
                    <a:pt x="0" y="113"/>
                  </a:lnTo>
                  <a:lnTo>
                    <a:pt x="24" y="134"/>
                  </a:lnTo>
                  <a:lnTo>
                    <a:pt x="18" y="147"/>
                  </a:lnTo>
                  <a:lnTo>
                    <a:pt x="57" y="198"/>
                  </a:lnTo>
                  <a:lnTo>
                    <a:pt x="83" y="242"/>
                  </a:lnTo>
                  <a:lnTo>
                    <a:pt x="104" y="215"/>
                  </a:lnTo>
                  <a:lnTo>
                    <a:pt x="95" y="198"/>
                  </a:lnTo>
                  <a:lnTo>
                    <a:pt x="111" y="180"/>
                  </a:lnTo>
                  <a:lnTo>
                    <a:pt x="123" y="191"/>
                  </a:lnTo>
                  <a:lnTo>
                    <a:pt x="153" y="164"/>
                  </a:lnTo>
                  <a:lnTo>
                    <a:pt x="177" y="173"/>
                  </a:lnTo>
                  <a:lnTo>
                    <a:pt x="195" y="104"/>
                  </a:lnTo>
                  <a:lnTo>
                    <a:pt x="176" y="77"/>
                  </a:lnTo>
                  <a:lnTo>
                    <a:pt x="204" y="47"/>
                  </a:lnTo>
                  <a:lnTo>
                    <a:pt x="191" y="36"/>
                  </a:lnTo>
                  <a:lnTo>
                    <a:pt x="165" y="36"/>
                  </a:lnTo>
                  <a:lnTo>
                    <a:pt x="152" y="29"/>
                  </a:lnTo>
                  <a:lnTo>
                    <a:pt x="150" y="0"/>
                  </a:lnTo>
                  <a:lnTo>
                    <a:pt x="99"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7" name="Freeform 346"/>
            <p:cNvSpPr>
              <a:spLocks/>
            </p:cNvSpPr>
            <p:nvPr/>
          </p:nvSpPr>
          <p:spPr bwMode="auto">
            <a:xfrm>
              <a:off x="2965" y="2733"/>
              <a:ext cx="130" cy="168"/>
            </a:xfrm>
            <a:custGeom>
              <a:avLst/>
              <a:gdLst>
                <a:gd name="T0" fmla="*/ 0 w 263"/>
                <a:gd name="T1" fmla="*/ 303 h 341"/>
                <a:gd name="T2" fmla="*/ 27 w 263"/>
                <a:gd name="T3" fmla="*/ 330 h 341"/>
                <a:gd name="T4" fmla="*/ 56 w 263"/>
                <a:gd name="T5" fmla="*/ 315 h 341"/>
                <a:gd name="T6" fmla="*/ 72 w 263"/>
                <a:gd name="T7" fmla="*/ 329 h 341"/>
                <a:gd name="T8" fmla="*/ 101 w 263"/>
                <a:gd name="T9" fmla="*/ 314 h 341"/>
                <a:gd name="T10" fmla="*/ 126 w 263"/>
                <a:gd name="T11" fmla="*/ 341 h 341"/>
                <a:gd name="T12" fmla="*/ 159 w 263"/>
                <a:gd name="T13" fmla="*/ 288 h 341"/>
                <a:gd name="T14" fmla="*/ 159 w 263"/>
                <a:gd name="T15" fmla="*/ 260 h 341"/>
                <a:gd name="T16" fmla="*/ 176 w 263"/>
                <a:gd name="T17" fmla="*/ 236 h 341"/>
                <a:gd name="T18" fmla="*/ 173 w 263"/>
                <a:gd name="T19" fmla="*/ 206 h 341"/>
                <a:gd name="T20" fmla="*/ 204 w 263"/>
                <a:gd name="T21" fmla="*/ 179 h 341"/>
                <a:gd name="T22" fmla="*/ 206 w 263"/>
                <a:gd name="T23" fmla="*/ 161 h 341"/>
                <a:gd name="T24" fmla="*/ 242 w 263"/>
                <a:gd name="T25" fmla="*/ 129 h 341"/>
                <a:gd name="T26" fmla="*/ 246 w 263"/>
                <a:gd name="T27" fmla="*/ 101 h 341"/>
                <a:gd name="T28" fmla="*/ 233 w 263"/>
                <a:gd name="T29" fmla="*/ 69 h 341"/>
                <a:gd name="T30" fmla="*/ 263 w 263"/>
                <a:gd name="T31" fmla="*/ 20 h 341"/>
                <a:gd name="T32" fmla="*/ 260 w 263"/>
                <a:gd name="T33" fmla="*/ 0 h 341"/>
                <a:gd name="T34" fmla="*/ 212 w 263"/>
                <a:gd name="T35" fmla="*/ 6 h 341"/>
                <a:gd name="T36" fmla="*/ 170 w 263"/>
                <a:gd name="T37" fmla="*/ 62 h 341"/>
                <a:gd name="T38" fmla="*/ 68 w 263"/>
                <a:gd name="T39" fmla="*/ 62 h 341"/>
                <a:gd name="T40" fmla="*/ 68 w 263"/>
                <a:gd name="T41" fmla="*/ 92 h 341"/>
                <a:gd name="T42" fmla="*/ 83 w 263"/>
                <a:gd name="T43" fmla="*/ 99 h 341"/>
                <a:gd name="T44" fmla="*/ 107 w 263"/>
                <a:gd name="T45" fmla="*/ 98 h 341"/>
                <a:gd name="T46" fmla="*/ 120 w 263"/>
                <a:gd name="T47" fmla="*/ 110 h 341"/>
                <a:gd name="T48" fmla="*/ 92 w 263"/>
                <a:gd name="T49" fmla="*/ 140 h 341"/>
                <a:gd name="T50" fmla="*/ 110 w 263"/>
                <a:gd name="T51" fmla="*/ 168 h 341"/>
                <a:gd name="T52" fmla="*/ 92 w 263"/>
                <a:gd name="T53" fmla="*/ 234 h 341"/>
                <a:gd name="T54" fmla="*/ 68 w 263"/>
                <a:gd name="T55" fmla="*/ 227 h 341"/>
                <a:gd name="T56" fmla="*/ 36 w 263"/>
                <a:gd name="T57" fmla="*/ 252 h 341"/>
                <a:gd name="T58" fmla="*/ 26 w 263"/>
                <a:gd name="T59" fmla="*/ 243 h 341"/>
                <a:gd name="T60" fmla="*/ 11 w 263"/>
                <a:gd name="T61" fmla="*/ 258 h 341"/>
                <a:gd name="T62" fmla="*/ 18 w 263"/>
                <a:gd name="T63" fmla="*/ 279 h 341"/>
                <a:gd name="T64" fmla="*/ 0 w 263"/>
                <a:gd name="T65" fmla="*/ 30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341">
                  <a:moveTo>
                    <a:pt x="0" y="303"/>
                  </a:moveTo>
                  <a:lnTo>
                    <a:pt x="27" y="330"/>
                  </a:lnTo>
                  <a:lnTo>
                    <a:pt x="56" y="315"/>
                  </a:lnTo>
                  <a:lnTo>
                    <a:pt x="72" y="329"/>
                  </a:lnTo>
                  <a:lnTo>
                    <a:pt x="101" y="314"/>
                  </a:lnTo>
                  <a:lnTo>
                    <a:pt x="126" y="341"/>
                  </a:lnTo>
                  <a:lnTo>
                    <a:pt x="159" y="288"/>
                  </a:lnTo>
                  <a:lnTo>
                    <a:pt x="159" y="260"/>
                  </a:lnTo>
                  <a:lnTo>
                    <a:pt x="176" y="236"/>
                  </a:lnTo>
                  <a:lnTo>
                    <a:pt x="173" y="206"/>
                  </a:lnTo>
                  <a:lnTo>
                    <a:pt x="204" y="179"/>
                  </a:lnTo>
                  <a:lnTo>
                    <a:pt x="206" y="161"/>
                  </a:lnTo>
                  <a:lnTo>
                    <a:pt x="242" y="129"/>
                  </a:lnTo>
                  <a:lnTo>
                    <a:pt x="246" y="101"/>
                  </a:lnTo>
                  <a:lnTo>
                    <a:pt x="233" y="69"/>
                  </a:lnTo>
                  <a:lnTo>
                    <a:pt x="263" y="20"/>
                  </a:lnTo>
                  <a:lnTo>
                    <a:pt x="260" y="0"/>
                  </a:lnTo>
                  <a:lnTo>
                    <a:pt x="212" y="6"/>
                  </a:lnTo>
                  <a:lnTo>
                    <a:pt x="170" y="62"/>
                  </a:lnTo>
                  <a:lnTo>
                    <a:pt x="68" y="62"/>
                  </a:lnTo>
                  <a:lnTo>
                    <a:pt x="68" y="92"/>
                  </a:lnTo>
                  <a:lnTo>
                    <a:pt x="83" y="99"/>
                  </a:lnTo>
                  <a:lnTo>
                    <a:pt x="107" y="98"/>
                  </a:lnTo>
                  <a:lnTo>
                    <a:pt x="120" y="110"/>
                  </a:lnTo>
                  <a:lnTo>
                    <a:pt x="92" y="140"/>
                  </a:lnTo>
                  <a:lnTo>
                    <a:pt x="110" y="168"/>
                  </a:lnTo>
                  <a:lnTo>
                    <a:pt x="92" y="234"/>
                  </a:lnTo>
                  <a:lnTo>
                    <a:pt x="68" y="227"/>
                  </a:lnTo>
                  <a:lnTo>
                    <a:pt x="36" y="252"/>
                  </a:lnTo>
                  <a:lnTo>
                    <a:pt x="26" y="243"/>
                  </a:lnTo>
                  <a:lnTo>
                    <a:pt x="11" y="258"/>
                  </a:lnTo>
                  <a:lnTo>
                    <a:pt x="18" y="279"/>
                  </a:lnTo>
                  <a:lnTo>
                    <a:pt x="0" y="303"/>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8" name="Freeform 347"/>
            <p:cNvSpPr>
              <a:spLocks/>
            </p:cNvSpPr>
            <p:nvPr/>
          </p:nvSpPr>
          <p:spPr bwMode="auto">
            <a:xfrm>
              <a:off x="2985" y="2706"/>
              <a:ext cx="317" cy="359"/>
            </a:xfrm>
            <a:custGeom>
              <a:avLst/>
              <a:gdLst>
                <a:gd name="T0" fmla="*/ 552 w 644"/>
                <a:gd name="T1" fmla="*/ 56 h 728"/>
                <a:gd name="T2" fmla="*/ 632 w 644"/>
                <a:gd name="T3" fmla="*/ 71 h 728"/>
                <a:gd name="T4" fmla="*/ 644 w 644"/>
                <a:gd name="T5" fmla="*/ 108 h 728"/>
                <a:gd name="T6" fmla="*/ 615 w 644"/>
                <a:gd name="T7" fmla="*/ 177 h 728"/>
                <a:gd name="T8" fmla="*/ 584 w 644"/>
                <a:gd name="T9" fmla="*/ 239 h 728"/>
                <a:gd name="T10" fmla="*/ 563 w 644"/>
                <a:gd name="T11" fmla="*/ 281 h 728"/>
                <a:gd name="T12" fmla="*/ 570 w 644"/>
                <a:gd name="T13" fmla="*/ 366 h 728"/>
                <a:gd name="T14" fmla="*/ 585 w 644"/>
                <a:gd name="T15" fmla="*/ 398 h 728"/>
                <a:gd name="T16" fmla="*/ 588 w 644"/>
                <a:gd name="T17" fmla="*/ 432 h 728"/>
                <a:gd name="T18" fmla="*/ 615 w 644"/>
                <a:gd name="T19" fmla="*/ 480 h 728"/>
                <a:gd name="T20" fmla="*/ 567 w 644"/>
                <a:gd name="T21" fmla="*/ 524 h 728"/>
                <a:gd name="T22" fmla="*/ 567 w 644"/>
                <a:gd name="T23" fmla="*/ 581 h 728"/>
                <a:gd name="T24" fmla="*/ 546 w 644"/>
                <a:gd name="T25" fmla="*/ 651 h 728"/>
                <a:gd name="T26" fmla="*/ 569 w 644"/>
                <a:gd name="T27" fmla="*/ 668 h 728"/>
                <a:gd name="T28" fmla="*/ 552 w 644"/>
                <a:gd name="T29" fmla="*/ 728 h 728"/>
                <a:gd name="T30" fmla="*/ 518 w 644"/>
                <a:gd name="T31" fmla="*/ 699 h 728"/>
                <a:gd name="T32" fmla="*/ 440 w 644"/>
                <a:gd name="T33" fmla="*/ 666 h 728"/>
                <a:gd name="T34" fmla="*/ 366 w 644"/>
                <a:gd name="T35" fmla="*/ 651 h 728"/>
                <a:gd name="T36" fmla="*/ 333 w 644"/>
                <a:gd name="T37" fmla="*/ 597 h 728"/>
                <a:gd name="T38" fmla="*/ 320 w 644"/>
                <a:gd name="T39" fmla="*/ 545 h 728"/>
                <a:gd name="T40" fmla="*/ 323 w 644"/>
                <a:gd name="T41" fmla="*/ 506 h 728"/>
                <a:gd name="T42" fmla="*/ 281 w 644"/>
                <a:gd name="T43" fmla="*/ 495 h 728"/>
                <a:gd name="T44" fmla="*/ 237 w 644"/>
                <a:gd name="T45" fmla="*/ 524 h 728"/>
                <a:gd name="T46" fmla="*/ 170 w 644"/>
                <a:gd name="T47" fmla="*/ 498 h 728"/>
                <a:gd name="T48" fmla="*/ 138 w 644"/>
                <a:gd name="T49" fmla="*/ 432 h 728"/>
                <a:gd name="T50" fmla="*/ 0 w 644"/>
                <a:gd name="T51" fmla="*/ 416 h 728"/>
                <a:gd name="T52" fmla="*/ 15 w 644"/>
                <a:gd name="T53" fmla="*/ 368 h 728"/>
                <a:gd name="T54" fmla="*/ 66 w 644"/>
                <a:gd name="T55" fmla="*/ 368 h 728"/>
                <a:gd name="T56" fmla="*/ 120 w 644"/>
                <a:gd name="T57" fmla="*/ 341 h 728"/>
                <a:gd name="T58" fmla="*/ 135 w 644"/>
                <a:gd name="T59" fmla="*/ 288 h 728"/>
                <a:gd name="T60" fmla="*/ 161 w 644"/>
                <a:gd name="T61" fmla="*/ 239 h 728"/>
                <a:gd name="T62" fmla="*/ 203 w 644"/>
                <a:gd name="T63" fmla="*/ 183 h 728"/>
                <a:gd name="T64" fmla="*/ 195 w 644"/>
                <a:gd name="T65" fmla="*/ 123 h 728"/>
                <a:gd name="T66" fmla="*/ 219 w 644"/>
                <a:gd name="T67" fmla="*/ 51 h 728"/>
                <a:gd name="T68" fmla="*/ 276 w 644"/>
                <a:gd name="T69" fmla="*/ 2 h 728"/>
                <a:gd name="T70" fmla="*/ 341 w 644"/>
                <a:gd name="T71" fmla="*/ 38 h 728"/>
                <a:gd name="T72" fmla="*/ 393 w 644"/>
                <a:gd name="T73" fmla="*/ 26 h 728"/>
                <a:gd name="T74" fmla="*/ 464 w 644"/>
                <a:gd name="T75" fmla="*/ 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4" h="728">
                  <a:moveTo>
                    <a:pt x="504" y="11"/>
                  </a:moveTo>
                  <a:lnTo>
                    <a:pt x="552" y="56"/>
                  </a:lnTo>
                  <a:lnTo>
                    <a:pt x="602" y="45"/>
                  </a:lnTo>
                  <a:lnTo>
                    <a:pt x="632" y="71"/>
                  </a:lnTo>
                  <a:lnTo>
                    <a:pt x="632" y="105"/>
                  </a:lnTo>
                  <a:lnTo>
                    <a:pt x="644" y="108"/>
                  </a:lnTo>
                  <a:lnTo>
                    <a:pt x="644" y="146"/>
                  </a:lnTo>
                  <a:lnTo>
                    <a:pt x="615" y="177"/>
                  </a:lnTo>
                  <a:lnTo>
                    <a:pt x="584" y="201"/>
                  </a:lnTo>
                  <a:lnTo>
                    <a:pt x="584" y="239"/>
                  </a:lnTo>
                  <a:lnTo>
                    <a:pt x="582" y="257"/>
                  </a:lnTo>
                  <a:lnTo>
                    <a:pt x="563" y="281"/>
                  </a:lnTo>
                  <a:lnTo>
                    <a:pt x="581" y="339"/>
                  </a:lnTo>
                  <a:lnTo>
                    <a:pt x="570" y="366"/>
                  </a:lnTo>
                  <a:lnTo>
                    <a:pt x="585" y="375"/>
                  </a:lnTo>
                  <a:lnTo>
                    <a:pt x="585" y="398"/>
                  </a:lnTo>
                  <a:lnTo>
                    <a:pt x="594" y="413"/>
                  </a:lnTo>
                  <a:lnTo>
                    <a:pt x="588" y="432"/>
                  </a:lnTo>
                  <a:lnTo>
                    <a:pt x="596" y="464"/>
                  </a:lnTo>
                  <a:lnTo>
                    <a:pt x="615" y="480"/>
                  </a:lnTo>
                  <a:lnTo>
                    <a:pt x="615" y="513"/>
                  </a:lnTo>
                  <a:lnTo>
                    <a:pt x="567" y="524"/>
                  </a:lnTo>
                  <a:lnTo>
                    <a:pt x="561" y="554"/>
                  </a:lnTo>
                  <a:lnTo>
                    <a:pt x="567" y="581"/>
                  </a:lnTo>
                  <a:lnTo>
                    <a:pt x="543" y="630"/>
                  </a:lnTo>
                  <a:lnTo>
                    <a:pt x="546" y="651"/>
                  </a:lnTo>
                  <a:lnTo>
                    <a:pt x="557" y="674"/>
                  </a:lnTo>
                  <a:lnTo>
                    <a:pt x="569" y="668"/>
                  </a:lnTo>
                  <a:lnTo>
                    <a:pt x="579" y="728"/>
                  </a:lnTo>
                  <a:lnTo>
                    <a:pt x="552" y="728"/>
                  </a:lnTo>
                  <a:lnTo>
                    <a:pt x="542" y="704"/>
                  </a:lnTo>
                  <a:lnTo>
                    <a:pt x="518" y="699"/>
                  </a:lnTo>
                  <a:lnTo>
                    <a:pt x="494" y="678"/>
                  </a:lnTo>
                  <a:lnTo>
                    <a:pt x="440" y="666"/>
                  </a:lnTo>
                  <a:lnTo>
                    <a:pt x="426" y="650"/>
                  </a:lnTo>
                  <a:lnTo>
                    <a:pt x="366" y="651"/>
                  </a:lnTo>
                  <a:lnTo>
                    <a:pt x="333" y="633"/>
                  </a:lnTo>
                  <a:lnTo>
                    <a:pt x="333" y="597"/>
                  </a:lnTo>
                  <a:lnTo>
                    <a:pt x="336" y="576"/>
                  </a:lnTo>
                  <a:lnTo>
                    <a:pt x="320" y="545"/>
                  </a:lnTo>
                  <a:lnTo>
                    <a:pt x="326" y="525"/>
                  </a:lnTo>
                  <a:lnTo>
                    <a:pt x="323" y="506"/>
                  </a:lnTo>
                  <a:lnTo>
                    <a:pt x="281" y="516"/>
                  </a:lnTo>
                  <a:lnTo>
                    <a:pt x="281" y="495"/>
                  </a:lnTo>
                  <a:lnTo>
                    <a:pt x="239" y="495"/>
                  </a:lnTo>
                  <a:lnTo>
                    <a:pt x="237" y="524"/>
                  </a:lnTo>
                  <a:lnTo>
                    <a:pt x="204" y="524"/>
                  </a:lnTo>
                  <a:lnTo>
                    <a:pt x="170" y="498"/>
                  </a:lnTo>
                  <a:lnTo>
                    <a:pt x="146" y="462"/>
                  </a:lnTo>
                  <a:lnTo>
                    <a:pt x="138" y="432"/>
                  </a:lnTo>
                  <a:lnTo>
                    <a:pt x="140" y="414"/>
                  </a:lnTo>
                  <a:lnTo>
                    <a:pt x="0" y="416"/>
                  </a:lnTo>
                  <a:lnTo>
                    <a:pt x="17" y="393"/>
                  </a:lnTo>
                  <a:lnTo>
                    <a:pt x="15" y="368"/>
                  </a:lnTo>
                  <a:lnTo>
                    <a:pt x="32" y="380"/>
                  </a:lnTo>
                  <a:lnTo>
                    <a:pt x="66" y="368"/>
                  </a:lnTo>
                  <a:lnTo>
                    <a:pt x="89" y="393"/>
                  </a:lnTo>
                  <a:lnTo>
                    <a:pt x="120" y="341"/>
                  </a:lnTo>
                  <a:lnTo>
                    <a:pt x="120" y="309"/>
                  </a:lnTo>
                  <a:lnTo>
                    <a:pt x="135" y="288"/>
                  </a:lnTo>
                  <a:lnTo>
                    <a:pt x="134" y="258"/>
                  </a:lnTo>
                  <a:lnTo>
                    <a:pt x="161" y="239"/>
                  </a:lnTo>
                  <a:lnTo>
                    <a:pt x="170" y="210"/>
                  </a:lnTo>
                  <a:lnTo>
                    <a:pt x="203" y="183"/>
                  </a:lnTo>
                  <a:lnTo>
                    <a:pt x="206" y="155"/>
                  </a:lnTo>
                  <a:lnTo>
                    <a:pt x="195" y="123"/>
                  </a:lnTo>
                  <a:lnTo>
                    <a:pt x="222" y="71"/>
                  </a:lnTo>
                  <a:lnTo>
                    <a:pt x="219" y="51"/>
                  </a:lnTo>
                  <a:lnTo>
                    <a:pt x="239" y="8"/>
                  </a:lnTo>
                  <a:lnTo>
                    <a:pt x="276" y="2"/>
                  </a:lnTo>
                  <a:lnTo>
                    <a:pt x="285" y="23"/>
                  </a:lnTo>
                  <a:lnTo>
                    <a:pt x="341" y="38"/>
                  </a:lnTo>
                  <a:lnTo>
                    <a:pt x="371" y="17"/>
                  </a:lnTo>
                  <a:lnTo>
                    <a:pt x="393" y="26"/>
                  </a:lnTo>
                  <a:lnTo>
                    <a:pt x="458" y="0"/>
                  </a:lnTo>
                  <a:lnTo>
                    <a:pt x="464" y="9"/>
                  </a:lnTo>
                  <a:lnTo>
                    <a:pt x="504" y="11"/>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799" name="Freeform 348"/>
            <p:cNvSpPr>
              <a:spLocks/>
            </p:cNvSpPr>
            <p:nvPr/>
          </p:nvSpPr>
          <p:spPr bwMode="auto">
            <a:xfrm>
              <a:off x="2940" y="2164"/>
              <a:ext cx="264" cy="276"/>
            </a:xfrm>
            <a:custGeom>
              <a:avLst/>
              <a:gdLst>
                <a:gd name="T0" fmla="*/ 102 w 534"/>
                <a:gd name="T1" fmla="*/ 0 h 559"/>
                <a:gd name="T2" fmla="*/ 95 w 534"/>
                <a:gd name="T3" fmla="*/ 48 h 559"/>
                <a:gd name="T4" fmla="*/ 69 w 534"/>
                <a:gd name="T5" fmla="*/ 46 h 559"/>
                <a:gd name="T6" fmla="*/ 51 w 534"/>
                <a:gd name="T7" fmla="*/ 66 h 559"/>
                <a:gd name="T8" fmla="*/ 50 w 534"/>
                <a:gd name="T9" fmla="*/ 90 h 559"/>
                <a:gd name="T10" fmla="*/ 21 w 534"/>
                <a:gd name="T11" fmla="*/ 99 h 559"/>
                <a:gd name="T12" fmla="*/ 12 w 534"/>
                <a:gd name="T13" fmla="*/ 139 h 559"/>
                <a:gd name="T14" fmla="*/ 26 w 534"/>
                <a:gd name="T15" fmla="*/ 160 h 559"/>
                <a:gd name="T16" fmla="*/ 5 w 534"/>
                <a:gd name="T17" fmla="*/ 220 h 559"/>
                <a:gd name="T18" fmla="*/ 21 w 534"/>
                <a:gd name="T19" fmla="*/ 241 h 559"/>
                <a:gd name="T20" fmla="*/ 15 w 534"/>
                <a:gd name="T21" fmla="*/ 283 h 559"/>
                <a:gd name="T22" fmla="*/ 0 w 534"/>
                <a:gd name="T23" fmla="*/ 309 h 559"/>
                <a:gd name="T24" fmla="*/ 26 w 534"/>
                <a:gd name="T25" fmla="*/ 339 h 559"/>
                <a:gd name="T26" fmla="*/ 35 w 534"/>
                <a:gd name="T27" fmla="*/ 367 h 559"/>
                <a:gd name="T28" fmla="*/ 48 w 534"/>
                <a:gd name="T29" fmla="*/ 360 h 559"/>
                <a:gd name="T30" fmla="*/ 68 w 534"/>
                <a:gd name="T31" fmla="*/ 379 h 559"/>
                <a:gd name="T32" fmla="*/ 99 w 534"/>
                <a:gd name="T33" fmla="*/ 381 h 559"/>
                <a:gd name="T34" fmla="*/ 125 w 534"/>
                <a:gd name="T35" fmla="*/ 412 h 559"/>
                <a:gd name="T36" fmla="*/ 155 w 534"/>
                <a:gd name="T37" fmla="*/ 411 h 559"/>
                <a:gd name="T38" fmla="*/ 182 w 534"/>
                <a:gd name="T39" fmla="*/ 432 h 559"/>
                <a:gd name="T40" fmla="*/ 195 w 534"/>
                <a:gd name="T41" fmla="*/ 427 h 559"/>
                <a:gd name="T42" fmla="*/ 204 w 534"/>
                <a:gd name="T43" fmla="*/ 408 h 559"/>
                <a:gd name="T44" fmla="*/ 497 w 534"/>
                <a:gd name="T45" fmla="*/ 559 h 559"/>
                <a:gd name="T46" fmla="*/ 498 w 534"/>
                <a:gd name="T47" fmla="*/ 540 h 559"/>
                <a:gd name="T48" fmla="*/ 525 w 534"/>
                <a:gd name="T49" fmla="*/ 534 h 559"/>
                <a:gd name="T50" fmla="*/ 513 w 534"/>
                <a:gd name="T51" fmla="*/ 160 h 559"/>
                <a:gd name="T52" fmla="*/ 497 w 534"/>
                <a:gd name="T53" fmla="*/ 145 h 559"/>
                <a:gd name="T54" fmla="*/ 522 w 534"/>
                <a:gd name="T55" fmla="*/ 123 h 559"/>
                <a:gd name="T56" fmla="*/ 500 w 534"/>
                <a:gd name="T57" fmla="*/ 111 h 559"/>
                <a:gd name="T58" fmla="*/ 501 w 534"/>
                <a:gd name="T59" fmla="*/ 96 h 559"/>
                <a:gd name="T60" fmla="*/ 534 w 534"/>
                <a:gd name="T61" fmla="*/ 57 h 559"/>
                <a:gd name="T62" fmla="*/ 513 w 534"/>
                <a:gd name="T63" fmla="*/ 60 h 559"/>
                <a:gd name="T64" fmla="*/ 507 w 534"/>
                <a:gd name="T65" fmla="*/ 39 h 559"/>
                <a:gd name="T66" fmla="*/ 474 w 534"/>
                <a:gd name="T67" fmla="*/ 34 h 559"/>
                <a:gd name="T68" fmla="*/ 456 w 534"/>
                <a:gd name="T69" fmla="*/ 45 h 559"/>
                <a:gd name="T70" fmla="*/ 440 w 534"/>
                <a:gd name="T71" fmla="*/ 34 h 559"/>
                <a:gd name="T72" fmla="*/ 441 w 534"/>
                <a:gd name="T73" fmla="*/ 18 h 559"/>
                <a:gd name="T74" fmla="*/ 402 w 534"/>
                <a:gd name="T75" fmla="*/ 7 h 559"/>
                <a:gd name="T76" fmla="*/ 360 w 534"/>
                <a:gd name="T77" fmla="*/ 22 h 559"/>
                <a:gd name="T78" fmla="*/ 335 w 534"/>
                <a:gd name="T79" fmla="*/ 58 h 559"/>
                <a:gd name="T80" fmla="*/ 344 w 534"/>
                <a:gd name="T81" fmla="*/ 75 h 559"/>
                <a:gd name="T82" fmla="*/ 357 w 534"/>
                <a:gd name="T83" fmla="*/ 82 h 559"/>
                <a:gd name="T84" fmla="*/ 326 w 534"/>
                <a:gd name="T85" fmla="*/ 108 h 559"/>
                <a:gd name="T86" fmla="*/ 293 w 534"/>
                <a:gd name="T87" fmla="*/ 87 h 559"/>
                <a:gd name="T88" fmla="*/ 255 w 534"/>
                <a:gd name="T89" fmla="*/ 75 h 559"/>
                <a:gd name="T90" fmla="*/ 218 w 534"/>
                <a:gd name="T91" fmla="*/ 73 h 559"/>
                <a:gd name="T92" fmla="*/ 195 w 534"/>
                <a:gd name="T93" fmla="*/ 25 h 559"/>
                <a:gd name="T94" fmla="*/ 149 w 534"/>
                <a:gd name="T95" fmla="*/ 7 h 559"/>
                <a:gd name="T96" fmla="*/ 102 w 534"/>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4" h="559">
                  <a:moveTo>
                    <a:pt x="102" y="0"/>
                  </a:moveTo>
                  <a:lnTo>
                    <a:pt x="95" y="48"/>
                  </a:lnTo>
                  <a:lnTo>
                    <a:pt x="69" y="46"/>
                  </a:lnTo>
                  <a:lnTo>
                    <a:pt x="51" y="66"/>
                  </a:lnTo>
                  <a:lnTo>
                    <a:pt x="50" y="90"/>
                  </a:lnTo>
                  <a:lnTo>
                    <a:pt x="21" y="99"/>
                  </a:lnTo>
                  <a:lnTo>
                    <a:pt x="12" y="139"/>
                  </a:lnTo>
                  <a:lnTo>
                    <a:pt x="26" y="160"/>
                  </a:lnTo>
                  <a:lnTo>
                    <a:pt x="5" y="220"/>
                  </a:lnTo>
                  <a:lnTo>
                    <a:pt x="21" y="241"/>
                  </a:lnTo>
                  <a:lnTo>
                    <a:pt x="15" y="283"/>
                  </a:lnTo>
                  <a:lnTo>
                    <a:pt x="0" y="309"/>
                  </a:lnTo>
                  <a:lnTo>
                    <a:pt x="26" y="339"/>
                  </a:lnTo>
                  <a:lnTo>
                    <a:pt x="35" y="367"/>
                  </a:lnTo>
                  <a:lnTo>
                    <a:pt x="48" y="360"/>
                  </a:lnTo>
                  <a:lnTo>
                    <a:pt x="68" y="379"/>
                  </a:lnTo>
                  <a:lnTo>
                    <a:pt x="99" y="381"/>
                  </a:lnTo>
                  <a:lnTo>
                    <a:pt x="125" y="412"/>
                  </a:lnTo>
                  <a:lnTo>
                    <a:pt x="155" y="411"/>
                  </a:lnTo>
                  <a:lnTo>
                    <a:pt x="182" y="432"/>
                  </a:lnTo>
                  <a:lnTo>
                    <a:pt x="195" y="427"/>
                  </a:lnTo>
                  <a:lnTo>
                    <a:pt x="204" y="408"/>
                  </a:lnTo>
                  <a:lnTo>
                    <a:pt x="497" y="559"/>
                  </a:lnTo>
                  <a:lnTo>
                    <a:pt x="498" y="540"/>
                  </a:lnTo>
                  <a:lnTo>
                    <a:pt x="525" y="534"/>
                  </a:lnTo>
                  <a:lnTo>
                    <a:pt x="513" y="160"/>
                  </a:lnTo>
                  <a:lnTo>
                    <a:pt x="497" y="145"/>
                  </a:lnTo>
                  <a:lnTo>
                    <a:pt x="522" y="123"/>
                  </a:lnTo>
                  <a:lnTo>
                    <a:pt x="500" y="111"/>
                  </a:lnTo>
                  <a:lnTo>
                    <a:pt x="501" y="96"/>
                  </a:lnTo>
                  <a:lnTo>
                    <a:pt x="534" y="57"/>
                  </a:lnTo>
                  <a:lnTo>
                    <a:pt x="513" y="60"/>
                  </a:lnTo>
                  <a:lnTo>
                    <a:pt x="507" y="39"/>
                  </a:lnTo>
                  <a:lnTo>
                    <a:pt x="474" y="34"/>
                  </a:lnTo>
                  <a:lnTo>
                    <a:pt x="456" y="45"/>
                  </a:lnTo>
                  <a:lnTo>
                    <a:pt x="440" y="34"/>
                  </a:lnTo>
                  <a:lnTo>
                    <a:pt x="441" y="18"/>
                  </a:lnTo>
                  <a:lnTo>
                    <a:pt x="402" y="7"/>
                  </a:lnTo>
                  <a:lnTo>
                    <a:pt x="360" y="22"/>
                  </a:lnTo>
                  <a:lnTo>
                    <a:pt x="335" y="58"/>
                  </a:lnTo>
                  <a:lnTo>
                    <a:pt x="344" y="75"/>
                  </a:lnTo>
                  <a:lnTo>
                    <a:pt x="357" y="82"/>
                  </a:lnTo>
                  <a:lnTo>
                    <a:pt x="326" y="108"/>
                  </a:lnTo>
                  <a:lnTo>
                    <a:pt x="293" y="87"/>
                  </a:lnTo>
                  <a:lnTo>
                    <a:pt x="255" y="75"/>
                  </a:lnTo>
                  <a:lnTo>
                    <a:pt x="218" y="73"/>
                  </a:lnTo>
                  <a:lnTo>
                    <a:pt x="195" y="25"/>
                  </a:lnTo>
                  <a:lnTo>
                    <a:pt x="149" y="7"/>
                  </a:lnTo>
                  <a:lnTo>
                    <a:pt x="102"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00" name="Freeform 349"/>
            <p:cNvSpPr>
              <a:spLocks/>
            </p:cNvSpPr>
            <p:nvPr/>
          </p:nvSpPr>
          <p:spPr bwMode="auto">
            <a:xfrm>
              <a:off x="3185" y="2190"/>
              <a:ext cx="198" cy="202"/>
            </a:xfrm>
            <a:custGeom>
              <a:avLst/>
              <a:gdLst>
                <a:gd name="T0" fmla="*/ 41 w 402"/>
                <a:gd name="T1" fmla="*/ 5 h 410"/>
                <a:gd name="T2" fmla="*/ 126 w 402"/>
                <a:gd name="T3" fmla="*/ 35 h 410"/>
                <a:gd name="T4" fmla="*/ 188 w 402"/>
                <a:gd name="T5" fmla="*/ 8 h 410"/>
                <a:gd name="T6" fmla="*/ 240 w 402"/>
                <a:gd name="T7" fmla="*/ 0 h 410"/>
                <a:gd name="T8" fmla="*/ 266 w 402"/>
                <a:gd name="T9" fmla="*/ 17 h 410"/>
                <a:gd name="T10" fmla="*/ 318 w 402"/>
                <a:gd name="T11" fmla="*/ 12 h 410"/>
                <a:gd name="T12" fmla="*/ 321 w 402"/>
                <a:gd name="T13" fmla="*/ 38 h 410"/>
                <a:gd name="T14" fmla="*/ 332 w 402"/>
                <a:gd name="T15" fmla="*/ 53 h 410"/>
                <a:gd name="T16" fmla="*/ 333 w 402"/>
                <a:gd name="T17" fmla="*/ 81 h 410"/>
                <a:gd name="T18" fmla="*/ 326 w 402"/>
                <a:gd name="T19" fmla="*/ 111 h 410"/>
                <a:gd name="T20" fmla="*/ 318 w 402"/>
                <a:gd name="T21" fmla="*/ 155 h 410"/>
                <a:gd name="T22" fmla="*/ 288 w 402"/>
                <a:gd name="T23" fmla="*/ 123 h 410"/>
                <a:gd name="T24" fmla="*/ 278 w 402"/>
                <a:gd name="T25" fmla="*/ 78 h 410"/>
                <a:gd name="T26" fmla="*/ 261 w 402"/>
                <a:gd name="T27" fmla="*/ 47 h 410"/>
                <a:gd name="T28" fmla="*/ 263 w 402"/>
                <a:gd name="T29" fmla="*/ 81 h 410"/>
                <a:gd name="T30" fmla="*/ 269 w 402"/>
                <a:gd name="T31" fmla="*/ 132 h 410"/>
                <a:gd name="T32" fmla="*/ 294 w 402"/>
                <a:gd name="T33" fmla="*/ 155 h 410"/>
                <a:gd name="T34" fmla="*/ 315 w 402"/>
                <a:gd name="T35" fmla="*/ 215 h 410"/>
                <a:gd name="T36" fmla="*/ 350 w 402"/>
                <a:gd name="T37" fmla="*/ 270 h 410"/>
                <a:gd name="T38" fmla="*/ 390 w 402"/>
                <a:gd name="T39" fmla="*/ 320 h 410"/>
                <a:gd name="T40" fmla="*/ 390 w 402"/>
                <a:gd name="T41" fmla="*/ 353 h 410"/>
                <a:gd name="T42" fmla="*/ 402 w 402"/>
                <a:gd name="T43" fmla="*/ 365 h 410"/>
                <a:gd name="T44" fmla="*/ 347 w 402"/>
                <a:gd name="T45" fmla="*/ 369 h 410"/>
                <a:gd name="T46" fmla="*/ 332 w 402"/>
                <a:gd name="T47" fmla="*/ 395 h 410"/>
                <a:gd name="T48" fmla="*/ 315 w 402"/>
                <a:gd name="T49" fmla="*/ 387 h 410"/>
                <a:gd name="T50" fmla="*/ 291 w 402"/>
                <a:gd name="T51" fmla="*/ 410 h 410"/>
                <a:gd name="T52" fmla="*/ 273 w 402"/>
                <a:gd name="T53" fmla="*/ 395 h 410"/>
                <a:gd name="T54" fmla="*/ 26 w 402"/>
                <a:gd name="T55" fmla="*/ 396 h 410"/>
                <a:gd name="T56" fmla="*/ 17 w 402"/>
                <a:gd name="T57" fmla="*/ 107 h 410"/>
                <a:gd name="T58" fmla="*/ 0 w 402"/>
                <a:gd name="T59" fmla="*/ 93 h 410"/>
                <a:gd name="T60" fmla="*/ 27 w 402"/>
                <a:gd name="T61" fmla="*/ 69 h 410"/>
                <a:gd name="T62" fmla="*/ 5 w 402"/>
                <a:gd name="T63" fmla="*/ 59 h 410"/>
                <a:gd name="T64" fmla="*/ 5 w 402"/>
                <a:gd name="T65" fmla="*/ 44 h 410"/>
                <a:gd name="T66" fmla="*/ 41 w 402"/>
                <a:gd name="T67" fmla="*/ 5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2" h="410">
                  <a:moveTo>
                    <a:pt x="41" y="5"/>
                  </a:moveTo>
                  <a:lnTo>
                    <a:pt x="126" y="35"/>
                  </a:lnTo>
                  <a:lnTo>
                    <a:pt x="188" y="8"/>
                  </a:lnTo>
                  <a:lnTo>
                    <a:pt x="240" y="0"/>
                  </a:lnTo>
                  <a:lnTo>
                    <a:pt x="266" y="17"/>
                  </a:lnTo>
                  <a:lnTo>
                    <a:pt x="318" y="12"/>
                  </a:lnTo>
                  <a:lnTo>
                    <a:pt x="321" y="38"/>
                  </a:lnTo>
                  <a:lnTo>
                    <a:pt x="332" y="53"/>
                  </a:lnTo>
                  <a:lnTo>
                    <a:pt x="333" y="81"/>
                  </a:lnTo>
                  <a:lnTo>
                    <a:pt x="326" y="111"/>
                  </a:lnTo>
                  <a:lnTo>
                    <a:pt x="318" y="155"/>
                  </a:lnTo>
                  <a:lnTo>
                    <a:pt x="288" y="123"/>
                  </a:lnTo>
                  <a:lnTo>
                    <a:pt x="278" y="78"/>
                  </a:lnTo>
                  <a:lnTo>
                    <a:pt x="261" y="47"/>
                  </a:lnTo>
                  <a:lnTo>
                    <a:pt x="263" y="81"/>
                  </a:lnTo>
                  <a:lnTo>
                    <a:pt x="269" y="132"/>
                  </a:lnTo>
                  <a:lnTo>
                    <a:pt x="294" y="155"/>
                  </a:lnTo>
                  <a:lnTo>
                    <a:pt x="315" y="215"/>
                  </a:lnTo>
                  <a:lnTo>
                    <a:pt x="350" y="270"/>
                  </a:lnTo>
                  <a:lnTo>
                    <a:pt x="390" y="320"/>
                  </a:lnTo>
                  <a:lnTo>
                    <a:pt x="390" y="353"/>
                  </a:lnTo>
                  <a:lnTo>
                    <a:pt x="402" y="365"/>
                  </a:lnTo>
                  <a:lnTo>
                    <a:pt x="347" y="369"/>
                  </a:lnTo>
                  <a:lnTo>
                    <a:pt x="332" y="395"/>
                  </a:lnTo>
                  <a:lnTo>
                    <a:pt x="315" y="387"/>
                  </a:lnTo>
                  <a:lnTo>
                    <a:pt x="291" y="410"/>
                  </a:lnTo>
                  <a:lnTo>
                    <a:pt x="273" y="395"/>
                  </a:lnTo>
                  <a:lnTo>
                    <a:pt x="26" y="396"/>
                  </a:lnTo>
                  <a:lnTo>
                    <a:pt x="17" y="107"/>
                  </a:lnTo>
                  <a:lnTo>
                    <a:pt x="0" y="93"/>
                  </a:lnTo>
                  <a:lnTo>
                    <a:pt x="27" y="69"/>
                  </a:lnTo>
                  <a:lnTo>
                    <a:pt x="5" y="59"/>
                  </a:lnTo>
                  <a:lnTo>
                    <a:pt x="5" y="44"/>
                  </a:lnTo>
                  <a:lnTo>
                    <a:pt x="41" y="5"/>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01" name="Freeform 350"/>
            <p:cNvSpPr>
              <a:spLocks/>
            </p:cNvSpPr>
            <p:nvPr/>
          </p:nvSpPr>
          <p:spPr bwMode="auto">
            <a:xfrm>
              <a:off x="3159" y="2370"/>
              <a:ext cx="266" cy="370"/>
            </a:xfrm>
            <a:custGeom>
              <a:avLst/>
              <a:gdLst>
                <a:gd name="T0" fmla="*/ 327 w 539"/>
                <a:gd name="T1" fmla="*/ 30 h 750"/>
                <a:gd name="T2" fmla="*/ 366 w 539"/>
                <a:gd name="T3" fmla="*/ 22 h 750"/>
                <a:gd name="T4" fmla="*/ 399 w 539"/>
                <a:gd name="T5" fmla="*/ 3 h 750"/>
                <a:gd name="T6" fmla="*/ 471 w 539"/>
                <a:gd name="T7" fmla="*/ 21 h 750"/>
                <a:gd name="T8" fmla="*/ 486 w 539"/>
                <a:gd name="T9" fmla="*/ 72 h 750"/>
                <a:gd name="T10" fmla="*/ 495 w 539"/>
                <a:gd name="T11" fmla="*/ 129 h 750"/>
                <a:gd name="T12" fmla="*/ 539 w 539"/>
                <a:gd name="T13" fmla="*/ 177 h 750"/>
                <a:gd name="T14" fmla="*/ 512 w 539"/>
                <a:gd name="T15" fmla="*/ 216 h 750"/>
                <a:gd name="T16" fmla="*/ 474 w 539"/>
                <a:gd name="T17" fmla="*/ 232 h 750"/>
                <a:gd name="T18" fmla="*/ 471 w 539"/>
                <a:gd name="T19" fmla="*/ 295 h 750"/>
                <a:gd name="T20" fmla="*/ 471 w 539"/>
                <a:gd name="T21" fmla="*/ 363 h 750"/>
                <a:gd name="T22" fmla="*/ 444 w 539"/>
                <a:gd name="T23" fmla="*/ 391 h 750"/>
                <a:gd name="T24" fmla="*/ 395 w 539"/>
                <a:gd name="T25" fmla="*/ 471 h 750"/>
                <a:gd name="T26" fmla="*/ 402 w 539"/>
                <a:gd name="T27" fmla="*/ 541 h 750"/>
                <a:gd name="T28" fmla="*/ 372 w 539"/>
                <a:gd name="T29" fmla="*/ 564 h 750"/>
                <a:gd name="T30" fmla="*/ 416 w 539"/>
                <a:gd name="T31" fmla="*/ 609 h 750"/>
                <a:gd name="T32" fmla="*/ 446 w 539"/>
                <a:gd name="T33" fmla="*/ 661 h 750"/>
                <a:gd name="T34" fmla="*/ 450 w 539"/>
                <a:gd name="T35" fmla="*/ 708 h 750"/>
                <a:gd name="T36" fmla="*/ 387 w 539"/>
                <a:gd name="T37" fmla="*/ 712 h 750"/>
                <a:gd name="T38" fmla="*/ 350 w 539"/>
                <a:gd name="T39" fmla="*/ 727 h 750"/>
                <a:gd name="T40" fmla="*/ 312 w 539"/>
                <a:gd name="T41" fmla="*/ 732 h 750"/>
                <a:gd name="T42" fmla="*/ 278 w 539"/>
                <a:gd name="T43" fmla="*/ 750 h 750"/>
                <a:gd name="T44" fmla="*/ 197 w 539"/>
                <a:gd name="T45" fmla="*/ 736 h 750"/>
                <a:gd name="T46" fmla="*/ 137 w 539"/>
                <a:gd name="T47" fmla="*/ 675 h 750"/>
                <a:gd name="T48" fmla="*/ 117 w 539"/>
                <a:gd name="T49" fmla="*/ 633 h 750"/>
                <a:gd name="T50" fmla="*/ 95 w 539"/>
                <a:gd name="T51" fmla="*/ 592 h 750"/>
                <a:gd name="T52" fmla="*/ 59 w 539"/>
                <a:gd name="T53" fmla="*/ 549 h 750"/>
                <a:gd name="T54" fmla="*/ 42 w 539"/>
                <a:gd name="T55" fmla="*/ 513 h 750"/>
                <a:gd name="T56" fmla="*/ 24 w 539"/>
                <a:gd name="T57" fmla="*/ 471 h 750"/>
                <a:gd name="T58" fmla="*/ 2 w 539"/>
                <a:gd name="T59" fmla="*/ 391 h 750"/>
                <a:gd name="T60" fmla="*/ 21 w 539"/>
                <a:gd name="T61" fmla="*/ 339 h 750"/>
                <a:gd name="T62" fmla="*/ 30 w 539"/>
                <a:gd name="T63" fmla="*/ 288 h 750"/>
                <a:gd name="T64" fmla="*/ 54 w 539"/>
                <a:gd name="T65" fmla="*/ 126 h 750"/>
                <a:gd name="T66" fmla="*/ 78 w 539"/>
                <a:gd name="T67" fmla="*/ 3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9" h="750">
                  <a:moveTo>
                    <a:pt x="78" y="31"/>
                  </a:moveTo>
                  <a:lnTo>
                    <a:pt x="327" y="30"/>
                  </a:lnTo>
                  <a:lnTo>
                    <a:pt x="342" y="43"/>
                  </a:lnTo>
                  <a:lnTo>
                    <a:pt x="366" y="22"/>
                  </a:lnTo>
                  <a:lnTo>
                    <a:pt x="383" y="28"/>
                  </a:lnTo>
                  <a:lnTo>
                    <a:pt x="399" y="3"/>
                  </a:lnTo>
                  <a:lnTo>
                    <a:pt x="452" y="0"/>
                  </a:lnTo>
                  <a:lnTo>
                    <a:pt x="471" y="21"/>
                  </a:lnTo>
                  <a:lnTo>
                    <a:pt x="482" y="46"/>
                  </a:lnTo>
                  <a:lnTo>
                    <a:pt x="486" y="72"/>
                  </a:lnTo>
                  <a:lnTo>
                    <a:pt x="485" y="105"/>
                  </a:lnTo>
                  <a:lnTo>
                    <a:pt x="495" y="129"/>
                  </a:lnTo>
                  <a:lnTo>
                    <a:pt x="510" y="160"/>
                  </a:lnTo>
                  <a:lnTo>
                    <a:pt x="539" y="177"/>
                  </a:lnTo>
                  <a:lnTo>
                    <a:pt x="524" y="199"/>
                  </a:lnTo>
                  <a:lnTo>
                    <a:pt x="512" y="216"/>
                  </a:lnTo>
                  <a:lnTo>
                    <a:pt x="495" y="235"/>
                  </a:lnTo>
                  <a:lnTo>
                    <a:pt x="474" y="232"/>
                  </a:lnTo>
                  <a:lnTo>
                    <a:pt x="486" y="265"/>
                  </a:lnTo>
                  <a:lnTo>
                    <a:pt x="471" y="295"/>
                  </a:lnTo>
                  <a:lnTo>
                    <a:pt x="479" y="330"/>
                  </a:lnTo>
                  <a:lnTo>
                    <a:pt x="471" y="363"/>
                  </a:lnTo>
                  <a:lnTo>
                    <a:pt x="470" y="388"/>
                  </a:lnTo>
                  <a:lnTo>
                    <a:pt x="444" y="391"/>
                  </a:lnTo>
                  <a:lnTo>
                    <a:pt x="413" y="463"/>
                  </a:lnTo>
                  <a:lnTo>
                    <a:pt x="395" y="471"/>
                  </a:lnTo>
                  <a:lnTo>
                    <a:pt x="390" y="502"/>
                  </a:lnTo>
                  <a:lnTo>
                    <a:pt x="402" y="541"/>
                  </a:lnTo>
                  <a:lnTo>
                    <a:pt x="387" y="564"/>
                  </a:lnTo>
                  <a:lnTo>
                    <a:pt x="372" y="564"/>
                  </a:lnTo>
                  <a:lnTo>
                    <a:pt x="369" y="585"/>
                  </a:lnTo>
                  <a:lnTo>
                    <a:pt x="416" y="609"/>
                  </a:lnTo>
                  <a:lnTo>
                    <a:pt x="426" y="657"/>
                  </a:lnTo>
                  <a:lnTo>
                    <a:pt x="446" y="661"/>
                  </a:lnTo>
                  <a:lnTo>
                    <a:pt x="440" y="690"/>
                  </a:lnTo>
                  <a:lnTo>
                    <a:pt x="450" y="708"/>
                  </a:lnTo>
                  <a:lnTo>
                    <a:pt x="429" y="714"/>
                  </a:lnTo>
                  <a:lnTo>
                    <a:pt x="387" y="712"/>
                  </a:lnTo>
                  <a:lnTo>
                    <a:pt x="384" y="733"/>
                  </a:lnTo>
                  <a:lnTo>
                    <a:pt x="350" y="727"/>
                  </a:lnTo>
                  <a:lnTo>
                    <a:pt x="333" y="739"/>
                  </a:lnTo>
                  <a:lnTo>
                    <a:pt x="312" y="732"/>
                  </a:lnTo>
                  <a:lnTo>
                    <a:pt x="294" y="729"/>
                  </a:lnTo>
                  <a:lnTo>
                    <a:pt x="278" y="750"/>
                  </a:lnTo>
                  <a:lnTo>
                    <a:pt x="248" y="727"/>
                  </a:lnTo>
                  <a:lnTo>
                    <a:pt x="197" y="736"/>
                  </a:lnTo>
                  <a:lnTo>
                    <a:pt x="149" y="690"/>
                  </a:lnTo>
                  <a:lnTo>
                    <a:pt x="137" y="675"/>
                  </a:lnTo>
                  <a:lnTo>
                    <a:pt x="140" y="649"/>
                  </a:lnTo>
                  <a:lnTo>
                    <a:pt x="117" y="633"/>
                  </a:lnTo>
                  <a:lnTo>
                    <a:pt x="116" y="610"/>
                  </a:lnTo>
                  <a:lnTo>
                    <a:pt x="95" y="592"/>
                  </a:lnTo>
                  <a:lnTo>
                    <a:pt x="84" y="556"/>
                  </a:lnTo>
                  <a:lnTo>
                    <a:pt x="59" y="549"/>
                  </a:lnTo>
                  <a:lnTo>
                    <a:pt x="56" y="511"/>
                  </a:lnTo>
                  <a:lnTo>
                    <a:pt x="42" y="513"/>
                  </a:lnTo>
                  <a:lnTo>
                    <a:pt x="47" y="477"/>
                  </a:lnTo>
                  <a:lnTo>
                    <a:pt x="24" y="471"/>
                  </a:lnTo>
                  <a:lnTo>
                    <a:pt x="24" y="412"/>
                  </a:lnTo>
                  <a:lnTo>
                    <a:pt x="2" y="391"/>
                  </a:lnTo>
                  <a:lnTo>
                    <a:pt x="0" y="367"/>
                  </a:lnTo>
                  <a:lnTo>
                    <a:pt x="21" y="339"/>
                  </a:lnTo>
                  <a:lnTo>
                    <a:pt x="9" y="324"/>
                  </a:lnTo>
                  <a:lnTo>
                    <a:pt x="30" y="288"/>
                  </a:lnTo>
                  <a:lnTo>
                    <a:pt x="60" y="276"/>
                  </a:lnTo>
                  <a:lnTo>
                    <a:pt x="54" y="126"/>
                  </a:lnTo>
                  <a:lnTo>
                    <a:pt x="81" y="114"/>
                  </a:lnTo>
                  <a:lnTo>
                    <a:pt x="78" y="31"/>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02" name="Group 351"/>
            <p:cNvGrpSpPr>
              <a:grpSpLocks/>
            </p:cNvGrpSpPr>
            <p:nvPr/>
          </p:nvGrpSpPr>
          <p:grpSpPr bwMode="auto">
            <a:xfrm>
              <a:off x="3491" y="2441"/>
              <a:ext cx="210" cy="128"/>
              <a:chOff x="5809" y="3315"/>
              <a:chExt cx="424" cy="260"/>
            </a:xfrm>
            <a:grpFill/>
          </p:grpSpPr>
          <p:sp>
            <p:nvSpPr>
              <p:cNvPr id="1017" name="Freeform 352"/>
              <p:cNvSpPr>
                <a:spLocks/>
              </p:cNvSpPr>
              <p:nvPr/>
            </p:nvSpPr>
            <p:spPr bwMode="auto">
              <a:xfrm>
                <a:off x="5809" y="3315"/>
                <a:ext cx="362" cy="249"/>
              </a:xfrm>
              <a:custGeom>
                <a:avLst/>
                <a:gdLst>
                  <a:gd name="T0" fmla="*/ 7 w 362"/>
                  <a:gd name="T1" fmla="*/ 92 h 249"/>
                  <a:gd name="T2" fmla="*/ 2 w 362"/>
                  <a:gd name="T3" fmla="*/ 138 h 249"/>
                  <a:gd name="T4" fmla="*/ 23 w 362"/>
                  <a:gd name="T5" fmla="*/ 152 h 249"/>
                  <a:gd name="T6" fmla="*/ 20 w 362"/>
                  <a:gd name="T7" fmla="*/ 173 h 249"/>
                  <a:gd name="T8" fmla="*/ 35 w 362"/>
                  <a:gd name="T9" fmla="*/ 206 h 249"/>
                  <a:gd name="T10" fmla="*/ 67 w 362"/>
                  <a:gd name="T11" fmla="*/ 243 h 249"/>
                  <a:gd name="T12" fmla="*/ 109 w 362"/>
                  <a:gd name="T13" fmla="*/ 240 h 249"/>
                  <a:gd name="T14" fmla="*/ 121 w 362"/>
                  <a:gd name="T15" fmla="*/ 222 h 249"/>
                  <a:gd name="T16" fmla="*/ 160 w 362"/>
                  <a:gd name="T17" fmla="*/ 213 h 249"/>
                  <a:gd name="T18" fmla="*/ 181 w 362"/>
                  <a:gd name="T19" fmla="*/ 203 h 249"/>
                  <a:gd name="T20" fmla="*/ 208 w 362"/>
                  <a:gd name="T21" fmla="*/ 203 h 249"/>
                  <a:gd name="T22" fmla="*/ 223 w 362"/>
                  <a:gd name="T23" fmla="*/ 192 h 249"/>
                  <a:gd name="T24" fmla="*/ 232 w 362"/>
                  <a:gd name="T25" fmla="*/ 185 h 249"/>
                  <a:gd name="T26" fmla="*/ 317 w 362"/>
                  <a:gd name="T27" fmla="*/ 138 h 249"/>
                  <a:gd name="T28" fmla="*/ 332 w 362"/>
                  <a:gd name="T29" fmla="*/ 122 h 249"/>
                  <a:gd name="T30" fmla="*/ 362 w 362"/>
                  <a:gd name="T31" fmla="*/ 78 h 249"/>
                  <a:gd name="T32" fmla="*/ 329 w 362"/>
                  <a:gd name="T33" fmla="*/ 24 h 249"/>
                  <a:gd name="T34" fmla="*/ 316 w 362"/>
                  <a:gd name="T35" fmla="*/ 0 h 249"/>
                  <a:gd name="T36" fmla="*/ 278 w 362"/>
                  <a:gd name="T37" fmla="*/ 11 h 249"/>
                  <a:gd name="T38" fmla="*/ 250 w 362"/>
                  <a:gd name="T39" fmla="*/ 24 h 249"/>
                  <a:gd name="T40" fmla="*/ 206 w 362"/>
                  <a:gd name="T41" fmla="*/ 51 h 249"/>
                  <a:gd name="T42" fmla="*/ 202 w 362"/>
                  <a:gd name="T43" fmla="*/ 54 h 249"/>
                  <a:gd name="T44" fmla="*/ 191 w 362"/>
                  <a:gd name="T45" fmla="*/ 57 h 249"/>
                  <a:gd name="T46" fmla="*/ 172 w 362"/>
                  <a:gd name="T47" fmla="*/ 80 h 249"/>
                  <a:gd name="T48" fmla="*/ 119 w 362"/>
                  <a:gd name="T49" fmla="*/ 141 h 249"/>
                  <a:gd name="T50" fmla="*/ 115 w 362"/>
                  <a:gd name="T51" fmla="*/ 107 h 249"/>
                  <a:gd name="T52" fmla="*/ 71 w 362"/>
                  <a:gd name="T53" fmla="*/ 87 h 249"/>
                  <a:gd name="T54" fmla="*/ 53 w 362"/>
                  <a:gd name="T55" fmla="*/ 65 h 249"/>
                  <a:gd name="T56" fmla="*/ 26 w 362"/>
                  <a:gd name="T57" fmla="*/ 72 h 249"/>
                  <a:gd name="T58" fmla="*/ 19 w 362"/>
                  <a:gd name="T59" fmla="*/ 95 h 249"/>
                  <a:gd name="T60" fmla="*/ 7 w 362"/>
                  <a:gd name="T61" fmla="*/ 9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2" h="249">
                    <a:moveTo>
                      <a:pt x="7" y="92"/>
                    </a:moveTo>
                    <a:cubicBezTo>
                      <a:pt x="3" y="108"/>
                      <a:pt x="10" y="123"/>
                      <a:pt x="2" y="138"/>
                    </a:cubicBezTo>
                    <a:cubicBezTo>
                      <a:pt x="6" y="147"/>
                      <a:pt x="14" y="149"/>
                      <a:pt x="23" y="152"/>
                    </a:cubicBezTo>
                    <a:cubicBezTo>
                      <a:pt x="29" y="160"/>
                      <a:pt x="26" y="166"/>
                      <a:pt x="20" y="173"/>
                    </a:cubicBezTo>
                    <a:cubicBezTo>
                      <a:pt x="17" y="189"/>
                      <a:pt x="21" y="198"/>
                      <a:pt x="35" y="206"/>
                    </a:cubicBezTo>
                    <a:cubicBezTo>
                      <a:pt x="46" y="221"/>
                      <a:pt x="47" y="241"/>
                      <a:pt x="67" y="243"/>
                    </a:cubicBezTo>
                    <a:cubicBezTo>
                      <a:pt x="80" y="249"/>
                      <a:pt x="96" y="243"/>
                      <a:pt x="109" y="240"/>
                    </a:cubicBezTo>
                    <a:cubicBezTo>
                      <a:pt x="111" y="238"/>
                      <a:pt x="118" y="224"/>
                      <a:pt x="121" y="222"/>
                    </a:cubicBezTo>
                    <a:cubicBezTo>
                      <a:pt x="129" y="214"/>
                      <a:pt x="150" y="215"/>
                      <a:pt x="160" y="213"/>
                    </a:cubicBezTo>
                    <a:cubicBezTo>
                      <a:pt x="167" y="209"/>
                      <a:pt x="173" y="205"/>
                      <a:pt x="181" y="203"/>
                    </a:cubicBezTo>
                    <a:cubicBezTo>
                      <a:pt x="184" y="203"/>
                      <a:pt x="203" y="205"/>
                      <a:pt x="208" y="203"/>
                    </a:cubicBezTo>
                    <a:cubicBezTo>
                      <a:pt x="214" y="201"/>
                      <a:pt x="218" y="196"/>
                      <a:pt x="223" y="192"/>
                    </a:cubicBezTo>
                    <a:cubicBezTo>
                      <a:pt x="226" y="190"/>
                      <a:pt x="232" y="185"/>
                      <a:pt x="232" y="185"/>
                    </a:cubicBezTo>
                    <a:cubicBezTo>
                      <a:pt x="241" y="159"/>
                      <a:pt x="292" y="144"/>
                      <a:pt x="317" y="138"/>
                    </a:cubicBezTo>
                    <a:cubicBezTo>
                      <a:pt x="324" y="133"/>
                      <a:pt x="328" y="130"/>
                      <a:pt x="332" y="122"/>
                    </a:cubicBezTo>
                    <a:cubicBezTo>
                      <a:pt x="335" y="103"/>
                      <a:pt x="344" y="87"/>
                      <a:pt x="362" y="78"/>
                    </a:cubicBezTo>
                    <a:cubicBezTo>
                      <a:pt x="350" y="60"/>
                      <a:pt x="339" y="43"/>
                      <a:pt x="329" y="24"/>
                    </a:cubicBezTo>
                    <a:cubicBezTo>
                      <a:pt x="328" y="15"/>
                      <a:pt x="322" y="7"/>
                      <a:pt x="316" y="0"/>
                    </a:cubicBezTo>
                    <a:cubicBezTo>
                      <a:pt x="303" y="4"/>
                      <a:pt x="291" y="8"/>
                      <a:pt x="278" y="11"/>
                    </a:cubicBezTo>
                    <a:cubicBezTo>
                      <a:pt x="270" y="17"/>
                      <a:pt x="260" y="23"/>
                      <a:pt x="250" y="24"/>
                    </a:cubicBezTo>
                    <a:cubicBezTo>
                      <a:pt x="238" y="34"/>
                      <a:pt x="221" y="48"/>
                      <a:pt x="206" y="51"/>
                    </a:cubicBezTo>
                    <a:cubicBezTo>
                      <a:pt x="205" y="52"/>
                      <a:pt x="204" y="53"/>
                      <a:pt x="202" y="54"/>
                    </a:cubicBezTo>
                    <a:cubicBezTo>
                      <a:pt x="198" y="55"/>
                      <a:pt x="194" y="55"/>
                      <a:pt x="191" y="57"/>
                    </a:cubicBezTo>
                    <a:cubicBezTo>
                      <a:pt x="185" y="61"/>
                      <a:pt x="176" y="75"/>
                      <a:pt x="172" y="80"/>
                    </a:cubicBezTo>
                    <a:cubicBezTo>
                      <a:pt x="157" y="99"/>
                      <a:pt x="140" y="128"/>
                      <a:pt x="119" y="141"/>
                    </a:cubicBezTo>
                    <a:cubicBezTo>
                      <a:pt x="115" y="131"/>
                      <a:pt x="120" y="117"/>
                      <a:pt x="115" y="107"/>
                    </a:cubicBezTo>
                    <a:cubicBezTo>
                      <a:pt x="113" y="104"/>
                      <a:pt x="77" y="90"/>
                      <a:pt x="71" y="87"/>
                    </a:cubicBezTo>
                    <a:cubicBezTo>
                      <a:pt x="65" y="78"/>
                      <a:pt x="65" y="67"/>
                      <a:pt x="53" y="65"/>
                    </a:cubicBezTo>
                    <a:cubicBezTo>
                      <a:pt x="41" y="66"/>
                      <a:pt x="33" y="63"/>
                      <a:pt x="26" y="72"/>
                    </a:cubicBezTo>
                    <a:cubicBezTo>
                      <a:pt x="25" y="81"/>
                      <a:pt x="26" y="89"/>
                      <a:pt x="19" y="95"/>
                    </a:cubicBezTo>
                    <a:cubicBezTo>
                      <a:pt x="13" y="93"/>
                      <a:pt x="0" y="99"/>
                      <a:pt x="7" y="9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18" name="Freeform 353"/>
              <p:cNvSpPr>
                <a:spLocks/>
              </p:cNvSpPr>
              <p:nvPr/>
            </p:nvSpPr>
            <p:spPr bwMode="auto">
              <a:xfrm>
                <a:off x="6140" y="3553"/>
                <a:ext cx="19" cy="16"/>
              </a:xfrm>
              <a:custGeom>
                <a:avLst/>
                <a:gdLst>
                  <a:gd name="T0" fmla="*/ 12 w 19"/>
                  <a:gd name="T1" fmla="*/ 2 h 16"/>
                  <a:gd name="T2" fmla="*/ 10 w 19"/>
                  <a:gd name="T3" fmla="*/ 16 h 16"/>
                  <a:gd name="T4" fmla="*/ 19 w 19"/>
                  <a:gd name="T5" fmla="*/ 5 h 16"/>
                  <a:gd name="T6" fmla="*/ 12 w 19"/>
                  <a:gd name="T7" fmla="*/ 2 h 16"/>
                </a:gdLst>
                <a:ahLst/>
                <a:cxnLst>
                  <a:cxn ang="0">
                    <a:pos x="T0" y="T1"/>
                  </a:cxn>
                  <a:cxn ang="0">
                    <a:pos x="T2" y="T3"/>
                  </a:cxn>
                  <a:cxn ang="0">
                    <a:pos x="T4" y="T5"/>
                  </a:cxn>
                  <a:cxn ang="0">
                    <a:pos x="T6" y="T7"/>
                  </a:cxn>
                </a:cxnLst>
                <a:rect l="0" t="0" r="r" b="b"/>
                <a:pathLst>
                  <a:path w="19" h="16">
                    <a:moveTo>
                      <a:pt x="12" y="2"/>
                    </a:moveTo>
                    <a:cubicBezTo>
                      <a:pt x="1" y="5"/>
                      <a:pt x="0" y="11"/>
                      <a:pt x="10" y="16"/>
                    </a:cubicBezTo>
                    <a:cubicBezTo>
                      <a:pt x="16" y="13"/>
                      <a:pt x="18" y="12"/>
                      <a:pt x="19" y="5"/>
                    </a:cubicBezTo>
                    <a:cubicBezTo>
                      <a:pt x="14" y="0"/>
                      <a:pt x="17" y="0"/>
                      <a:pt x="12"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19" name="Freeform 354"/>
              <p:cNvSpPr>
                <a:spLocks/>
              </p:cNvSpPr>
              <p:nvPr/>
            </p:nvSpPr>
            <p:spPr bwMode="auto">
              <a:xfrm>
                <a:off x="6167" y="3560"/>
                <a:ext cx="12" cy="15"/>
              </a:xfrm>
              <a:custGeom>
                <a:avLst/>
                <a:gdLst>
                  <a:gd name="T0" fmla="*/ 6 w 12"/>
                  <a:gd name="T1" fmla="*/ 6 h 15"/>
                  <a:gd name="T2" fmla="*/ 12 w 12"/>
                  <a:gd name="T3" fmla="*/ 13 h 15"/>
                  <a:gd name="T4" fmla="*/ 6 w 12"/>
                  <a:gd name="T5" fmla="*/ 6 h 15"/>
                </a:gdLst>
                <a:ahLst/>
                <a:cxnLst>
                  <a:cxn ang="0">
                    <a:pos x="T0" y="T1"/>
                  </a:cxn>
                  <a:cxn ang="0">
                    <a:pos x="T2" y="T3"/>
                  </a:cxn>
                  <a:cxn ang="0">
                    <a:pos x="T4" y="T5"/>
                  </a:cxn>
                </a:cxnLst>
                <a:rect l="0" t="0" r="r" b="b"/>
                <a:pathLst>
                  <a:path w="12" h="15">
                    <a:moveTo>
                      <a:pt x="6" y="6"/>
                    </a:moveTo>
                    <a:cubicBezTo>
                      <a:pt x="0" y="14"/>
                      <a:pt x="3" y="15"/>
                      <a:pt x="12" y="13"/>
                    </a:cubicBezTo>
                    <a:cubicBezTo>
                      <a:pt x="11" y="11"/>
                      <a:pt x="0" y="0"/>
                      <a:pt x="6"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20" name="Freeform 355"/>
              <p:cNvSpPr>
                <a:spLocks/>
              </p:cNvSpPr>
              <p:nvPr/>
            </p:nvSpPr>
            <p:spPr bwMode="auto">
              <a:xfrm>
                <a:off x="6181" y="3541"/>
                <a:ext cx="52" cy="29"/>
              </a:xfrm>
              <a:custGeom>
                <a:avLst/>
                <a:gdLst>
                  <a:gd name="T0" fmla="*/ 35 w 52"/>
                  <a:gd name="T1" fmla="*/ 5 h 29"/>
                  <a:gd name="T2" fmla="*/ 7 w 52"/>
                  <a:gd name="T3" fmla="*/ 7 h 29"/>
                  <a:gd name="T4" fmla="*/ 16 w 52"/>
                  <a:gd name="T5" fmla="*/ 23 h 29"/>
                  <a:gd name="T6" fmla="*/ 52 w 52"/>
                  <a:gd name="T7" fmla="*/ 20 h 29"/>
                  <a:gd name="T8" fmla="*/ 50 w 52"/>
                  <a:gd name="T9" fmla="*/ 8 h 29"/>
                  <a:gd name="T10" fmla="*/ 35 w 52"/>
                  <a:gd name="T11" fmla="*/ 5 h 29"/>
                </a:gdLst>
                <a:ahLst/>
                <a:cxnLst>
                  <a:cxn ang="0">
                    <a:pos x="T0" y="T1"/>
                  </a:cxn>
                  <a:cxn ang="0">
                    <a:pos x="T2" y="T3"/>
                  </a:cxn>
                  <a:cxn ang="0">
                    <a:pos x="T4" y="T5"/>
                  </a:cxn>
                  <a:cxn ang="0">
                    <a:pos x="T6" y="T7"/>
                  </a:cxn>
                  <a:cxn ang="0">
                    <a:pos x="T8" y="T9"/>
                  </a:cxn>
                  <a:cxn ang="0">
                    <a:pos x="T10" y="T11"/>
                  </a:cxn>
                </a:cxnLst>
                <a:rect l="0" t="0" r="r" b="b"/>
                <a:pathLst>
                  <a:path w="52" h="29">
                    <a:moveTo>
                      <a:pt x="35" y="5"/>
                    </a:moveTo>
                    <a:cubicBezTo>
                      <a:pt x="25" y="3"/>
                      <a:pt x="16" y="5"/>
                      <a:pt x="7" y="7"/>
                    </a:cubicBezTo>
                    <a:cubicBezTo>
                      <a:pt x="0" y="16"/>
                      <a:pt x="7" y="21"/>
                      <a:pt x="16" y="23"/>
                    </a:cubicBezTo>
                    <a:cubicBezTo>
                      <a:pt x="28" y="29"/>
                      <a:pt x="41" y="26"/>
                      <a:pt x="52" y="20"/>
                    </a:cubicBezTo>
                    <a:cubicBezTo>
                      <a:pt x="51" y="16"/>
                      <a:pt x="52" y="12"/>
                      <a:pt x="50" y="8"/>
                    </a:cubicBezTo>
                    <a:cubicBezTo>
                      <a:pt x="49" y="7"/>
                      <a:pt x="30" y="0"/>
                      <a:pt x="35"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803" name="Freeform 356"/>
            <p:cNvSpPr>
              <a:spLocks/>
            </p:cNvSpPr>
            <p:nvPr/>
          </p:nvSpPr>
          <p:spPr bwMode="auto">
            <a:xfrm>
              <a:off x="3391" y="2456"/>
              <a:ext cx="108" cy="111"/>
            </a:xfrm>
            <a:custGeom>
              <a:avLst/>
              <a:gdLst>
                <a:gd name="T0" fmla="*/ 70 w 219"/>
                <a:gd name="T1" fmla="*/ 0 h 224"/>
                <a:gd name="T2" fmla="*/ 85 w 219"/>
                <a:gd name="T3" fmla="*/ 29 h 224"/>
                <a:gd name="T4" fmla="*/ 90 w 219"/>
                <a:gd name="T5" fmla="*/ 78 h 224"/>
                <a:gd name="T6" fmla="*/ 105 w 219"/>
                <a:gd name="T7" fmla="*/ 107 h 224"/>
                <a:gd name="T8" fmla="*/ 127 w 219"/>
                <a:gd name="T9" fmla="*/ 101 h 224"/>
                <a:gd name="T10" fmla="*/ 130 w 219"/>
                <a:gd name="T11" fmla="*/ 128 h 224"/>
                <a:gd name="T12" fmla="*/ 150 w 219"/>
                <a:gd name="T13" fmla="*/ 114 h 224"/>
                <a:gd name="T14" fmla="*/ 166 w 219"/>
                <a:gd name="T15" fmla="*/ 153 h 224"/>
                <a:gd name="T16" fmla="*/ 219 w 219"/>
                <a:gd name="T17" fmla="*/ 203 h 224"/>
                <a:gd name="T18" fmla="*/ 189 w 219"/>
                <a:gd name="T19" fmla="*/ 224 h 224"/>
                <a:gd name="T20" fmla="*/ 132 w 219"/>
                <a:gd name="T21" fmla="*/ 159 h 224"/>
                <a:gd name="T22" fmla="*/ 96 w 219"/>
                <a:gd name="T23" fmla="*/ 158 h 224"/>
                <a:gd name="T24" fmla="*/ 70 w 219"/>
                <a:gd name="T25" fmla="*/ 128 h 224"/>
                <a:gd name="T26" fmla="*/ 42 w 219"/>
                <a:gd name="T27" fmla="*/ 150 h 224"/>
                <a:gd name="T28" fmla="*/ 9 w 219"/>
                <a:gd name="T29" fmla="*/ 150 h 224"/>
                <a:gd name="T30" fmla="*/ 0 w 219"/>
                <a:gd name="T31" fmla="*/ 120 h 224"/>
                <a:gd name="T32" fmla="*/ 16 w 219"/>
                <a:gd name="T33" fmla="*/ 89 h 224"/>
                <a:gd name="T34" fmla="*/ 3 w 219"/>
                <a:gd name="T35" fmla="*/ 57 h 224"/>
                <a:gd name="T36" fmla="*/ 27 w 219"/>
                <a:gd name="T37" fmla="*/ 59 h 224"/>
                <a:gd name="T38" fmla="*/ 70 w 219"/>
                <a:gd name="T3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 h="224">
                  <a:moveTo>
                    <a:pt x="70" y="0"/>
                  </a:moveTo>
                  <a:lnTo>
                    <a:pt x="85" y="29"/>
                  </a:lnTo>
                  <a:lnTo>
                    <a:pt x="90" y="78"/>
                  </a:lnTo>
                  <a:lnTo>
                    <a:pt x="105" y="107"/>
                  </a:lnTo>
                  <a:lnTo>
                    <a:pt x="127" y="101"/>
                  </a:lnTo>
                  <a:lnTo>
                    <a:pt x="130" y="128"/>
                  </a:lnTo>
                  <a:lnTo>
                    <a:pt x="150" y="114"/>
                  </a:lnTo>
                  <a:lnTo>
                    <a:pt x="166" y="153"/>
                  </a:lnTo>
                  <a:lnTo>
                    <a:pt x="219" y="203"/>
                  </a:lnTo>
                  <a:lnTo>
                    <a:pt x="189" y="224"/>
                  </a:lnTo>
                  <a:lnTo>
                    <a:pt x="132" y="159"/>
                  </a:lnTo>
                  <a:lnTo>
                    <a:pt x="96" y="158"/>
                  </a:lnTo>
                  <a:lnTo>
                    <a:pt x="70" y="128"/>
                  </a:lnTo>
                  <a:lnTo>
                    <a:pt x="42" y="150"/>
                  </a:lnTo>
                  <a:lnTo>
                    <a:pt x="9" y="150"/>
                  </a:lnTo>
                  <a:lnTo>
                    <a:pt x="0" y="120"/>
                  </a:lnTo>
                  <a:lnTo>
                    <a:pt x="16" y="89"/>
                  </a:lnTo>
                  <a:lnTo>
                    <a:pt x="3" y="57"/>
                  </a:lnTo>
                  <a:lnTo>
                    <a:pt x="27" y="59"/>
                  </a:lnTo>
                  <a:lnTo>
                    <a:pt x="70"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04" name="Freeform 357"/>
            <p:cNvSpPr>
              <a:spLocks/>
            </p:cNvSpPr>
            <p:nvPr/>
          </p:nvSpPr>
          <p:spPr bwMode="auto">
            <a:xfrm>
              <a:off x="3476" y="2556"/>
              <a:ext cx="31" cy="41"/>
            </a:xfrm>
            <a:custGeom>
              <a:avLst/>
              <a:gdLst>
                <a:gd name="T0" fmla="*/ 49 w 64"/>
                <a:gd name="T1" fmla="*/ 0 h 82"/>
                <a:gd name="T2" fmla="*/ 64 w 64"/>
                <a:gd name="T3" fmla="*/ 27 h 82"/>
                <a:gd name="T4" fmla="*/ 36 w 64"/>
                <a:gd name="T5" fmla="*/ 46 h 82"/>
                <a:gd name="T6" fmla="*/ 55 w 64"/>
                <a:gd name="T7" fmla="*/ 51 h 82"/>
                <a:gd name="T8" fmla="*/ 31 w 64"/>
                <a:gd name="T9" fmla="*/ 82 h 82"/>
                <a:gd name="T10" fmla="*/ 27 w 64"/>
                <a:gd name="T11" fmla="*/ 70 h 82"/>
                <a:gd name="T12" fmla="*/ 0 w 64"/>
                <a:gd name="T13" fmla="*/ 70 h 82"/>
                <a:gd name="T14" fmla="*/ 0 w 64"/>
                <a:gd name="T15" fmla="*/ 57 h 82"/>
                <a:gd name="T16" fmla="*/ 3 w 64"/>
                <a:gd name="T17" fmla="*/ 30 h 82"/>
                <a:gd name="T18" fmla="*/ 49 w 64"/>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2">
                  <a:moveTo>
                    <a:pt x="49" y="0"/>
                  </a:moveTo>
                  <a:lnTo>
                    <a:pt x="64" y="27"/>
                  </a:lnTo>
                  <a:lnTo>
                    <a:pt x="36" y="46"/>
                  </a:lnTo>
                  <a:lnTo>
                    <a:pt x="55" y="51"/>
                  </a:lnTo>
                  <a:lnTo>
                    <a:pt x="31" y="82"/>
                  </a:lnTo>
                  <a:lnTo>
                    <a:pt x="27" y="70"/>
                  </a:lnTo>
                  <a:lnTo>
                    <a:pt x="0" y="70"/>
                  </a:lnTo>
                  <a:lnTo>
                    <a:pt x="0" y="57"/>
                  </a:lnTo>
                  <a:lnTo>
                    <a:pt x="3" y="30"/>
                  </a:lnTo>
                  <a:lnTo>
                    <a:pt x="49"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05" name="Freeform 358"/>
            <p:cNvSpPr>
              <a:spLocks/>
            </p:cNvSpPr>
            <p:nvPr/>
          </p:nvSpPr>
          <p:spPr bwMode="auto">
            <a:xfrm>
              <a:off x="3467" y="2570"/>
              <a:ext cx="182" cy="260"/>
            </a:xfrm>
            <a:custGeom>
              <a:avLst/>
              <a:gdLst>
                <a:gd name="T0" fmla="*/ 51 w 370"/>
                <a:gd name="T1" fmla="*/ 53 h 527"/>
                <a:gd name="T2" fmla="*/ 46 w 370"/>
                <a:gd name="T3" fmla="*/ 69 h 527"/>
                <a:gd name="T4" fmla="*/ 63 w 370"/>
                <a:gd name="T5" fmla="*/ 71 h 527"/>
                <a:gd name="T6" fmla="*/ 82 w 370"/>
                <a:gd name="T7" fmla="*/ 113 h 527"/>
                <a:gd name="T8" fmla="*/ 111 w 370"/>
                <a:gd name="T9" fmla="*/ 111 h 527"/>
                <a:gd name="T10" fmla="*/ 135 w 370"/>
                <a:gd name="T11" fmla="*/ 135 h 527"/>
                <a:gd name="T12" fmla="*/ 195 w 370"/>
                <a:gd name="T13" fmla="*/ 170 h 527"/>
                <a:gd name="T14" fmla="*/ 246 w 370"/>
                <a:gd name="T15" fmla="*/ 170 h 527"/>
                <a:gd name="T16" fmla="*/ 190 w 370"/>
                <a:gd name="T17" fmla="*/ 236 h 527"/>
                <a:gd name="T18" fmla="*/ 117 w 370"/>
                <a:gd name="T19" fmla="*/ 299 h 527"/>
                <a:gd name="T20" fmla="*/ 79 w 370"/>
                <a:gd name="T21" fmla="*/ 293 h 527"/>
                <a:gd name="T22" fmla="*/ 55 w 370"/>
                <a:gd name="T23" fmla="*/ 314 h 527"/>
                <a:gd name="T24" fmla="*/ 30 w 370"/>
                <a:gd name="T25" fmla="*/ 321 h 527"/>
                <a:gd name="T26" fmla="*/ 19 w 370"/>
                <a:gd name="T27" fmla="*/ 342 h 527"/>
                <a:gd name="T28" fmla="*/ 6 w 370"/>
                <a:gd name="T29" fmla="*/ 345 h 527"/>
                <a:gd name="T30" fmla="*/ 0 w 370"/>
                <a:gd name="T31" fmla="*/ 501 h 527"/>
                <a:gd name="T32" fmla="*/ 37 w 370"/>
                <a:gd name="T33" fmla="*/ 527 h 527"/>
                <a:gd name="T34" fmla="*/ 132 w 370"/>
                <a:gd name="T35" fmla="*/ 404 h 527"/>
                <a:gd name="T36" fmla="*/ 181 w 370"/>
                <a:gd name="T37" fmla="*/ 378 h 527"/>
                <a:gd name="T38" fmla="*/ 238 w 370"/>
                <a:gd name="T39" fmla="*/ 305 h 527"/>
                <a:gd name="T40" fmla="*/ 273 w 370"/>
                <a:gd name="T41" fmla="*/ 239 h 527"/>
                <a:gd name="T42" fmla="*/ 289 w 370"/>
                <a:gd name="T43" fmla="*/ 204 h 527"/>
                <a:gd name="T44" fmla="*/ 301 w 370"/>
                <a:gd name="T45" fmla="*/ 188 h 527"/>
                <a:gd name="T46" fmla="*/ 300 w 370"/>
                <a:gd name="T47" fmla="*/ 161 h 527"/>
                <a:gd name="T48" fmla="*/ 328 w 370"/>
                <a:gd name="T49" fmla="*/ 143 h 527"/>
                <a:gd name="T50" fmla="*/ 351 w 370"/>
                <a:gd name="T51" fmla="*/ 90 h 527"/>
                <a:gd name="T52" fmla="*/ 342 w 370"/>
                <a:gd name="T53" fmla="*/ 72 h 527"/>
                <a:gd name="T54" fmla="*/ 370 w 370"/>
                <a:gd name="T55" fmla="*/ 66 h 527"/>
                <a:gd name="T56" fmla="*/ 349 w 370"/>
                <a:gd name="T57" fmla="*/ 51 h 527"/>
                <a:gd name="T58" fmla="*/ 355 w 370"/>
                <a:gd name="T59" fmla="*/ 12 h 527"/>
                <a:gd name="T60" fmla="*/ 340 w 370"/>
                <a:gd name="T61" fmla="*/ 0 h 527"/>
                <a:gd name="T62" fmla="*/ 295 w 370"/>
                <a:gd name="T63" fmla="*/ 29 h 527"/>
                <a:gd name="T64" fmla="*/ 268 w 370"/>
                <a:gd name="T65" fmla="*/ 23 h 527"/>
                <a:gd name="T66" fmla="*/ 237 w 370"/>
                <a:gd name="T67" fmla="*/ 41 h 527"/>
                <a:gd name="T68" fmla="*/ 220 w 370"/>
                <a:gd name="T69" fmla="*/ 38 h 527"/>
                <a:gd name="T70" fmla="*/ 195 w 370"/>
                <a:gd name="T71" fmla="*/ 62 h 527"/>
                <a:gd name="T72" fmla="*/ 165 w 370"/>
                <a:gd name="T73" fmla="*/ 51 h 527"/>
                <a:gd name="T74" fmla="*/ 141 w 370"/>
                <a:gd name="T75" fmla="*/ 69 h 527"/>
                <a:gd name="T76" fmla="*/ 114 w 370"/>
                <a:gd name="T77" fmla="*/ 62 h 527"/>
                <a:gd name="T78" fmla="*/ 91 w 370"/>
                <a:gd name="T79" fmla="*/ 48 h 527"/>
                <a:gd name="T80" fmla="*/ 85 w 370"/>
                <a:gd name="T81" fmla="*/ 23 h 527"/>
                <a:gd name="T82" fmla="*/ 73 w 370"/>
                <a:gd name="T83" fmla="*/ 20 h 527"/>
                <a:gd name="T84" fmla="*/ 51 w 370"/>
                <a:gd name="T85" fmla="*/ 5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0" h="527">
                  <a:moveTo>
                    <a:pt x="51" y="53"/>
                  </a:moveTo>
                  <a:lnTo>
                    <a:pt x="46" y="69"/>
                  </a:lnTo>
                  <a:lnTo>
                    <a:pt x="63" y="71"/>
                  </a:lnTo>
                  <a:lnTo>
                    <a:pt x="82" y="113"/>
                  </a:lnTo>
                  <a:lnTo>
                    <a:pt x="111" y="111"/>
                  </a:lnTo>
                  <a:lnTo>
                    <a:pt x="135" y="135"/>
                  </a:lnTo>
                  <a:lnTo>
                    <a:pt x="195" y="170"/>
                  </a:lnTo>
                  <a:lnTo>
                    <a:pt x="246" y="170"/>
                  </a:lnTo>
                  <a:lnTo>
                    <a:pt x="190" y="236"/>
                  </a:lnTo>
                  <a:lnTo>
                    <a:pt x="117" y="299"/>
                  </a:lnTo>
                  <a:lnTo>
                    <a:pt x="79" y="293"/>
                  </a:lnTo>
                  <a:lnTo>
                    <a:pt x="55" y="314"/>
                  </a:lnTo>
                  <a:lnTo>
                    <a:pt x="30" y="321"/>
                  </a:lnTo>
                  <a:lnTo>
                    <a:pt x="19" y="342"/>
                  </a:lnTo>
                  <a:lnTo>
                    <a:pt x="6" y="345"/>
                  </a:lnTo>
                  <a:lnTo>
                    <a:pt x="0" y="501"/>
                  </a:lnTo>
                  <a:lnTo>
                    <a:pt x="37" y="527"/>
                  </a:lnTo>
                  <a:lnTo>
                    <a:pt x="132" y="404"/>
                  </a:lnTo>
                  <a:lnTo>
                    <a:pt x="181" y="378"/>
                  </a:lnTo>
                  <a:lnTo>
                    <a:pt x="238" y="305"/>
                  </a:lnTo>
                  <a:lnTo>
                    <a:pt x="273" y="239"/>
                  </a:lnTo>
                  <a:lnTo>
                    <a:pt x="289" y="204"/>
                  </a:lnTo>
                  <a:lnTo>
                    <a:pt x="301" y="188"/>
                  </a:lnTo>
                  <a:lnTo>
                    <a:pt x="300" y="161"/>
                  </a:lnTo>
                  <a:lnTo>
                    <a:pt x="328" y="143"/>
                  </a:lnTo>
                  <a:lnTo>
                    <a:pt x="351" y="90"/>
                  </a:lnTo>
                  <a:lnTo>
                    <a:pt x="342" y="72"/>
                  </a:lnTo>
                  <a:lnTo>
                    <a:pt x="370" y="66"/>
                  </a:lnTo>
                  <a:lnTo>
                    <a:pt x="349" y="51"/>
                  </a:lnTo>
                  <a:lnTo>
                    <a:pt x="355" y="12"/>
                  </a:lnTo>
                  <a:lnTo>
                    <a:pt x="340" y="0"/>
                  </a:lnTo>
                  <a:lnTo>
                    <a:pt x="295" y="29"/>
                  </a:lnTo>
                  <a:lnTo>
                    <a:pt x="268" y="23"/>
                  </a:lnTo>
                  <a:lnTo>
                    <a:pt x="237" y="41"/>
                  </a:lnTo>
                  <a:lnTo>
                    <a:pt x="220" y="38"/>
                  </a:lnTo>
                  <a:lnTo>
                    <a:pt x="195" y="62"/>
                  </a:lnTo>
                  <a:lnTo>
                    <a:pt x="165" y="51"/>
                  </a:lnTo>
                  <a:lnTo>
                    <a:pt x="141" y="69"/>
                  </a:lnTo>
                  <a:lnTo>
                    <a:pt x="114" y="62"/>
                  </a:lnTo>
                  <a:lnTo>
                    <a:pt x="91" y="48"/>
                  </a:lnTo>
                  <a:lnTo>
                    <a:pt x="85" y="23"/>
                  </a:lnTo>
                  <a:lnTo>
                    <a:pt x="73" y="20"/>
                  </a:lnTo>
                  <a:lnTo>
                    <a:pt x="51" y="53"/>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06" name="Freeform 359"/>
            <p:cNvSpPr>
              <a:spLocks/>
            </p:cNvSpPr>
            <p:nvPr/>
          </p:nvSpPr>
          <p:spPr bwMode="auto">
            <a:xfrm>
              <a:off x="3341" y="2519"/>
              <a:ext cx="247" cy="213"/>
            </a:xfrm>
            <a:custGeom>
              <a:avLst/>
              <a:gdLst>
                <a:gd name="T0" fmla="*/ 171 w 501"/>
                <a:gd name="T1" fmla="*/ 0 h 432"/>
                <a:gd name="T2" fmla="*/ 144 w 501"/>
                <a:gd name="T3" fmla="*/ 21 h 432"/>
                <a:gd name="T4" fmla="*/ 111 w 501"/>
                <a:gd name="T5" fmla="*/ 21 h 432"/>
                <a:gd name="T6" fmla="*/ 103 w 501"/>
                <a:gd name="T7" fmla="*/ 57 h 432"/>
                <a:gd name="T8" fmla="*/ 100 w 501"/>
                <a:gd name="T9" fmla="*/ 87 h 432"/>
                <a:gd name="T10" fmla="*/ 75 w 501"/>
                <a:gd name="T11" fmla="*/ 87 h 432"/>
                <a:gd name="T12" fmla="*/ 43 w 501"/>
                <a:gd name="T13" fmla="*/ 159 h 432"/>
                <a:gd name="T14" fmla="*/ 27 w 501"/>
                <a:gd name="T15" fmla="*/ 166 h 432"/>
                <a:gd name="T16" fmla="*/ 21 w 501"/>
                <a:gd name="T17" fmla="*/ 199 h 432"/>
                <a:gd name="T18" fmla="*/ 33 w 501"/>
                <a:gd name="T19" fmla="*/ 237 h 432"/>
                <a:gd name="T20" fmla="*/ 21 w 501"/>
                <a:gd name="T21" fmla="*/ 259 h 432"/>
                <a:gd name="T22" fmla="*/ 3 w 501"/>
                <a:gd name="T23" fmla="*/ 261 h 432"/>
                <a:gd name="T24" fmla="*/ 0 w 501"/>
                <a:gd name="T25" fmla="*/ 283 h 432"/>
                <a:gd name="T26" fmla="*/ 46 w 501"/>
                <a:gd name="T27" fmla="*/ 304 h 432"/>
                <a:gd name="T28" fmla="*/ 58 w 501"/>
                <a:gd name="T29" fmla="*/ 355 h 432"/>
                <a:gd name="T30" fmla="*/ 76 w 501"/>
                <a:gd name="T31" fmla="*/ 358 h 432"/>
                <a:gd name="T32" fmla="*/ 72 w 501"/>
                <a:gd name="T33" fmla="*/ 387 h 432"/>
                <a:gd name="T34" fmla="*/ 81 w 501"/>
                <a:gd name="T35" fmla="*/ 402 h 432"/>
                <a:gd name="T36" fmla="*/ 130 w 501"/>
                <a:gd name="T37" fmla="*/ 402 h 432"/>
                <a:gd name="T38" fmla="*/ 159 w 501"/>
                <a:gd name="T39" fmla="*/ 432 h 432"/>
                <a:gd name="T40" fmla="*/ 210 w 501"/>
                <a:gd name="T41" fmla="*/ 432 h 432"/>
                <a:gd name="T42" fmla="*/ 217 w 501"/>
                <a:gd name="T43" fmla="*/ 414 h 432"/>
                <a:gd name="T44" fmla="*/ 283 w 501"/>
                <a:gd name="T45" fmla="*/ 421 h 432"/>
                <a:gd name="T46" fmla="*/ 307 w 501"/>
                <a:gd name="T47" fmla="*/ 418 h 432"/>
                <a:gd name="T48" fmla="*/ 333 w 501"/>
                <a:gd name="T49" fmla="*/ 396 h 432"/>
                <a:gd name="T50" fmla="*/ 370 w 501"/>
                <a:gd name="T51" fmla="*/ 400 h 432"/>
                <a:gd name="T52" fmla="*/ 439 w 501"/>
                <a:gd name="T53" fmla="*/ 342 h 432"/>
                <a:gd name="T54" fmla="*/ 501 w 501"/>
                <a:gd name="T55" fmla="*/ 271 h 432"/>
                <a:gd name="T56" fmla="*/ 447 w 501"/>
                <a:gd name="T57" fmla="*/ 271 h 432"/>
                <a:gd name="T58" fmla="*/ 391 w 501"/>
                <a:gd name="T59" fmla="*/ 240 h 432"/>
                <a:gd name="T60" fmla="*/ 366 w 501"/>
                <a:gd name="T61" fmla="*/ 214 h 432"/>
                <a:gd name="T62" fmla="*/ 336 w 501"/>
                <a:gd name="T63" fmla="*/ 214 h 432"/>
                <a:gd name="T64" fmla="*/ 318 w 501"/>
                <a:gd name="T65" fmla="*/ 171 h 432"/>
                <a:gd name="T66" fmla="*/ 300 w 501"/>
                <a:gd name="T67" fmla="*/ 171 h 432"/>
                <a:gd name="T68" fmla="*/ 306 w 501"/>
                <a:gd name="T69" fmla="*/ 156 h 432"/>
                <a:gd name="T70" fmla="*/ 300 w 501"/>
                <a:gd name="T71" fmla="*/ 144 h 432"/>
                <a:gd name="T72" fmla="*/ 273 w 501"/>
                <a:gd name="T73" fmla="*/ 142 h 432"/>
                <a:gd name="T74" fmla="*/ 274 w 501"/>
                <a:gd name="T75" fmla="*/ 105 h 432"/>
                <a:gd name="T76" fmla="*/ 289 w 501"/>
                <a:gd name="T77" fmla="*/ 91 h 432"/>
                <a:gd name="T78" fmla="*/ 234 w 501"/>
                <a:gd name="T79" fmla="*/ 31 h 432"/>
                <a:gd name="T80" fmla="*/ 195 w 501"/>
                <a:gd name="T81" fmla="*/ 30 h 432"/>
                <a:gd name="T82" fmla="*/ 171 w 501"/>
                <a:gd name="T83"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1" h="432">
                  <a:moveTo>
                    <a:pt x="171" y="0"/>
                  </a:moveTo>
                  <a:lnTo>
                    <a:pt x="144" y="21"/>
                  </a:lnTo>
                  <a:lnTo>
                    <a:pt x="111" y="21"/>
                  </a:lnTo>
                  <a:lnTo>
                    <a:pt x="103" y="57"/>
                  </a:lnTo>
                  <a:lnTo>
                    <a:pt x="100" y="87"/>
                  </a:lnTo>
                  <a:lnTo>
                    <a:pt x="75" y="87"/>
                  </a:lnTo>
                  <a:lnTo>
                    <a:pt x="43" y="159"/>
                  </a:lnTo>
                  <a:lnTo>
                    <a:pt x="27" y="166"/>
                  </a:lnTo>
                  <a:lnTo>
                    <a:pt x="21" y="199"/>
                  </a:lnTo>
                  <a:lnTo>
                    <a:pt x="33" y="237"/>
                  </a:lnTo>
                  <a:lnTo>
                    <a:pt x="21" y="259"/>
                  </a:lnTo>
                  <a:lnTo>
                    <a:pt x="3" y="261"/>
                  </a:lnTo>
                  <a:lnTo>
                    <a:pt x="0" y="283"/>
                  </a:lnTo>
                  <a:lnTo>
                    <a:pt x="46" y="304"/>
                  </a:lnTo>
                  <a:lnTo>
                    <a:pt x="58" y="355"/>
                  </a:lnTo>
                  <a:lnTo>
                    <a:pt x="76" y="358"/>
                  </a:lnTo>
                  <a:lnTo>
                    <a:pt x="72" y="387"/>
                  </a:lnTo>
                  <a:lnTo>
                    <a:pt x="81" y="402"/>
                  </a:lnTo>
                  <a:lnTo>
                    <a:pt x="130" y="402"/>
                  </a:lnTo>
                  <a:lnTo>
                    <a:pt x="159" y="432"/>
                  </a:lnTo>
                  <a:lnTo>
                    <a:pt x="210" y="432"/>
                  </a:lnTo>
                  <a:lnTo>
                    <a:pt x="217" y="414"/>
                  </a:lnTo>
                  <a:lnTo>
                    <a:pt x="283" y="421"/>
                  </a:lnTo>
                  <a:lnTo>
                    <a:pt x="307" y="418"/>
                  </a:lnTo>
                  <a:lnTo>
                    <a:pt x="333" y="396"/>
                  </a:lnTo>
                  <a:lnTo>
                    <a:pt x="370" y="400"/>
                  </a:lnTo>
                  <a:lnTo>
                    <a:pt x="439" y="342"/>
                  </a:lnTo>
                  <a:lnTo>
                    <a:pt x="501" y="271"/>
                  </a:lnTo>
                  <a:lnTo>
                    <a:pt x="447" y="271"/>
                  </a:lnTo>
                  <a:lnTo>
                    <a:pt x="391" y="240"/>
                  </a:lnTo>
                  <a:lnTo>
                    <a:pt x="366" y="214"/>
                  </a:lnTo>
                  <a:lnTo>
                    <a:pt x="336" y="214"/>
                  </a:lnTo>
                  <a:lnTo>
                    <a:pt x="318" y="171"/>
                  </a:lnTo>
                  <a:lnTo>
                    <a:pt x="300" y="171"/>
                  </a:lnTo>
                  <a:lnTo>
                    <a:pt x="306" y="156"/>
                  </a:lnTo>
                  <a:lnTo>
                    <a:pt x="300" y="144"/>
                  </a:lnTo>
                  <a:lnTo>
                    <a:pt x="273" y="142"/>
                  </a:lnTo>
                  <a:lnTo>
                    <a:pt x="274" y="105"/>
                  </a:lnTo>
                  <a:lnTo>
                    <a:pt x="289" y="91"/>
                  </a:lnTo>
                  <a:lnTo>
                    <a:pt x="234" y="31"/>
                  </a:lnTo>
                  <a:lnTo>
                    <a:pt x="195" y="30"/>
                  </a:lnTo>
                  <a:lnTo>
                    <a:pt x="171"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07" name="Freeform 360"/>
            <p:cNvSpPr>
              <a:spLocks/>
            </p:cNvSpPr>
            <p:nvPr/>
          </p:nvSpPr>
          <p:spPr bwMode="auto">
            <a:xfrm>
              <a:off x="3350" y="2717"/>
              <a:ext cx="135" cy="177"/>
            </a:xfrm>
            <a:custGeom>
              <a:avLst/>
              <a:gdLst>
                <a:gd name="T0" fmla="*/ 0 w 272"/>
                <a:gd name="T1" fmla="*/ 7 h 357"/>
                <a:gd name="T2" fmla="*/ 17 w 272"/>
                <a:gd name="T3" fmla="*/ 39 h 357"/>
                <a:gd name="T4" fmla="*/ 21 w 272"/>
                <a:gd name="T5" fmla="*/ 88 h 357"/>
                <a:gd name="T6" fmla="*/ 47 w 272"/>
                <a:gd name="T7" fmla="*/ 111 h 357"/>
                <a:gd name="T8" fmla="*/ 8 w 272"/>
                <a:gd name="T9" fmla="*/ 160 h 357"/>
                <a:gd name="T10" fmla="*/ 17 w 272"/>
                <a:gd name="T11" fmla="*/ 177 h 357"/>
                <a:gd name="T12" fmla="*/ 42 w 272"/>
                <a:gd name="T13" fmla="*/ 184 h 357"/>
                <a:gd name="T14" fmla="*/ 32 w 272"/>
                <a:gd name="T15" fmla="*/ 195 h 357"/>
                <a:gd name="T16" fmla="*/ 12 w 272"/>
                <a:gd name="T17" fmla="*/ 199 h 357"/>
                <a:gd name="T18" fmla="*/ 5 w 272"/>
                <a:gd name="T19" fmla="*/ 216 h 357"/>
                <a:gd name="T20" fmla="*/ 77 w 272"/>
                <a:gd name="T21" fmla="*/ 253 h 357"/>
                <a:gd name="T22" fmla="*/ 135 w 272"/>
                <a:gd name="T23" fmla="*/ 294 h 357"/>
                <a:gd name="T24" fmla="*/ 128 w 272"/>
                <a:gd name="T25" fmla="*/ 312 h 357"/>
                <a:gd name="T26" fmla="*/ 167 w 272"/>
                <a:gd name="T27" fmla="*/ 357 h 357"/>
                <a:gd name="T28" fmla="*/ 186 w 272"/>
                <a:gd name="T29" fmla="*/ 349 h 357"/>
                <a:gd name="T30" fmla="*/ 215 w 272"/>
                <a:gd name="T31" fmla="*/ 286 h 357"/>
                <a:gd name="T32" fmla="*/ 272 w 272"/>
                <a:gd name="T33" fmla="*/ 222 h 357"/>
                <a:gd name="T34" fmla="*/ 236 w 272"/>
                <a:gd name="T35" fmla="*/ 201 h 357"/>
                <a:gd name="T36" fmla="*/ 242 w 272"/>
                <a:gd name="T37" fmla="*/ 45 h 357"/>
                <a:gd name="T38" fmla="*/ 255 w 272"/>
                <a:gd name="T39" fmla="*/ 45 h 357"/>
                <a:gd name="T40" fmla="*/ 267 w 272"/>
                <a:gd name="T41" fmla="*/ 18 h 357"/>
                <a:gd name="T42" fmla="*/ 198 w 272"/>
                <a:gd name="T43" fmla="*/ 9 h 357"/>
                <a:gd name="T44" fmla="*/ 191 w 272"/>
                <a:gd name="T45" fmla="*/ 28 h 357"/>
                <a:gd name="T46" fmla="*/ 135 w 272"/>
                <a:gd name="T47" fmla="*/ 28 h 357"/>
                <a:gd name="T48" fmla="*/ 111 w 272"/>
                <a:gd name="T49" fmla="*/ 0 h 357"/>
                <a:gd name="T50" fmla="*/ 62 w 272"/>
                <a:gd name="T51" fmla="*/ 0 h 357"/>
                <a:gd name="T52" fmla="*/ 47 w 272"/>
                <a:gd name="T53" fmla="*/ 7 h 357"/>
                <a:gd name="T54" fmla="*/ 0 w 272"/>
                <a:gd name="T55" fmla="*/ 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357">
                  <a:moveTo>
                    <a:pt x="0" y="7"/>
                  </a:moveTo>
                  <a:lnTo>
                    <a:pt x="17" y="39"/>
                  </a:lnTo>
                  <a:lnTo>
                    <a:pt x="21" y="88"/>
                  </a:lnTo>
                  <a:lnTo>
                    <a:pt x="47" y="111"/>
                  </a:lnTo>
                  <a:lnTo>
                    <a:pt x="8" y="160"/>
                  </a:lnTo>
                  <a:lnTo>
                    <a:pt x="17" y="177"/>
                  </a:lnTo>
                  <a:lnTo>
                    <a:pt x="42" y="184"/>
                  </a:lnTo>
                  <a:lnTo>
                    <a:pt x="32" y="195"/>
                  </a:lnTo>
                  <a:lnTo>
                    <a:pt x="12" y="199"/>
                  </a:lnTo>
                  <a:lnTo>
                    <a:pt x="5" y="216"/>
                  </a:lnTo>
                  <a:lnTo>
                    <a:pt x="77" y="253"/>
                  </a:lnTo>
                  <a:lnTo>
                    <a:pt x="135" y="294"/>
                  </a:lnTo>
                  <a:lnTo>
                    <a:pt x="128" y="312"/>
                  </a:lnTo>
                  <a:lnTo>
                    <a:pt x="167" y="357"/>
                  </a:lnTo>
                  <a:lnTo>
                    <a:pt x="186" y="349"/>
                  </a:lnTo>
                  <a:lnTo>
                    <a:pt x="215" y="286"/>
                  </a:lnTo>
                  <a:lnTo>
                    <a:pt x="272" y="222"/>
                  </a:lnTo>
                  <a:lnTo>
                    <a:pt x="236" y="201"/>
                  </a:lnTo>
                  <a:lnTo>
                    <a:pt x="242" y="45"/>
                  </a:lnTo>
                  <a:lnTo>
                    <a:pt x="255" y="45"/>
                  </a:lnTo>
                  <a:lnTo>
                    <a:pt x="267" y="18"/>
                  </a:lnTo>
                  <a:lnTo>
                    <a:pt x="198" y="9"/>
                  </a:lnTo>
                  <a:lnTo>
                    <a:pt x="191" y="28"/>
                  </a:lnTo>
                  <a:lnTo>
                    <a:pt x="135" y="28"/>
                  </a:lnTo>
                  <a:lnTo>
                    <a:pt x="111" y="0"/>
                  </a:lnTo>
                  <a:lnTo>
                    <a:pt x="62" y="0"/>
                  </a:lnTo>
                  <a:lnTo>
                    <a:pt x="47" y="7"/>
                  </a:lnTo>
                  <a:lnTo>
                    <a:pt x="0" y="7"/>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08" name="Freeform 361"/>
            <p:cNvSpPr>
              <a:spLocks/>
            </p:cNvSpPr>
            <p:nvPr/>
          </p:nvSpPr>
          <p:spPr bwMode="auto">
            <a:xfrm>
              <a:off x="3272" y="2722"/>
              <a:ext cx="101" cy="104"/>
            </a:xfrm>
            <a:custGeom>
              <a:avLst/>
              <a:gdLst>
                <a:gd name="T0" fmla="*/ 66 w 204"/>
                <a:gd name="T1" fmla="*/ 15 h 210"/>
                <a:gd name="T2" fmla="*/ 50 w 204"/>
                <a:gd name="T3" fmla="*/ 37 h 210"/>
                <a:gd name="T4" fmla="*/ 50 w 204"/>
                <a:gd name="T5" fmla="*/ 72 h 210"/>
                <a:gd name="T6" fmla="*/ 63 w 204"/>
                <a:gd name="T7" fmla="*/ 76 h 210"/>
                <a:gd name="T8" fmla="*/ 62 w 204"/>
                <a:gd name="T9" fmla="*/ 112 h 210"/>
                <a:gd name="T10" fmla="*/ 39 w 204"/>
                <a:gd name="T11" fmla="*/ 138 h 210"/>
                <a:gd name="T12" fmla="*/ 0 w 204"/>
                <a:gd name="T13" fmla="*/ 168 h 210"/>
                <a:gd name="T14" fmla="*/ 0 w 204"/>
                <a:gd name="T15" fmla="*/ 210 h 210"/>
                <a:gd name="T16" fmla="*/ 44 w 204"/>
                <a:gd name="T17" fmla="*/ 207 h 210"/>
                <a:gd name="T18" fmla="*/ 59 w 204"/>
                <a:gd name="T19" fmla="*/ 199 h 210"/>
                <a:gd name="T20" fmla="*/ 93 w 204"/>
                <a:gd name="T21" fmla="*/ 202 h 210"/>
                <a:gd name="T22" fmla="*/ 93 w 204"/>
                <a:gd name="T23" fmla="*/ 169 h 210"/>
                <a:gd name="T24" fmla="*/ 105 w 204"/>
                <a:gd name="T25" fmla="*/ 151 h 210"/>
                <a:gd name="T26" fmla="*/ 135 w 204"/>
                <a:gd name="T27" fmla="*/ 150 h 210"/>
                <a:gd name="T28" fmla="*/ 149 w 204"/>
                <a:gd name="T29" fmla="*/ 145 h 210"/>
                <a:gd name="T30" fmla="*/ 156 w 204"/>
                <a:gd name="T31" fmla="*/ 156 h 210"/>
                <a:gd name="T32" fmla="*/ 171 w 204"/>
                <a:gd name="T33" fmla="*/ 151 h 210"/>
                <a:gd name="T34" fmla="*/ 204 w 204"/>
                <a:gd name="T35" fmla="*/ 100 h 210"/>
                <a:gd name="T36" fmla="*/ 179 w 204"/>
                <a:gd name="T37" fmla="*/ 79 h 210"/>
                <a:gd name="T38" fmla="*/ 176 w 204"/>
                <a:gd name="T39" fmla="*/ 31 h 210"/>
                <a:gd name="T40" fmla="*/ 159 w 204"/>
                <a:gd name="T41" fmla="*/ 0 h 210"/>
                <a:gd name="T42" fmla="*/ 155 w 204"/>
                <a:gd name="T43" fmla="*/ 15 h 210"/>
                <a:gd name="T44" fmla="*/ 122 w 204"/>
                <a:gd name="T45" fmla="*/ 13 h 210"/>
                <a:gd name="T46" fmla="*/ 104 w 204"/>
                <a:gd name="T47" fmla="*/ 24 h 210"/>
                <a:gd name="T48" fmla="*/ 66 w 204"/>
                <a:gd name="T49" fmla="*/ 1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10">
                  <a:moveTo>
                    <a:pt x="66" y="15"/>
                  </a:moveTo>
                  <a:lnTo>
                    <a:pt x="50" y="37"/>
                  </a:lnTo>
                  <a:lnTo>
                    <a:pt x="50" y="72"/>
                  </a:lnTo>
                  <a:lnTo>
                    <a:pt x="63" y="76"/>
                  </a:lnTo>
                  <a:lnTo>
                    <a:pt x="62" y="112"/>
                  </a:lnTo>
                  <a:lnTo>
                    <a:pt x="39" y="138"/>
                  </a:lnTo>
                  <a:lnTo>
                    <a:pt x="0" y="168"/>
                  </a:lnTo>
                  <a:lnTo>
                    <a:pt x="0" y="210"/>
                  </a:lnTo>
                  <a:lnTo>
                    <a:pt x="44" y="207"/>
                  </a:lnTo>
                  <a:lnTo>
                    <a:pt x="59" y="199"/>
                  </a:lnTo>
                  <a:lnTo>
                    <a:pt x="93" y="202"/>
                  </a:lnTo>
                  <a:lnTo>
                    <a:pt x="93" y="169"/>
                  </a:lnTo>
                  <a:lnTo>
                    <a:pt x="105" y="151"/>
                  </a:lnTo>
                  <a:lnTo>
                    <a:pt x="135" y="150"/>
                  </a:lnTo>
                  <a:lnTo>
                    <a:pt x="149" y="145"/>
                  </a:lnTo>
                  <a:lnTo>
                    <a:pt x="156" y="156"/>
                  </a:lnTo>
                  <a:lnTo>
                    <a:pt x="171" y="151"/>
                  </a:lnTo>
                  <a:lnTo>
                    <a:pt x="204" y="100"/>
                  </a:lnTo>
                  <a:lnTo>
                    <a:pt x="179" y="79"/>
                  </a:lnTo>
                  <a:lnTo>
                    <a:pt x="176" y="31"/>
                  </a:lnTo>
                  <a:lnTo>
                    <a:pt x="159" y="0"/>
                  </a:lnTo>
                  <a:lnTo>
                    <a:pt x="155" y="15"/>
                  </a:lnTo>
                  <a:lnTo>
                    <a:pt x="122" y="13"/>
                  </a:lnTo>
                  <a:lnTo>
                    <a:pt x="104" y="24"/>
                  </a:lnTo>
                  <a:lnTo>
                    <a:pt x="66" y="15"/>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09" name="Freeform 362"/>
            <p:cNvSpPr>
              <a:spLocks/>
            </p:cNvSpPr>
            <p:nvPr/>
          </p:nvSpPr>
          <p:spPr bwMode="auto">
            <a:xfrm>
              <a:off x="3378" y="2717"/>
              <a:ext cx="25" cy="42"/>
            </a:xfrm>
            <a:custGeom>
              <a:avLst/>
              <a:gdLst>
                <a:gd name="T0" fmla="*/ 0 w 51"/>
                <a:gd name="T1" fmla="*/ 5 h 86"/>
                <a:gd name="T2" fmla="*/ 10 w 51"/>
                <a:gd name="T3" fmla="*/ 35 h 86"/>
                <a:gd name="T4" fmla="*/ 9 w 51"/>
                <a:gd name="T5" fmla="*/ 57 h 86"/>
                <a:gd name="T6" fmla="*/ 39 w 51"/>
                <a:gd name="T7" fmla="*/ 86 h 86"/>
                <a:gd name="T8" fmla="*/ 51 w 51"/>
                <a:gd name="T9" fmla="*/ 66 h 86"/>
                <a:gd name="T10" fmla="*/ 31 w 51"/>
                <a:gd name="T11" fmla="*/ 50 h 86"/>
                <a:gd name="T12" fmla="*/ 22 w 51"/>
                <a:gd name="T13" fmla="*/ 18 h 86"/>
                <a:gd name="T14" fmla="*/ 21 w 51"/>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86">
                  <a:moveTo>
                    <a:pt x="0" y="5"/>
                  </a:moveTo>
                  <a:lnTo>
                    <a:pt x="10" y="35"/>
                  </a:lnTo>
                  <a:lnTo>
                    <a:pt x="9" y="57"/>
                  </a:lnTo>
                  <a:lnTo>
                    <a:pt x="39" y="86"/>
                  </a:lnTo>
                  <a:lnTo>
                    <a:pt x="51" y="66"/>
                  </a:lnTo>
                  <a:lnTo>
                    <a:pt x="31" y="50"/>
                  </a:lnTo>
                  <a:lnTo>
                    <a:pt x="22" y="18"/>
                  </a:lnTo>
                  <a:lnTo>
                    <a:pt x="21" y="0"/>
                  </a:lnTo>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10" name="Freeform 363"/>
            <p:cNvSpPr>
              <a:spLocks/>
            </p:cNvSpPr>
            <p:nvPr/>
          </p:nvSpPr>
          <p:spPr bwMode="auto">
            <a:xfrm>
              <a:off x="3313" y="2793"/>
              <a:ext cx="58" cy="67"/>
            </a:xfrm>
            <a:custGeom>
              <a:avLst/>
              <a:gdLst>
                <a:gd name="T0" fmla="*/ 8 w 116"/>
                <a:gd name="T1" fmla="*/ 52 h 136"/>
                <a:gd name="T2" fmla="*/ 15 w 116"/>
                <a:gd name="T3" fmla="*/ 79 h 136"/>
                <a:gd name="T4" fmla="*/ 0 w 116"/>
                <a:gd name="T5" fmla="*/ 102 h 136"/>
                <a:gd name="T6" fmla="*/ 14 w 116"/>
                <a:gd name="T7" fmla="*/ 136 h 136"/>
                <a:gd name="T8" fmla="*/ 33 w 116"/>
                <a:gd name="T9" fmla="*/ 112 h 136"/>
                <a:gd name="T10" fmla="*/ 41 w 116"/>
                <a:gd name="T11" fmla="*/ 135 h 136"/>
                <a:gd name="T12" fmla="*/ 53 w 116"/>
                <a:gd name="T13" fmla="*/ 118 h 136"/>
                <a:gd name="T14" fmla="*/ 74 w 116"/>
                <a:gd name="T15" fmla="*/ 117 h 136"/>
                <a:gd name="T16" fmla="*/ 69 w 116"/>
                <a:gd name="T17" fmla="*/ 85 h 136"/>
                <a:gd name="T18" fmla="*/ 81 w 116"/>
                <a:gd name="T19" fmla="*/ 67 h 136"/>
                <a:gd name="T20" fmla="*/ 80 w 116"/>
                <a:gd name="T21" fmla="*/ 57 h 136"/>
                <a:gd name="T22" fmla="*/ 86 w 116"/>
                <a:gd name="T23" fmla="*/ 45 h 136"/>
                <a:gd name="T24" fmla="*/ 108 w 116"/>
                <a:gd name="T25" fmla="*/ 42 h 136"/>
                <a:gd name="T26" fmla="*/ 116 w 116"/>
                <a:gd name="T27" fmla="*/ 30 h 136"/>
                <a:gd name="T28" fmla="*/ 89 w 116"/>
                <a:gd name="T29" fmla="*/ 22 h 136"/>
                <a:gd name="T30" fmla="*/ 83 w 116"/>
                <a:gd name="T31" fmla="*/ 6 h 136"/>
                <a:gd name="T32" fmla="*/ 69 w 116"/>
                <a:gd name="T33" fmla="*/ 9 h 136"/>
                <a:gd name="T34" fmla="*/ 62 w 116"/>
                <a:gd name="T35" fmla="*/ 0 h 136"/>
                <a:gd name="T36" fmla="*/ 48 w 116"/>
                <a:gd name="T37" fmla="*/ 6 h 136"/>
                <a:gd name="T38" fmla="*/ 20 w 116"/>
                <a:gd name="T39" fmla="*/ 7 h 136"/>
                <a:gd name="T40" fmla="*/ 11 w 116"/>
                <a:gd name="T41" fmla="*/ 21 h 136"/>
                <a:gd name="T42" fmla="*/ 8 w 116"/>
                <a:gd name="T43" fmla="*/ 5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136">
                  <a:moveTo>
                    <a:pt x="8" y="52"/>
                  </a:moveTo>
                  <a:lnTo>
                    <a:pt x="15" y="79"/>
                  </a:lnTo>
                  <a:lnTo>
                    <a:pt x="0" y="102"/>
                  </a:lnTo>
                  <a:lnTo>
                    <a:pt x="14" y="136"/>
                  </a:lnTo>
                  <a:lnTo>
                    <a:pt x="33" y="112"/>
                  </a:lnTo>
                  <a:lnTo>
                    <a:pt x="41" y="135"/>
                  </a:lnTo>
                  <a:lnTo>
                    <a:pt x="53" y="118"/>
                  </a:lnTo>
                  <a:lnTo>
                    <a:pt x="74" y="117"/>
                  </a:lnTo>
                  <a:lnTo>
                    <a:pt x="69" y="85"/>
                  </a:lnTo>
                  <a:lnTo>
                    <a:pt x="81" y="67"/>
                  </a:lnTo>
                  <a:lnTo>
                    <a:pt x="80" y="57"/>
                  </a:lnTo>
                  <a:lnTo>
                    <a:pt x="86" y="45"/>
                  </a:lnTo>
                  <a:lnTo>
                    <a:pt x="108" y="42"/>
                  </a:lnTo>
                  <a:lnTo>
                    <a:pt x="116" y="30"/>
                  </a:lnTo>
                  <a:lnTo>
                    <a:pt x="89" y="22"/>
                  </a:lnTo>
                  <a:lnTo>
                    <a:pt x="83" y="6"/>
                  </a:lnTo>
                  <a:lnTo>
                    <a:pt x="69" y="9"/>
                  </a:lnTo>
                  <a:lnTo>
                    <a:pt x="62" y="0"/>
                  </a:lnTo>
                  <a:lnTo>
                    <a:pt x="48" y="6"/>
                  </a:lnTo>
                  <a:lnTo>
                    <a:pt x="20" y="7"/>
                  </a:lnTo>
                  <a:lnTo>
                    <a:pt x="11" y="21"/>
                  </a:lnTo>
                  <a:lnTo>
                    <a:pt x="8" y="52"/>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11" name="Freeform 364"/>
            <p:cNvSpPr>
              <a:spLocks/>
            </p:cNvSpPr>
            <p:nvPr/>
          </p:nvSpPr>
          <p:spPr bwMode="auto">
            <a:xfrm>
              <a:off x="3263" y="2824"/>
              <a:ext cx="36" cy="38"/>
            </a:xfrm>
            <a:custGeom>
              <a:avLst/>
              <a:gdLst>
                <a:gd name="T0" fmla="*/ 62 w 72"/>
                <a:gd name="T1" fmla="*/ 0 h 76"/>
                <a:gd name="T2" fmla="*/ 72 w 72"/>
                <a:gd name="T3" fmla="*/ 40 h 76"/>
                <a:gd name="T4" fmla="*/ 60 w 72"/>
                <a:gd name="T5" fmla="*/ 70 h 76"/>
                <a:gd name="T6" fmla="*/ 38 w 72"/>
                <a:gd name="T7" fmla="*/ 76 h 76"/>
                <a:gd name="T8" fmla="*/ 27 w 72"/>
                <a:gd name="T9" fmla="*/ 66 h 76"/>
                <a:gd name="T10" fmla="*/ 6 w 72"/>
                <a:gd name="T11" fmla="*/ 69 h 76"/>
                <a:gd name="T12" fmla="*/ 0 w 72"/>
                <a:gd name="T13" fmla="*/ 39 h 76"/>
                <a:gd name="T14" fmla="*/ 17 w 72"/>
                <a:gd name="T15" fmla="*/ 18 h 76"/>
                <a:gd name="T16" fmla="*/ 21 w 72"/>
                <a:gd name="T17" fmla="*/ 0 h 76"/>
                <a:gd name="T18" fmla="*/ 62 w 72"/>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6">
                  <a:moveTo>
                    <a:pt x="62" y="0"/>
                  </a:moveTo>
                  <a:lnTo>
                    <a:pt x="72" y="40"/>
                  </a:lnTo>
                  <a:lnTo>
                    <a:pt x="60" y="70"/>
                  </a:lnTo>
                  <a:lnTo>
                    <a:pt x="38" y="76"/>
                  </a:lnTo>
                  <a:lnTo>
                    <a:pt x="27" y="66"/>
                  </a:lnTo>
                  <a:lnTo>
                    <a:pt x="6" y="69"/>
                  </a:lnTo>
                  <a:lnTo>
                    <a:pt x="0" y="39"/>
                  </a:lnTo>
                  <a:lnTo>
                    <a:pt x="17" y="18"/>
                  </a:lnTo>
                  <a:lnTo>
                    <a:pt x="21" y="0"/>
                  </a:lnTo>
                  <a:lnTo>
                    <a:pt x="62"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12" name="Freeform 365"/>
            <p:cNvSpPr>
              <a:spLocks/>
            </p:cNvSpPr>
            <p:nvPr/>
          </p:nvSpPr>
          <p:spPr bwMode="auto">
            <a:xfrm>
              <a:off x="3267" y="2856"/>
              <a:ext cx="29" cy="31"/>
            </a:xfrm>
            <a:custGeom>
              <a:avLst/>
              <a:gdLst>
                <a:gd name="T0" fmla="*/ 0 w 57"/>
                <a:gd name="T1" fmla="*/ 6 h 63"/>
                <a:gd name="T2" fmla="*/ 6 w 57"/>
                <a:gd name="T3" fmla="*/ 38 h 63"/>
                <a:gd name="T4" fmla="*/ 29 w 57"/>
                <a:gd name="T5" fmla="*/ 63 h 63"/>
                <a:gd name="T6" fmla="*/ 56 w 57"/>
                <a:gd name="T7" fmla="*/ 60 h 63"/>
                <a:gd name="T8" fmla="*/ 57 w 57"/>
                <a:gd name="T9" fmla="*/ 33 h 63"/>
                <a:gd name="T10" fmla="*/ 56 w 57"/>
                <a:gd name="T11" fmla="*/ 5 h 63"/>
                <a:gd name="T12" fmla="*/ 26 w 57"/>
                <a:gd name="T13" fmla="*/ 12 h 63"/>
                <a:gd name="T14" fmla="*/ 17 w 57"/>
                <a:gd name="T15" fmla="*/ 0 h 63"/>
                <a:gd name="T16" fmla="*/ 0 w 57"/>
                <a:gd name="T17"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63">
                  <a:moveTo>
                    <a:pt x="0" y="6"/>
                  </a:moveTo>
                  <a:lnTo>
                    <a:pt x="6" y="38"/>
                  </a:lnTo>
                  <a:lnTo>
                    <a:pt x="29" y="63"/>
                  </a:lnTo>
                  <a:lnTo>
                    <a:pt x="56" y="60"/>
                  </a:lnTo>
                  <a:lnTo>
                    <a:pt x="57" y="33"/>
                  </a:lnTo>
                  <a:lnTo>
                    <a:pt x="56" y="5"/>
                  </a:lnTo>
                  <a:lnTo>
                    <a:pt x="26" y="12"/>
                  </a:lnTo>
                  <a:lnTo>
                    <a:pt x="17" y="0"/>
                  </a:lnTo>
                  <a:lnTo>
                    <a:pt x="0" y="6"/>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13" name="Freeform 366"/>
            <p:cNvSpPr>
              <a:spLocks/>
            </p:cNvSpPr>
            <p:nvPr/>
          </p:nvSpPr>
          <p:spPr bwMode="auto">
            <a:xfrm>
              <a:off x="3267" y="2873"/>
              <a:ext cx="37" cy="99"/>
            </a:xfrm>
            <a:custGeom>
              <a:avLst/>
              <a:gdLst>
                <a:gd name="T0" fmla="*/ 28 w 75"/>
                <a:gd name="T1" fmla="*/ 24 h 200"/>
                <a:gd name="T2" fmla="*/ 31 w 75"/>
                <a:gd name="T3" fmla="*/ 50 h 200"/>
                <a:gd name="T4" fmla="*/ 43 w 75"/>
                <a:gd name="T5" fmla="*/ 56 h 200"/>
                <a:gd name="T6" fmla="*/ 40 w 75"/>
                <a:gd name="T7" fmla="*/ 102 h 200"/>
                <a:gd name="T8" fmla="*/ 64 w 75"/>
                <a:gd name="T9" fmla="*/ 125 h 200"/>
                <a:gd name="T10" fmla="*/ 75 w 75"/>
                <a:gd name="T11" fmla="*/ 176 h 200"/>
                <a:gd name="T12" fmla="*/ 73 w 75"/>
                <a:gd name="T13" fmla="*/ 197 h 200"/>
                <a:gd name="T14" fmla="*/ 57 w 75"/>
                <a:gd name="T15" fmla="*/ 200 h 200"/>
                <a:gd name="T16" fmla="*/ 48 w 75"/>
                <a:gd name="T17" fmla="*/ 185 h 200"/>
                <a:gd name="T18" fmla="*/ 42 w 75"/>
                <a:gd name="T19" fmla="*/ 171 h 200"/>
                <a:gd name="T20" fmla="*/ 42 w 75"/>
                <a:gd name="T21" fmla="*/ 138 h 200"/>
                <a:gd name="T22" fmla="*/ 24 w 75"/>
                <a:gd name="T23" fmla="*/ 125 h 200"/>
                <a:gd name="T24" fmla="*/ 16 w 75"/>
                <a:gd name="T25" fmla="*/ 95 h 200"/>
                <a:gd name="T26" fmla="*/ 19 w 75"/>
                <a:gd name="T27" fmla="*/ 71 h 200"/>
                <a:gd name="T28" fmla="*/ 13 w 75"/>
                <a:gd name="T29" fmla="*/ 54 h 200"/>
                <a:gd name="T30" fmla="*/ 13 w 75"/>
                <a:gd name="T31" fmla="*/ 30 h 200"/>
                <a:gd name="T32" fmla="*/ 0 w 75"/>
                <a:gd name="T33" fmla="*/ 26 h 200"/>
                <a:gd name="T34" fmla="*/ 7 w 75"/>
                <a:gd name="T35" fmla="*/ 0 h 200"/>
                <a:gd name="T36" fmla="*/ 28 w 75"/>
                <a:gd name="T37"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00">
                  <a:moveTo>
                    <a:pt x="28" y="24"/>
                  </a:moveTo>
                  <a:lnTo>
                    <a:pt x="31" y="50"/>
                  </a:lnTo>
                  <a:lnTo>
                    <a:pt x="43" y="56"/>
                  </a:lnTo>
                  <a:lnTo>
                    <a:pt x="40" y="102"/>
                  </a:lnTo>
                  <a:lnTo>
                    <a:pt x="64" y="125"/>
                  </a:lnTo>
                  <a:lnTo>
                    <a:pt x="75" y="176"/>
                  </a:lnTo>
                  <a:lnTo>
                    <a:pt x="73" y="197"/>
                  </a:lnTo>
                  <a:lnTo>
                    <a:pt x="57" y="200"/>
                  </a:lnTo>
                  <a:lnTo>
                    <a:pt x="48" y="185"/>
                  </a:lnTo>
                  <a:lnTo>
                    <a:pt x="42" y="171"/>
                  </a:lnTo>
                  <a:lnTo>
                    <a:pt x="42" y="138"/>
                  </a:lnTo>
                  <a:lnTo>
                    <a:pt x="24" y="125"/>
                  </a:lnTo>
                  <a:lnTo>
                    <a:pt x="16" y="95"/>
                  </a:lnTo>
                  <a:lnTo>
                    <a:pt x="19" y="71"/>
                  </a:lnTo>
                  <a:lnTo>
                    <a:pt x="13" y="54"/>
                  </a:lnTo>
                  <a:lnTo>
                    <a:pt x="13" y="30"/>
                  </a:lnTo>
                  <a:lnTo>
                    <a:pt x="0" y="26"/>
                  </a:lnTo>
                  <a:lnTo>
                    <a:pt x="7" y="0"/>
                  </a:lnTo>
                  <a:lnTo>
                    <a:pt x="28" y="24"/>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14" name="Group 367"/>
            <p:cNvGrpSpPr>
              <a:grpSpLocks/>
            </p:cNvGrpSpPr>
            <p:nvPr/>
          </p:nvGrpSpPr>
          <p:grpSpPr bwMode="auto">
            <a:xfrm>
              <a:off x="3282" y="2820"/>
              <a:ext cx="179" cy="210"/>
              <a:chOff x="5384" y="4083"/>
              <a:chExt cx="363" cy="426"/>
            </a:xfrm>
            <a:grpFill/>
          </p:grpSpPr>
          <p:sp>
            <p:nvSpPr>
              <p:cNvPr id="1014" name="Freeform 368"/>
              <p:cNvSpPr>
                <a:spLocks/>
              </p:cNvSpPr>
              <p:nvPr/>
            </p:nvSpPr>
            <p:spPr bwMode="auto">
              <a:xfrm>
                <a:off x="5384" y="4083"/>
                <a:ext cx="358" cy="426"/>
              </a:xfrm>
              <a:custGeom>
                <a:avLst/>
                <a:gdLst>
                  <a:gd name="T0" fmla="*/ 43 w 358"/>
                  <a:gd name="T1" fmla="*/ 303 h 426"/>
                  <a:gd name="T2" fmla="*/ 78 w 358"/>
                  <a:gd name="T3" fmla="*/ 324 h 426"/>
                  <a:gd name="T4" fmla="*/ 91 w 358"/>
                  <a:gd name="T5" fmla="*/ 323 h 426"/>
                  <a:gd name="T6" fmla="*/ 117 w 358"/>
                  <a:gd name="T7" fmla="*/ 342 h 426"/>
                  <a:gd name="T8" fmla="*/ 133 w 358"/>
                  <a:gd name="T9" fmla="*/ 335 h 426"/>
                  <a:gd name="T10" fmla="*/ 151 w 358"/>
                  <a:gd name="T11" fmla="*/ 366 h 426"/>
                  <a:gd name="T12" fmla="*/ 153 w 358"/>
                  <a:gd name="T13" fmla="*/ 395 h 426"/>
                  <a:gd name="T14" fmla="*/ 156 w 358"/>
                  <a:gd name="T15" fmla="*/ 411 h 426"/>
                  <a:gd name="T16" fmla="*/ 187 w 358"/>
                  <a:gd name="T17" fmla="*/ 408 h 426"/>
                  <a:gd name="T18" fmla="*/ 202 w 358"/>
                  <a:gd name="T19" fmla="*/ 426 h 426"/>
                  <a:gd name="T20" fmla="*/ 222 w 358"/>
                  <a:gd name="T21" fmla="*/ 417 h 426"/>
                  <a:gd name="T22" fmla="*/ 256 w 358"/>
                  <a:gd name="T23" fmla="*/ 422 h 426"/>
                  <a:gd name="T24" fmla="*/ 262 w 358"/>
                  <a:gd name="T25" fmla="*/ 410 h 426"/>
                  <a:gd name="T26" fmla="*/ 280 w 358"/>
                  <a:gd name="T27" fmla="*/ 408 h 426"/>
                  <a:gd name="T28" fmla="*/ 288 w 358"/>
                  <a:gd name="T29" fmla="*/ 419 h 426"/>
                  <a:gd name="T30" fmla="*/ 315 w 358"/>
                  <a:gd name="T31" fmla="*/ 399 h 426"/>
                  <a:gd name="T32" fmla="*/ 358 w 358"/>
                  <a:gd name="T33" fmla="*/ 395 h 426"/>
                  <a:gd name="T34" fmla="*/ 339 w 358"/>
                  <a:gd name="T35" fmla="*/ 368 h 426"/>
                  <a:gd name="T36" fmla="*/ 331 w 358"/>
                  <a:gd name="T37" fmla="*/ 336 h 426"/>
                  <a:gd name="T38" fmla="*/ 315 w 358"/>
                  <a:gd name="T39" fmla="*/ 287 h 426"/>
                  <a:gd name="T40" fmla="*/ 319 w 358"/>
                  <a:gd name="T41" fmla="*/ 272 h 426"/>
                  <a:gd name="T42" fmla="*/ 330 w 358"/>
                  <a:gd name="T43" fmla="*/ 257 h 426"/>
                  <a:gd name="T44" fmla="*/ 318 w 358"/>
                  <a:gd name="T45" fmla="*/ 231 h 426"/>
                  <a:gd name="T46" fmla="*/ 304 w 358"/>
                  <a:gd name="T47" fmla="*/ 225 h 426"/>
                  <a:gd name="T48" fmla="*/ 298 w 358"/>
                  <a:gd name="T49" fmla="*/ 194 h 426"/>
                  <a:gd name="T50" fmla="*/ 325 w 358"/>
                  <a:gd name="T51" fmla="*/ 141 h 426"/>
                  <a:gd name="T52" fmla="*/ 303 w 358"/>
                  <a:gd name="T53" fmla="*/ 146 h 426"/>
                  <a:gd name="T54" fmla="*/ 268 w 358"/>
                  <a:gd name="T55" fmla="*/ 102 h 426"/>
                  <a:gd name="T56" fmla="*/ 273 w 358"/>
                  <a:gd name="T57" fmla="*/ 84 h 426"/>
                  <a:gd name="T58" fmla="*/ 210 w 358"/>
                  <a:gd name="T59" fmla="*/ 42 h 426"/>
                  <a:gd name="T60" fmla="*/ 145 w 358"/>
                  <a:gd name="T61" fmla="*/ 8 h 426"/>
                  <a:gd name="T62" fmla="*/ 135 w 358"/>
                  <a:gd name="T63" fmla="*/ 26 h 426"/>
                  <a:gd name="T64" fmla="*/ 135 w 358"/>
                  <a:gd name="T65" fmla="*/ 60 h 426"/>
                  <a:gd name="T66" fmla="*/ 117 w 358"/>
                  <a:gd name="T67" fmla="*/ 62 h 426"/>
                  <a:gd name="T68" fmla="*/ 105 w 358"/>
                  <a:gd name="T69" fmla="*/ 80 h 426"/>
                  <a:gd name="T70" fmla="*/ 96 w 358"/>
                  <a:gd name="T71" fmla="*/ 56 h 426"/>
                  <a:gd name="T72" fmla="*/ 75 w 358"/>
                  <a:gd name="T73" fmla="*/ 78 h 426"/>
                  <a:gd name="T74" fmla="*/ 63 w 358"/>
                  <a:gd name="T75" fmla="*/ 45 h 426"/>
                  <a:gd name="T76" fmla="*/ 79 w 358"/>
                  <a:gd name="T77" fmla="*/ 23 h 426"/>
                  <a:gd name="T78" fmla="*/ 70 w 358"/>
                  <a:gd name="T79" fmla="*/ 2 h 426"/>
                  <a:gd name="T80" fmla="*/ 37 w 358"/>
                  <a:gd name="T81" fmla="*/ 0 h 426"/>
                  <a:gd name="T82" fmla="*/ 24 w 358"/>
                  <a:gd name="T83" fmla="*/ 11 h 426"/>
                  <a:gd name="T84" fmla="*/ 33 w 358"/>
                  <a:gd name="T85" fmla="*/ 50 h 426"/>
                  <a:gd name="T86" fmla="*/ 25 w 358"/>
                  <a:gd name="T87" fmla="*/ 77 h 426"/>
                  <a:gd name="T88" fmla="*/ 28 w 358"/>
                  <a:gd name="T89" fmla="*/ 132 h 426"/>
                  <a:gd name="T90" fmla="*/ 1 w 358"/>
                  <a:gd name="T91" fmla="*/ 134 h 426"/>
                  <a:gd name="T92" fmla="*/ 0 w 358"/>
                  <a:gd name="T93" fmla="*/ 156 h 426"/>
                  <a:gd name="T94" fmla="*/ 13 w 358"/>
                  <a:gd name="T95" fmla="*/ 164 h 426"/>
                  <a:gd name="T96" fmla="*/ 10 w 358"/>
                  <a:gd name="T97" fmla="*/ 209 h 426"/>
                  <a:gd name="T98" fmla="*/ 34 w 358"/>
                  <a:gd name="T99" fmla="*/ 233 h 426"/>
                  <a:gd name="T100" fmla="*/ 43 w 358"/>
                  <a:gd name="T101" fmla="*/ 273 h 426"/>
                  <a:gd name="T102" fmla="*/ 43 w 358"/>
                  <a:gd name="T103" fmla="*/ 30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 h="426">
                    <a:moveTo>
                      <a:pt x="43" y="303"/>
                    </a:moveTo>
                    <a:lnTo>
                      <a:pt x="78" y="324"/>
                    </a:lnTo>
                    <a:lnTo>
                      <a:pt x="91" y="323"/>
                    </a:lnTo>
                    <a:lnTo>
                      <a:pt x="117" y="342"/>
                    </a:lnTo>
                    <a:lnTo>
                      <a:pt x="133" y="335"/>
                    </a:lnTo>
                    <a:lnTo>
                      <a:pt x="151" y="366"/>
                    </a:lnTo>
                    <a:lnTo>
                      <a:pt x="153" y="395"/>
                    </a:lnTo>
                    <a:lnTo>
                      <a:pt x="156" y="411"/>
                    </a:lnTo>
                    <a:lnTo>
                      <a:pt x="187" y="408"/>
                    </a:lnTo>
                    <a:lnTo>
                      <a:pt x="202" y="426"/>
                    </a:lnTo>
                    <a:lnTo>
                      <a:pt x="222" y="417"/>
                    </a:lnTo>
                    <a:lnTo>
                      <a:pt x="256" y="422"/>
                    </a:lnTo>
                    <a:lnTo>
                      <a:pt x="262" y="410"/>
                    </a:lnTo>
                    <a:lnTo>
                      <a:pt x="280" y="408"/>
                    </a:lnTo>
                    <a:lnTo>
                      <a:pt x="288" y="419"/>
                    </a:lnTo>
                    <a:lnTo>
                      <a:pt x="315" y="399"/>
                    </a:lnTo>
                    <a:lnTo>
                      <a:pt x="358" y="395"/>
                    </a:lnTo>
                    <a:lnTo>
                      <a:pt x="339" y="368"/>
                    </a:lnTo>
                    <a:lnTo>
                      <a:pt x="331" y="336"/>
                    </a:lnTo>
                    <a:lnTo>
                      <a:pt x="315" y="287"/>
                    </a:lnTo>
                    <a:lnTo>
                      <a:pt x="319" y="272"/>
                    </a:lnTo>
                    <a:lnTo>
                      <a:pt x="330" y="257"/>
                    </a:lnTo>
                    <a:lnTo>
                      <a:pt x="318" y="231"/>
                    </a:lnTo>
                    <a:lnTo>
                      <a:pt x="304" y="225"/>
                    </a:lnTo>
                    <a:lnTo>
                      <a:pt x="298" y="194"/>
                    </a:lnTo>
                    <a:lnTo>
                      <a:pt x="325" y="141"/>
                    </a:lnTo>
                    <a:lnTo>
                      <a:pt x="303" y="146"/>
                    </a:lnTo>
                    <a:lnTo>
                      <a:pt x="268" y="102"/>
                    </a:lnTo>
                    <a:lnTo>
                      <a:pt x="273" y="84"/>
                    </a:lnTo>
                    <a:lnTo>
                      <a:pt x="210" y="42"/>
                    </a:lnTo>
                    <a:lnTo>
                      <a:pt x="145" y="8"/>
                    </a:lnTo>
                    <a:lnTo>
                      <a:pt x="135" y="26"/>
                    </a:lnTo>
                    <a:lnTo>
                      <a:pt x="135" y="60"/>
                    </a:lnTo>
                    <a:lnTo>
                      <a:pt x="117" y="62"/>
                    </a:lnTo>
                    <a:lnTo>
                      <a:pt x="105" y="80"/>
                    </a:lnTo>
                    <a:lnTo>
                      <a:pt x="96" y="56"/>
                    </a:lnTo>
                    <a:lnTo>
                      <a:pt x="75" y="78"/>
                    </a:lnTo>
                    <a:lnTo>
                      <a:pt x="63" y="45"/>
                    </a:lnTo>
                    <a:lnTo>
                      <a:pt x="79" y="23"/>
                    </a:lnTo>
                    <a:lnTo>
                      <a:pt x="70" y="2"/>
                    </a:lnTo>
                    <a:lnTo>
                      <a:pt x="37" y="0"/>
                    </a:lnTo>
                    <a:lnTo>
                      <a:pt x="24" y="11"/>
                    </a:lnTo>
                    <a:lnTo>
                      <a:pt x="33" y="50"/>
                    </a:lnTo>
                    <a:lnTo>
                      <a:pt x="25" y="77"/>
                    </a:lnTo>
                    <a:lnTo>
                      <a:pt x="28" y="132"/>
                    </a:lnTo>
                    <a:lnTo>
                      <a:pt x="1" y="134"/>
                    </a:lnTo>
                    <a:lnTo>
                      <a:pt x="0" y="156"/>
                    </a:lnTo>
                    <a:lnTo>
                      <a:pt x="13" y="164"/>
                    </a:lnTo>
                    <a:lnTo>
                      <a:pt x="10" y="209"/>
                    </a:lnTo>
                    <a:lnTo>
                      <a:pt x="34" y="233"/>
                    </a:lnTo>
                    <a:lnTo>
                      <a:pt x="43" y="273"/>
                    </a:lnTo>
                    <a:lnTo>
                      <a:pt x="43" y="303"/>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15" name="Freeform 369"/>
              <p:cNvSpPr>
                <a:spLocks/>
              </p:cNvSpPr>
              <p:nvPr/>
            </p:nvSpPr>
            <p:spPr bwMode="auto">
              <a:xfrm>
                <a:off x="5687" y="4274"/>
                <a:ext cx="60" cy="35"/>
              </a:xfrm>
              <a:custGeom>
                <a:avLst/>
                <a:gdLst>
                  <a:gd name="T0" fmla="*/ 24 w 60"/>
                  <a:gd name="T1" fmla="*/ 0 h 35"/>
                  <a:gd name="T2" fmla="*/ 31 w 60"/>
                  <a:gd name="T3" fmla="*/ 34 h 35"/>
                  <a:gd name="T4" fmla="*/ 54 w 60"/>
                  <a:gd name="T5" fmla="*/ 33 h 35"/>
                  <a:gd name="T6" fmla="*/ 52 w 60"/>
                  <a:gd name="T7" fmla="*/ 15 h 35"/>
                  <a:gd name="T8" fmla="*/ 27 w 60"/>
                  <a:gd name="T9" fmla="*/ 3 h 35"/>
                  <a:gd name="T10" fmla="*/ 24 w 60"/>
                  <a:gd name="T11" fmla="*/ 0 h 35"/>
                </a:gdLst>
                <a:ahLst/>
                <a:cxnLst>
                  <a:cxn ang="0">
                    <a:pos x="T0" y="T1"/>
                  </a:cxn>
                  <a:cxn ang="0">
                    <a:pos x="T2" y="T3"/>
                  </a:cxn>
                  <a:cxn ang="0">
                    <a:pos x="T4" y="T5"/>
                  </a:cxn>
                  <a:cxn ang="0">
                    <a:pos x="T6" y="T7"/>
                  </a:cxn>
                  <a:cxn ang="0">
                    <a:pos x="T8" y="T9"/>
                  </a:cxn>
                  <a:cxn ang="0">
                    <a:pos x="T10" y="T11"/>
                  </a:cxn>
                </a:cxnLst>
                <a:rect l="0" t="0" r="r" b="b"/>
                <a:pathLst>
                  <a:path w="60" h="35">
                    <a:moveTo>
                      <a:pt x="24" y="0"/>
                    </a:moveTo>
                    <a:cubicBezTo>
                      <a:pt x="0" y="3"/>
                      <a:pt x="14" y="31"/>
                      <a:pt x="31" y="34"/>
                    </a:cubicBezTo>
                    <a:cubicBezTo>
                      <a:pt x="39" y="34"/>
                      <a:pt x="47" y="35"/>
                      <a:pt x="54" y="33"/>
                    </a:cubicBezTo>
                    <a:cubicBezTo>
                      <a:pt x="60" y="31"/>
                      <a:pt x="55" y="20"/>
                      <a:pt x="52" y="15"/>
                    </a:cubicBezTo>
                    <a:cubicBezTo>
                      <a:pt x="49" y="8"/>
                      <a:pt x="33" y="4"/>
                      <a:pt x="27" y="3"/>
                    </a:cubicBezTo>
                    <a:cubicBezTo>
                      <a:pt x="21" y="1"/>
                      <a:pt x="20" y="2"/>
                      <a:pt x="2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16" name="Freeform 370"/>
              <p:cNvSpPr>
                <a:spLocks/>
              </p:cNvSpPr>
              <p:nvPr/>
            </p:nvSpPr>
            <p:spPr bwMode="auto">
              <a:xfrm>
                <a:off x="5701" y="4244"/>
                <a:ext cx="26" cy="28"/>
              </a:xfrm>
              <a:custGeom>
                <a:avLst/>
                <a:gdLst>
                  <a:gd name="T0" fmla="*/ 14 w 26"/>
                  <a:gd name="T1" fmla="*/ 0 h 28"/>
                  <a:gd name="T2" fmla="*/ 13 w 26"/>
                  <a:gd name="T3" fmla="*/ 28 h 28"/>
                  <a:gd name="T4" fmla="*/ 23 w 26"/>
                  <a:gd name="T5" fmla="*/ 13 h 28"/>
                  <a:gd name="T6" fmla="*/ 26 w 26"/>
                  <a:gd name="T7" fmla="*/ 9 h 28"/>
                  <a:gd name="T8" fmla="*/ 14 w 26"/>
                  <a:gd name="T9" fmla="*/ 0 h 28"/>
                </a:gdLst>
                <a:ahLst/>
                <a:cxnLst>
                  <a:cxn ang="0">
                    <a:pos x="T0" y="T1"/>
                  </a:cxn>
                  <a:cxn ang="0">
                    <a:pos x="T2" y="T3"/>
                  </a:cxn>
                  <a:cxn ang="0">
                    <a:pos x="T4" y="T5"/>
                  </a:cxn>
                  <a:cxn ang="0">
                    <a:pos x="T6" y="T7"/>
                  </a:cxn>
                  <a:cxn ang="0">
                    <a:pos x="T8" y="T9"/>
                  </a:cxn>
                </a:cxnLst>
                <a:rect l="0" t="0" r="r" b="b"/>
                <a:pathLst>
                  <a:path w="26" h="28">
                    <a:moveTo>
                      <a:pt x="14" y="0"/>
                    </a:moveTo>
                    <a:cubicBezTo>
                      <a:pt x="8" y="6"/>
                      <a:pt x="0" y="25"/>
                      <a:pt x="13" y="28"/>
                    </a:cubicBezTo>
                    <a:cubicBezTo>
                      <a:pt x="18" y="18"/>
                      <a:pt x="14" y="24"/>
                      <a:pt x="23" y="13"/>
                    </a:cubicBezTo>
                    <a:cubicBezTo>
                      <a:pt x="24" y="12"/>
                      <a:pt x="26" y="9"/>
                      <a:pt x="26" y="9"/>
                    </a:cubicBezTo>
                    <a:cubicBezTo>
                      <a:pt x="23" y="3"/>
                      <a:pt x="20" y="2"/>
                      <a:pt x="1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815" name="Freeform 371"/>
            <p:cNvSpPr>
              <a:spLocks/>
            </p:cNvSpPr>
            <p:nvPr/>
          </p:nvSpPr>
          <p:spPr bwMode="auto">
            <a:xfrm>
              <a:off x="2970" y="2888"/>
              <a:ext cx="214" cy="263"/>
            </a:xfrm>
            <a:custGeom>
              <a:avLst/>
              <a:gdLst>
                <a:gd name="T0" fmla="*/ 30 w 434"/>
                <a:gd name="T1" fmla="*/ 46 h 534"/>
                <a:gd name="T2" fmla="*/ 45 w 434"/>
                <a:gd name="T3" fmla="*/ 27 h 534"/>
                <a:gd name="T4" fmla="*/ 44 w 434"/>
                <a:gd name="T5" fmla="*/ 0 h 534"/>
                <a:gd name="T6" fmla="*/ 17 w 434"/>
                <a:gd name="T7" fmla="*/ 16 h 534"/>
                <a:gd name="T8" fmla="*/ 32 w 434"/>
                <a:gd name="T9" fmla="*/ 64 h 534"/>
                <a:gd name="T10" fmla="*/ 57 w 434"/>
                <a:gd name="T11" fmla="*/ 70 h 534"/>
                <a:gd name="T12" fmla="*/ 30 w 434"/>
                <a:gd name="T13" fmla="*/ 81 h 534"/>
                <a:gd name="T14" fmla="*/ 35 w 434"/>
                <a:gd name="T15" fmla="*/ 112 h 534"/>
                <a:gd name="T16" fmla="*/ 57 w 434"/>
                <a:gd name="T17" fmla="*/ 138 h 534"/>
                <a:gd name="T18" fmla="*/ 65 w 434"/>
                <a:gd name="T19" fmla="*/ 180 h 534"/>
                <a:gd name="T20" fmla="*/ 44 w 434"/>
                <a:gd name="T21" fmla="*/ 190 h 534"/>
                <a:gd name="T22" fmla="*/ 59 w 434"/>
                <a:gd name="T23" fmla="*/ 201 h 534"/>
                <a:gd name="T24" fmla="*/ 56 w 434"/>
                <a:gd name="T25" fmla="*/ 229 h 534"/>
                <a:gd name="T26" fmla="*/ 78 w 434"/>
                <a:gd name="T27" fmla="*/ 264 h 534"/>
                <a:gd name="T28" fmla="*/ 72 w 434"/>
                <a:gd name="T29" fmla="*/ 306 h 534"/>
                <a:gd name="T30" fmla="*/ 50 w 434"/>
                <a:gd name="T31" fmla="*/ 331 h 534"/>
                <a:gd name="T32" fmla="*/ 23 w 434"/>
                <a:gd name="T33" fmla="*/ 360 h 534"/>
                <a:gd name="T34" fmla="*/ 14 w 434"/>
                <a:gd name="T35" fmla="*/ 414 h 534"/>
                <a:gd name="T36" fmla="*/ 23 w 434"/>
                <a:gd name="T37" fmla="*/ 435 h 534"/>
                <a:gd name="T38" fmla="*/ 2 w 434"/>
                <a:gd name="T39" fmla="*/ 447 h 534"/>
                <a:gd name="T40" fmla="*/ 2 w 434"/>
                <a:gd name="T41" fmla="*/ 481 h 534"/>
                <a:gd name="T42" fmla="*/ 0 w 434"/>
                <a:gd name="T43" fmla="*/ 517 h 534"/>
                <a:gd name="T44" fmla="*/ 26 w 434"/>
                <a:gd name="T45" fmla="*/ 499 h 534"/>
                <a:gd name="T46" fmla="*/ 74 w 434"/>
                <a:gd name="T47" fmla="*/ 502 h 534"/>
                <a:gd name="T48" fmla="*/ 95 w 434"/>
                <a:gd name="T49" fmla="*/ 516 h 534"/>
                <a:gd name="T50" fmla="*/ 230 w 434"/>
                <a:gd name="T51" fmla="*/ 516 h 534"/>
                <a:gd name="T52" fmla="*/ 255 w 434"/>
                <a:gd name="T53" fmla="*/ 529 h 534"/>
                <a:gd name="T54" fmla="*/ 314 w 434"/>
                <a:gd name="T55" fmla="*/ 534 h 534"/>
                <a:gd name="T56" fmla="*/ 354 w 434"/>
                <a:gd name="T57" fmla="*/ 517 h 534"/>
                <a:gd name="T58" fmla="*/ 393 w 434"/>
                <a:gd name="T59" fmla="*/ 511 h 534"/>
                <a:gd name="T60" fmla="*/ 395 w 434"/>
                <a:gd name="T61" fmla="*/ 496 h 534"/>
                <a:gd name="T62" fmla="*/ 359 w 434"/>
                <a:gd name="T63" fmla="*/ 457 h 534"/>
                <a:gd name="T64" fmla="*/ 362 w 434"/>
                <a:gd name="T65" fmla="*/ 346 h 534"/>
                <a:gd name="T66" fmla="*/ 429 w 434"/>
                <a:gd name="T67" fmla="*/ 334 h 534"/>
                <a:gd name="T68" fmla="*/ 434 w 434"/>
                <a:gd name="T69" fmla="*/ 283 h 534"/>
                <a:gd name="T70" fmla="*/ 396 w 434"/>
                <a:gd name="T71" fmla="*/ 283 h 534"/>
                <a:gd name="T72" fmla="*/ 360 w 434"/>
                <a:gd name="T73" fmla="*/ 265 h 534"/>
                <a:gd name="T74" fmla="*/ 362 w 434"/>
                <a:gd name="T75" fmla="*/ 223 h 534"/>
                <a:gd name="T76" fmla="*/ 365 w 434"/>
                <a:gd name="T77" fmla="*/ 205 h 534"/>
                <a:gd name="T78" fmla="*/ 351 w 434"/>
                <a:gd name="T79" fmla="*/ 177 h 534"/>
                <a:gd name="T80" fmla="*/ 354 w 434"/>
                <a:gd name="T81" fmla="*/ 159 h 534"/>
                <a:gd name="T82" fmla="*/ 353 w 434"/>
                <a:gd name="T83" fmla="*/ 138 h 534"/>
                <a:gd name="T84" fmla="*/ 309 w 434"/>
                <a:gd name="T85" fmla="*/ 147 h 534"/>
                <a:gd name="T86" fmla="*/ 308 w 434"/>
                <a:gd name="T87" fmla="*/ 127 h 534"/>
                <a:gd name="T88" fmla="*/ 272 w 434"/>
                <a:gd name="T89" fmla="*/ 126 h 534"/>
                <a:gd name="T90" fmla="*/ 264 w 434"/>
                <a:gd name="T91" fmla="*/ 154 h 534"/>
                <a:gd name="T92" fmla="*/ 228 w 434"/>
                <a:gd name="T93" fmla="*/ 153 h 534"/>
                <a:gd name="T94" fmla="*/ 198 w 434"/>
                <a:gd name="T95" fmla="*/ 129 h 534"/>
                <a:gd name="T96" fmla="*/ 176 w 434"/>
                <a:gd name="T97" fmla="*/ 96 h 534"/>
                <a:gd name="T98" fmla="*/ 165 w 434"/>
                <a:gd name="T99" fmla="*/ 57 h 534"/>
                <a:gd name="T100" fmla="*/ 167 w 434"/>
                <a:gd name="T101" fmla="*/ 45 h 534"/>
                <a:gd name="T102" fmla="*/ 30 w 434"/>
                <a:gd name="T103" fmla="*/ 4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4" h="534">
                  <a:moveTo>
                    <a:pt x="30" y="46"/>
                  </a:moveTo>
                  <a:lnTo>
                    <a:pt x="45" y="27"/>
                  </a:lnTo>
                  <a:lnTo>
                    <a:pt x="44" y="0"/>
                  </a:lnTo>
                  <a:lnTo>
                    <a:pt x="17" y="16"/>
                  </a:lnTo>
                  <a:lnTo>
                    <a:pt x="32" y="64"/>
                  </a:lnTo>
                  <a:lnTo>
                    <a:pt x="57" y="70"/>
                  </a:lnTo>
                  <a:lnTo>
                    <a:pt x="30" y="81"/>
                  </a:lnTo>
                  <a:lnTo>
                    <a:pt x="35" y="112"/>
                  </a:lnTo>
                  <a:lnTo>
                    <a:pt x="57" y="138"/>
                  </a:lnTo>
                  <a:lnTo>
                    <a:pt x="65" y="180"/>
                  </a:lnTo>
                  <a:lnTo>
                    <a:pt x="44" y="190"/>
                  </a:lnTo>
                  <a:lnTo>
                    <a:pt x="59" y="201"/>
                  </a:lnTo>
                  <a:lnTo>
                    <a:pt x="56" y="229"/>
                  </a:lnTo>
                  <a:lnTo>
                    <a:pt x="78" y="264"/>
                  </a:lnTo>
                  <a:lnTo>
                    <a:pt x="72" y="306"/>
                  </a:lnTo>
                  <a:lnTo>
                    <a:pt x="50" y="331"/>
                  </a:lnTo>
                  <a:lnTo>
                    <a:pt x="23" y="360"/>
                  </a:lnTo>
                  <a:lnTo>
                    <a:pt x="14" y="414"/>
                  </a:lnTo>
                  <a:lnTo>
                    <a:pt x="23" y="435"/>
                  </a:lnTo>
                  <a:lnTo>
                    <a:pt x="2" y="447"/>
                  </a:lnTo>
                  <a:lnTo>
                    <a:pt x="2" y="481"/>
                  </a:lnTo>
                  <a:lnTo>
                    <a:pt x="0" y="517"/>
                  </a:lnTo>
                  <a:lnTo>
                    <a:pt x="26" y="499"/>
                  </a:lnTo>
                  <a:lnTo>
                    <a:pt x="74" y="502"/>
                  </a:lnTo>
                  <a:lnTo>
                    <a:pt x="95" y="516"/>
                  </a:lnTo>
                  <a:lnTo>
                    <a:pt x="230" y="516"/>
                  </a:lnTo>
                  <a:lnTo>
                    <a:pt x="255" y="529"/>
                  </a:lnTo>
                  <a:lnTo>
                    <a:pt x="314" y="534"/>
                  </a:lnTo>
                  <a:lnTo>
                    <a:pt x="354" y="517"/>
                  </a:lnTo>
                  <a:lnTo>
                    <a:pt x="393" y="511"/>
                  </a:lnTo>
                  <a:lnTo>
                    <a:pt x="395" y="496"/>
                  </a:lnTo>
                  <a:lnTo>
                    <a:pt x="359" y="457"/>
                  </a:lnTo>
                  <a:lnTo>
                    <a:pt x="362" y="346"/>
                  </a:lnTo>
                  <a:lnTo>
                    <a:pt x="429" y="334"/>
                  </a:lnTo>
                  <a:lnTo>
                    <a:pt x="434" y="283"/>
                  </a:lnTo>
                  <a:lnTo>
                    <a:pt x="396" y="283"/>
                  </a:lnTo>
                  <a:lnTo>
                    <a:pt x="360" y="265"/>
                  </a:lnTo>
                  <a:lnTo>
                    <a:pt x="362" y="223"/>
                  </a:lnTo>
                  <a:lnTo>
                    <a:pt x="365" y="205"/>
                  </a:lnTo>
                  <a:lnTo>
                    <a:pt x="351" y="177"/>
                  </a:lnTo>
                  <a:lnTo>
                    <a:pt x="354" y="159"/>
                  </a:lnTo>
                  <a:lnTo>
                    <a:pt x="353" y="138"/>
                  </a:lnTo>
                  <a:lnTo>
                    <a:pt x="309" y="147"/>
                  </a:lnTo>
                  <a:lnTo>
                    <a:pt x="308" y="127"/>
                  </a:lnTo>
                  <a:lnTo>
                    <a:pt x="272" y="126"/>
                  </a:lnTo>
                  <a:lnTo>
                    <a:pt x="264" y="154"/>
                  </a:lnTo>
                  <a:lnTo>
                    <a:pt x="228" y="153"/>
                  </a:lnTo>
                  <a:lnTo>
                    <a:pt x="198" y="129"/>
                  </a:lnTo>
                  <a:lnTo>
                    <a:pt x="176" y="96"/>
                  </a:lnTo>
                  <a:lnTo>
                    <a:pt x="165" y="57"/>
                  </a:lnTo>
                  <a:lnTo>
                    <a:pt x="167" y="45"/>
                  </a:lnTo>
                  <a:lnTo>
                    <a:pt x="30" y="46"/>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16" name="Freeform 372"/>
            <p:cNvSpPr>
              <a:spLocks/>
            </p:cNvSpPr>
            <p:nvPr/>
          </p:nvSpPr>
          <p:spPr bwMode="auto">
            <a:xfrm>
              <a:off x="3147" y="2959"/>
              <a:ext cx="184" cy="195"/>
            </a:xfrm>
            <a:custGeom>
              <a:avLst/>
              <a:gdLst>
                <a:gd name="T0" fmla="*/ 316 w 372"/>
                <a:gd name="T1" fmla="*/ 23 h 395"/>
                <a:gd name="T2" fmla="*/ 298 w 372"/>
                <a:gd name="T3" fmla="*/ 24 h 395"/>
                <a:gd name="T4" fmla="*/ 285 w 372"/>
                <a:gd name="T5" fmla="*/ 0 h 395"/>
                <a:gd name="T6" fmla="*/ 240 w 372"/>
                <a:gd name="T7" fmla="*/ 9 h 395"/>
                <a:gd name="T8" fmla="*/ 232 w 372"/>
                <a:gd name="T9" fmla="*/ 44 h 395"/>
                <a:gd name="T10" fmla="*/ 237 w 372"/>
                <a:gd name="T11" fmla="*/ 69 h 395"/>
                <a:gd name="T12" fmla="*/ 213 w 372"/>
                <a:gd name="T13" fmla="*/ 114 h 395"/>
                <a:gd name="T14" fmla="*/ 217 w 372"/>
                <a:gd name="T15" fmla="*/ 141 h 395"/>
                <a:gd name="T16" fmla="*/ 226 w 372"/>
                <a:gd name="T17" fmla="*/ 159 h 395"/>
                <a:gd name="T18" fmla="*/ 241 w 372"/>
                <a:gd name="T19" fmla="*/ 152 h 395"/>
                <a:gd name="T20" fmla="*/ 250 w 372"/>
                <a:gd name="T21" fmla="*/ 215 h 395"/>
                <a:gd name="T22" fmla="*/ 220 w 372"/>
                <a:gd name="T23" fmla="*/ 213 h 395"/>
                <a:gd name="T24" fmla="*/ 211 w 372"/>
                <a:gd name="T25" fmla="*/ 188 h 395"/>
                <a:gd name="T26" fmla="*/ 186 w 372"/>
                <a:gd name="T27" fmla="*/ 185 h 395"/>
                <a:gd name="T28" fmla="*/ 166 w 372"/>
                <a:gd name="T29" fmla="*/ 165 h 395"/>
                <a:gd name="T30" fmla="*/ 109 w 372"/>
                <a:gd name="T31" fmla="*/ 152 h 395"/>
                <a:gd name="T32" fmla="*/ 97 w 372"/>
                <a:gd name="T33" fmla="*/ 135 h 395"/>
                <a:gd name="T34" fmla="*/ 75 w 372"/>
                <a:gd name="T35" fmla="*/ 138 h 395"/>
                <a:gd name="T36" fmla="*/ 67 w 372"/>
                <a:gd name="T37" fmla="*/ 189 h 395"/>
                <a:gd name="T38" fmla="*/ 3 w 372"/>
                <a:gd name="T39" fmla="*/ 198 h 395"/>
                <a:gd name="T40" fmla="*/ 0 w 372"/>
                <a:gd name="T41" fmla="*/ 311 h 395"/>
                <a:gd name="T42" fmla="*/ 36 w 372"/>
                <a:gd name="T43" fmla="*/ 347 h 395"/>
                <a:gd name="T44" fmla="*/ 37 w 372"/>
                <a:gd name="T45" fmla="*/ 366 h 395"/>
                <a:gd name="T46" fmla="*/ 60 w 372"/>
                <a:gd name="T47" fmla="*/ 363 h 395"/>
                <a:gd name="T48" fmla="*/ 69 w 372"/>
                <a:gd name="T49" fmla="*/ 371 h 395"/>
                <a:gd name="T50" fmla="*/ 82 w 372"/>
                <a:gd name="T51" fmla="*/ 371 h 395"/>
                <a:gd name="T52" fmla="*/ 96 w 372"/>
                <a:gd name="T53" fmla="*/ 392 h 395"/>
                <a:gd name="T54" fmla="*/ 126 w 372"/>
                <a:gd name="T55" fmla="*/ 387 h 395"/>
                <a:gd name="T56" fmla="*/ 141 w 372"/>
                <a:gd name="T57" fmla="*/ 395 h 395"/>
                <a:gd name="T58" fmla="*/ 168 w 372"/>
                <a:gd name="T59" fmla="*/ 392 h 395"/>
                <a:gd name="T60" fmla="*/ 183 w 372"/>
                <a:gd name="T61" fmla="*/ 372 h 395"/>
                <a:gd name="T62" fmla="*/ 184 w 372"/>
                <a:gd name="T63" fmla="*/ 353 h 395"/>
                <a:gd name="T64" fmla="*/ 199 w 372"/>
                <a:gd name="T65" fmla="*/ 335 h 395"/>
                <a:gd name="T66" fmla="*/ 214 w 372"/>
                <a:gd name="T67" fmla="*/ 314 h 395"/>
                <a:gd name="T68" fmla="*/ 246 w 372"/>
                <a:gd name="T69" fmla="*/ 318 h 395"/>
                <a:gd name="T70" fmla="*/ 271 w 372"/>
                <a:gd name="T71" fmla="*/ 308 h 395"/>
                <a:gd name="T72" fmla="*/ 264 w 372"/>
                <a:gd name="T73" fmla="*/ 278 h 395"/>
                <a:gd name="T74" fmla="*/ 363 w 372"/>
                <a:gd name="T75" fmla="*/ 236 h 395"/>
                <a:gd name="T76" fmla="*/ 337 w 372"/>
                <a:gd name="T77" fmla="*/ 212 h 395"/>
                <a:gd name="T78" fmla="*/ 354 w 372"/>
                <a:gd name="T79" fmla="*/ 183 h 395"/>
                <a:gd name="T80" fmla="*/ 349 w 372"/>
                <a:gd name="T81" fmla="*/ 153 h 395"/>
                <a:gd name="T82" fmla="*/ 364 w 372"/>
                <a:gd name="T83" fmla="*/ 137 h 395"/>
                <a:gd name="T84" fmla="*/ 360 w 372"/>
                <a:gd name="T85" fmla="*/ 99 h 395"/>
                <a:gd name="T86" fmla="*/ 372 w 372"/>
                <a:gd name="T87" fmla="*/ 80 h 395"/>
                <a:gd name="T88" fmla="*/ 351 w 372"/>
                <a:gd name="T89" fmla="*/ 41 h 395"/>
                <a:gd name="T90" fmla="*/ 316 w 372"/>
                <a:gd name="T91" fmla="*/ 2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2" h="395">
                  <a:moveTo>
                    <a:pt x="316" y="23"/>
                  </a:moveTo>
                  <a:lnTo>
                    <a:pt x="298" y="24"/>
                  </a:lnTo>
                  <a:lnTo>
                    <a:pt x="285" y="0"/>
                  </a:lnTo>
                  <a:lnTo>
                    <a:pt x="240" y="9"/>
                  </a:lnTo>
                  <a:lnTo>
                    <a:pt x="232" y="44"/>
                  </a:lnTo>
                  <a:lnTo>
                    <a:pt x="237" y="69"/>
                  </a:lnTo>
                  <a:lnTo>
                    <a:pt x="213" y="114"/>
                  </a:lnTo>
                  <a:lnTo>
                    <a:pt x="217" y="141"/>
                  </a:lnTo>
                  <a:lnTo>
                    <a:pt x="226" y="159"/>
                  </a:lnTo>
                  <a:lnTo>
                    <a:pt x="241" y="152"/>
                  </a:lnTo>
                  <a:lnTo>
                    <a:pt x="250" y="215"/>
                  </a:lnTo>
                  <a:lnTo>
                    <a:pt x="220" y="213"/>
                  </a:lnTo>
                  <a:lnTo>
                    <a:pt x="211" y="188"/>
                  </a:lnTo>
                  <a:lnTo>
                    <a:pt x="186" y="185"/>
                  </a:lnTo>
                  <a:lnTo>
                    <a:pt x="166" y="165"/>
                  </a:lnTo>
                  <a:lnTo>
                    <a:pt x="109" y="152"/>
                  </a:lnTo>
                  <a:lnTo>
                    <a:pt x="97" y="135"/>
                  </a:lnTo>
                  <a:lnTo>
                    <a:pt x="75" y="138"/>
                  </a:lnTo>
                  <a:lnTo>
                    <a:pt x="67" y="189"/>
                  </a:lnTo>
                  <a:lnTo>
                    <a:pt x="3" y="198"/>
                  </a:lnTo>
                  <a:lnTo>
                    <a:pt x="0" y="311"/>
                  </a:lnTo>
                  <a:lnTo>
                    <a:pt x="36" y="347"/>
                  </a:lnTo>
                  <a:lnTo>
                    <a:pt x="37" y="366"/>
                  </a:lnTo>
                  <a:lnTo>
                    <a:pt x="60" y="363"/>
                  </a:lnTo>
                  <a:lnTo>
                    <a:pt x="69" y="371"/>
                  </a:lnTo>
                  <a:lnTo>
                    <a:pt x="82" y="371"/>
                  </a:lnTo>
                  <a:lnTo>
                    <a:pt x="96" y="392"/>
                  </a:lnTo>
                  <a:lnTo>
                    <a:pt x="126" y="387"/>
                  </a:lnTo>
                  <a:lnTo>
                    <a:pt x="141" y="395"/>
                  </a:lnTo>
                  <a:lnTo>
                    <a:pt x="168" y="392"/>
                  </a:lnTo>
                  <a:lnTo>
                    <a:pt x="183" y="372"/>
                  </a:lnTo>
                  <a:lnTo>
                    <a:pt x="184" y="353"/>
                  </a:lnTo>
                  <a:lnTo>
                    <a:pt x="199" y="335"/>
                  </a:lnTo>
                  <a:lnTo>
                    <a:pt x="214" y="314"/>
                  </a:lnTo>
                  <a:lnTo>
                    <a:pt x="246" y="318"/>
                  </a:lnTo>
                  <a:lnTo>
                    <a:pt x="271" y="308"/>
                  </a:lnTo>
                  <a:lnTo>
                    <a:pt x="264" y="278"/>
                  </a:lnTo>
                  <a:lnTo>
                    <a:pt x="363" y="236"/>
                  </a:lnTo>
                  <a:lnTo>
                    <a:pt x="337" y="212"/>
                  </a:lnTo>
                  <a:lnTo>
                    <a:pt x="354" y="183"/>
                  </a:lnTo>
                  <a:lnTo>
                    <a:pt x="349" y="153"/>
                  </a:lnTo>
                  <a:lnTo>
                    <a:pt x="364" y="137"/>
                  </a:lnTo>
                  <a:lnTo>
                    <a:pt x="360" y="99"/>
                  </a:lnTo>
                  <a:lnTo>
                    <a:pt x="372" y="80"/>
                  </a:lnTo>
                  <a:lnTo>
                    <a:pt x="351" y="41"/>
                  </a:lnTo>
                  <a:lnTo>
                    <a:pt x="316" y="23"/>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17" name="Freeform 373"/>
            <p:cNvSpPr>
              <a:spLocks/>
            </p:cNvSpPr>
            <p:nvPr/>
          </p:nvSpPr>
          <p:spPr bwMode="auto">
            <a:xfrm>
              <a:off x="3314" y="2979"/>
              <a:ext cx="56" cy="148"/>
            </a:xfrm>
            <a:custGeom>
              <a:avLst/>
              <a:gdLst>
                <a:gd name="T0" fmla="*/ 28 w 112"/>
                <a:gd name="T1" fmla="*/ 195 h 298"/>
                <a:gd name="T2" fmla="*/ 40 w 112"/>
                <a:gd name="T3" fmla="*/ 199 h 298"/>
                <a:gd name="T4" fmla="*/ 45 w 112"/>
                <a:gd name="T5" fmla="*/ 211 h 298"/>
                <a:gd name="T6" fmla="*/ 61 w 112"/>
                <a:gd name="T7" fmla="*/ 214 h 298"/>
                <a:gd name="T8" fmla="*/ 58 w 112"/>
                <a:gd name="T9" fmla="*/ 264 h 298"/>
                <a:gd name="T10" fmla="*/ 81 w 112"/>
                <a:gd name="T11" fmla="*/ 298 h 298"/>
                <a:gd name="T12" fmla="*/ 99 w 112"/>
                <a:gd name="T13" fmla="*/ 286 h 298"/>
                <a:gd name="T14" fmla="*/ 91 w 112"/>
                <a:gd name="T15" fmla="*/ 270 h 298"/>
                <a:gd name="T16" fmla="*/ 109 w 112"/>
                <a:gd name="T17" fmla="*/ 240 h 298"/>
                <a:gd name="T18" fmla="*/ 112 w 112"/>
                <a:gd name="T19" fmla="*/ 202 h 298"/>
                <a:gd name="T20" fmla="*/ 93 w 112"/>
                <a:gd name="T21" fmla="*/ 174 h 298"/>
                <a:gd name="T22" fmla="*/ 88 w 112"/>
                <a:gd name="T23" fmla="*/ 154 h 298"/>
                <a:gd name="T24" fmla="*/ 96 w 112"/>
                <a:gd name="T25" fmla="*/ 133 h 298"/>
                <a:gd name="T26" fmla="*/ 88 w 112"/>
                <a:gd name="T27" fmla="*/ 117 h 298"/>
                <a:gd name="T28" fmla="*/ 90 w 112"/>
                <a:gd name="T29" fmla="*/ 87 h 298"/>
                <a:gd name="T30" fmla="*/ 85 w 112"/>
                <a:gd name="T31" fmla="*/ 45 h 298"/>
                <a:gd name="T32" fmla="*/ 66 w 112"/>
                <a:gd name="T33" fmla="*/ 10 h 298"/>
                <a:gd name="T34" fmla="*/ 48 w 112"/>
                <a:gd name="T35" fmla="*/ 18 h 298"/>
                <a:gd name="T36" fmla="*/ 25 w 112"/>
                <a:gd name="T37" fmla="*/ 0 h 298"/>
                <a:gd name="T38" fmla="*/ 15 w 112"/>
                <a:gd name="T39" fmla="*/ 3 h 298"/>
                <a:gd name="T40" fmla="*/ 31 w 112"/>
                <a:gd name="T41" fmla="*/ 37 h 298"/>
                <a:gd name="T42" fmla="*/ 19 w 112"/>
                <a:gd name="T43" fmla="*/ 60 h 298"/>
                <a:gd name="T44" fmla="*/ 25 w 112"/>
                <a:gd name="T45" fmla="*/ 99 h 298"/>
                <a:gd name="T46" fmla="*/ 10 w 112"/>
                <a:gd name="T47" fmla="*/ 109 h 298"/>
                <a:gd name="T48" fmla="*/ 13 w 112"/>
                <a:gd name="T49" fmla="*/ 144 h 298"/>
                <a:gd name="T50" fmla="*/ 0 w 112"/>
                <a:gd name="T51" fmla="*/ 169 h 298"/>
                <a:gd name="T52" fmla="*/ 28 w 112"/>
                <a:gd name="T53" fmla="*/ 19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2" h="298">
                  <a:moveTo>
                    <a:pt x="28" y="195"/>
                  </a:moveTo>
                  <a:lnTo>
                    <a:pt x="40" y="199"/>
                  </a:lnTo>
                  <a:lnTo>
                    <a:pt x="45" y="211"/>
                  </a:lnTo>
                  <a:lnTo>
                    <a:pt x="61" y="214"/>
                  </a:lnTo>
                  <a:lnTo>
                    <a:pt x="58" y="264"/>
                  </a:lnTo>
                  <a:lnTo>
                    <a:pt x="81" y="298"/>
                  </a:lnTo>
                  <a:lnTo>
                    <a:pt x="99" y="286"/>
                  </a:lnTo>
                  <a:lnTo>
                    <a:pt x="91" y="270"/>
                  </a:lnTo>
                  <a:lnTo>
                    <a:pt x="109" y="240"/>
                  </a:lnTo>
                  <a:lnTo>
                    <a:pt x="112" y="202"/>
                  </a:lnTo>
                  <a:lnTo>
                    <a:pt x="93" y="174"/>
                  </a:lnTo>
                  <a:lnTo>
                    <a:pt x="88" y="154"/>
                  </a:lnTo>
                  <a:lnTo>
                    <a:pt x="96" y="133"/>
                  </a:lnTo>
                  <a:lnTo>
                    <a:pt x="88" y="117"/>
                  </a:lnTo>
                  <a:lnTo>
                    <a:pt x="90" y="87"/>
                  </a:lnTo>
                  <a:lnTo>
                    <a:pt x="85" y="45"/>
                  </a:lnTo>
                  <a:lnTo>
                    <a:pt x="66" y="10"/>
                  </a:lnTo>
                  <a:lnTo>
                    <a:pt x="48" y="18"/>
                  </a:lnTo>
                  <a:lnTo>
                    <a:pt x="25" y="0"/>
                  </a:lnTo>
                  <a:lnTo>
                    <a:pt x="15" y="3"/>
                  </a:lnTo>
                  <a:lnTo>
                    <a:pt x="31" y="37"/>
                  </a:lnTo>
                  <a:lnTo>
                    <a:pt x="19" y="60"/>
                  </a:lnTo>
                  <a:lnTo>
                    <a:pt x="25" y="99"/>
                  </a:lnTo>
                  <a:lnTo>
                    <a:pt x="10" y="109"/>
                  </a:lnTo>
                  <a:lnTo>
                    <a:pt x="13" y="144"/>
                  </a:lnTo>
                  <a:lnTo>
                    <a:pt x="0" y="169"/>
                  </a:lnTo>
                  <a:lnTo>
                    <a:pt x="28" y="195"/>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18" name="Freeform 374"/>
            <p:cNvSpPr>
              <a:spLocks/>
            </p:cNvSpPr>
            <p:nvPr/>
          </p:nvSpPr>
          <p:spPr bwMode="auto">
            <a:xfrm>
              <a:off x="3277" y="3015"/>
              <a:ext cx="185" cy="305"/>
            </a:xfrm>
            <a:custGeom>
              <a:avLst/>
              <a:gdLst>
                <a:gd name="T0" fmla="*/ 367 w 375"/>
                <a:gd name="T1" fmla="*/ 31 h 618"/>
                <a:gd name="T2" fmla="*/ 364 w 375"/>
                <a:gd name="T3" fmla="*/ 121 h 618"/>
                <a:gd name="T4" fmla="*/ 355 w 375"/>
                <a:gd name="T5" fmla="*/ 196 h 618"/>
                <a:gd name="T6" fmla="*/ 286 w 375"/>
                <a:gd name="T7" fmla="*/ 258 h 618"/>
                <a:gd name="T8" fmla="*/ 207 w 375"/>
                <a:gd name="T9" fmla="*/ 298 h 618"/>
                <a:gd name="T10" fmla="*/ 181 w 375"/>
                <a:gd name="T11" fmla="*/ 327 h 618"/>
                <a:gd name="T12" fmla="*/ 144 w 375"/>
                <a:gd name="T13" fmla="*/ 357 h 618"/>
                <a:gd name="T14" fmla="*/ 160 w 375"/>
                <a:gd name="T15" fmla="*/ 382 h 618"/>
                <a:gd name="T16" fmla="*/ 166 w 375"/>
                <a:gd name="T17" fmla="*/ 432 h 618"/>
                <a:gd name="T18" fmla="*/ 177 w 375"/>
                <a:gd name="T19" fmla="*/ 487 h 618"/>
                <a:gd name="T20" fmla="*/ 159 w 375"/>
                <a:gd name="T21" fmla="*/ 513 h 618"/>
                <a:gd name="T22" fmla="*/ 163 w 375"/>
                <a:gd name="T23" fmla="*/ 544 h 618"/>
                <a:gd name="T24" fmla="*/ 88 w 375"/>
                <a:gd name="T25" fmla="*/ 562 h 618"/>
                <a:gd name="T26" fmla="*/ 70 w 375"/>
                <a:gd name="T27" fmla="*/ 618 h 618"/>
                <a:gd name="T28" fmla="*/ 37 w 375"/>
                <a:gd name="T29" fmla="*/ 573 h 618"/>
                <a:gd name="T30" fmla="*/ 34 w 375"/>
                <a:gd name="T31" fmla="*/ 465 h 618"/>
                <a:gd name="T32" fmla="*/ 73 w 375"/>
                <a:gd name="T33" fmla="*/ 417 h 618"/>
                <a:gd name="T34" fmla="*/ 88 w 375"/>
                <a:gd name="T35" fmla="*/ 388 h 618"/>
                <a:gd name="T36" fmla="*/ 94 w 375"/>
                <a:gd name="T37" fmla="*/ 316 h 618"/>
                <a:gd name="T38" fmla="*/ 102 w 375"/>
                <a:gd name="T39" fmla="*/ 237 h 618"/>
                <a:gd name="T40" fmla="*/ 34 w 375"/>
                <a:gd name="T41" fmla="*/ 210 h 618"/>
                <a:gd name="T42" fmla="*/ 0 w 375"/>
                <a:gd name="T43" fmla="*/ 162 h 618"/>
                <a:gd name="T44" fmla="*/ 117 w 375"/>
                <a:gd name="T45" fmla="*/ 124 h 618"/>
                <a:gd name="T46" fmla="*/ 138 w 375"/>
                <a:gd name="T47" fmla="*/ 142 h 618"/>
                <a:gd name="T48" fmla="*/ 156 w 375"/>
                <a:gd name="T49" fmla="*/ 225 h 618"/>
                <a:gd name="T50" fmla="*/ 166 w 375"/>
                <a:gd name="T51" fmla="*/ 193 h 618"/>
                <a:gd name="T52" fmla="*/ 186 w 375"/>
                <a:gd name="T53" fmla="*/ 127 h 618"/>
                <a:gd name="T54" fmla="*/ 166 w 375"/>
                <a:gd name="T55" fmla="*/ 60 h 618"/>
                <a:gd name="T56" fmla="*/ 165 w 375"/>
                <a:gd name="T57" fmla="*/ 15 h 618"/>
                <a:gd name="T58" fmla="*/ 208 w 375"/>
                <a:gd name="T59" fmla="*/ 30 h 618"/>
                <a:gd name="T60" fmla="*/ 264 w 375"/>
                <a:gd name="T61" fmla="*/ 24 h 618"/>
                <a:gd name="T62" fmla="*/ 291 w 375"/>
                <a:gd name="T63" fmla="*/ 13 h 618"/>
                <a:gd name="T64" fmla="*/ 322 w 375"/>
                <a:gd name="T65" fmla="*/ 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5" h="618">
                  <a:moveTo>
                    <a:pt x="369" y="0"/>
                  </a:moveTo>
                  <a:lnTo>
                    <a:pt x="367" y="31"/>
                  </a:lnTo>
                  <a:lnTo>
                    <a:pt x="361" y="69"/>
                  </a:lnTo>
                  <a:lnTo>
                    <a:pt x="364" y="121"/>
                  </a:lnTo>
                  <a:lnTo>
                    <a:pt x="375" y="139"/>
                  </a:lnTo>
                  <a:lnTo>
                    <a:pt x="355" y="196"/>
                  </a:lnTo>
                  <a:lnTo>
                    <a:pt x="333" y="220"/>
                  </a:lnTo>
                  <a:lnTo>
                    <a:pt x="286" y="258"/>
                  </a:lnTo>
                  <a:lnTo>
                    <a:pt x="252" y="261"/>
                  </a:lnTo>
                  <a:lnTo>
                    <a:pt x="207" y="298"/>
                  </a:lnTo>
                  <a:lnTo>
                    <a:pt x="196" y="321"/>
                  </a:lnTo>
                  <a:lnTo>
                    <a:pt x="181" y="327"/>
                  </a:lnTo>
                  <a:lnTo>
                    <a:pt x="177" y="348"/>
                  </a:lnTo>
                  <a:lnTo>
                    <a:pt x="144" y="357"/>
                  </a:lnTo>
                  <a:lnTo>
                    <a:pt x="142" y="372"/>
                  </a:lnTo>
                  <a:lnTo>
                    <a:pt x="160" y="382"/>
                  </a:lnTo>
                  <a:lnTo>
                    <a:pt x="166" y="412"/>
                  </a:lnTo>
                  <a:lnTo>
                    <a:pt x="166" y="432"/>
                  </a:lnTo>
                  <a:lnTo>
                    <a:pt x="177" y="448"/>
                  </a:lnTo>
                  <a:lnTo>
                    <a:pt x="177" y="487"/>
                  </a:lnTo>
                  <a:lnTo>
                    <a:pt x="171" y="505"/>
                  </a:lnTo>
                  <a:lnTo>
                    <a:pt x="159" y="513"/>
                  </a:lnTo>
                  <a:lnTo>
                    <a:pt x="175" y="520"/>
                  </a:lnTo>
                  <a:lnTo>
                    <a:pt x="163" y="544"/>
                  </a:lnTo>
                  <a:lnTo>
                    <a:pt x="120" y="549"/>
                  </a:lnTo>
                  <a:lnTo>
                    <a:pt x="88" y="562"/>
                  </a:lnTo>
                  <a:lnTo>
                    <a:pt x="76" y="588"/>
                  </a:lnTo>
                  <a:lnTo>
                    <a:pt x="70" y="618"/>
                  </a:lnTo>
                  <a:lnTo>
                    <a:pt x="37" y="607"/>
                  </a:lnTo>
                  <a:lnTo>
                    <a:pt x="37" y="573"/>
                  </a:lnTo>
                  <a:lnTo>
                    <a:pt x="40" y="520"/>
                  </a:lnTo>
                  <a:lnTo>
                    <a:pt x="34" y="465"/>
                  </a:lnTo>
                  <a:lnTo>
                    <a:pt x="36" y="432"/>
                  </a:lnTo>
                  <a:lnTo>
                    <a:pt x="73" y="417"/>
                  </a:lnTo>
                  <a:lnTo>
                    <a:pt x="70" y="397"/>
                  </a:lnTo>
                  <a:lnTo>
                    <a:pt x="88" y="388"/>
                  </a:lnTo>
                  <a:lnTo>
                    <a:pt x="100" y="352"/>
                  </a:lnTo>
                  <a:lnTo>
                    <a:pt x="94" y="316"/>
                  </a:lnTo>
                  <a:lnTo>
                    <a:pt x="84" y="297"/>
                  </a:lnTo>
                  <a:lnTo>
                    <a:pt x="102" y="237"/>
                  </a:lnTo>
                  <a:lnTo>
                    <a:pt x="70" y="205"/>
                  </a:lnTo>
                  <a:lnTo>
                    <a:pt x="34" y="210"/>
                  </a:lnTo>
                  <a:lnTo>
                    <a:pt x="6" y="196"/>
                  </a:lnTo>
                  <a:lnTo>
                    <a:pt x="0" y="162"/>
                  </a:lnTo>
                  <a:lnTo>
                    <a:pt x="102" y="121"/>
                  </a:lnTo>
                  <a:lnTo>
                    <a:pt x="117" y="124"/>
                  </a:lnTo>
                  <a:lnTo>
                    <a:pt x="121" y="139"/>
                  </a:lnTo>
                  <a:lnTo>
                    <a:pt x="138" y="142"/>
                  </a:lnTo>
                  <a:lnTo>
                    <a:pt x="133" y="190"/>
                  </a:lnTo>
                  <a:lnTo>
                    <a:pt x="156" y="225"/>
                  </a:lnTo>
                  <a:lnTo>
                    <a:pt x="172" y="208"/>
                  </a:lnTo>
                  <a:lnTo>
                    <a:pt x="166" y="193"/>
                  </a:lnTo>
                  <a:lnTo>
                    <a:pt x="181" y="172"/>
                  </a:lnTo>
                  <a:lnTo>
                    <a:pt x="186" y="127"/>
                  </a:lnTo>
                  <a:lnTo>
                    <a:pt x="160" y="91"/>
                  </a:lnTo>
                  <a:lnTo>
                    <a:pt x="166" y="60"/>
                  </a:lnTo>
                  <a:lnTo>
                    <a:pt x="162" y="40"/>
                  </a:lnTo>
                  <a:lnTo>
                    <a:pt x="165" y="15"/>
                  </a:lnTo>
                  <a:lnTo>
                    <a:pt x="198" y="15"/>
                  </a:lnTo>
                  <a:lnTo>
                    <a:pt x="208" y="30"/>
                  </a:lnTo>
                  <a:lnTo>
                    <a:pt x="232" y="22"/>
                  </a:lnTo>
                  <a:lnTo>
                    <a:pt x="264" y="24"/>
                  </a:lnTo>
                  <a:lnTo>
                    <a:pt x="271" y="13"/>
                  </a:lnTo>
                  <a:lnTo>
                    <a:pt x="291" y="13"/>
                  </a:lnTo>
                  <a:lnTo>
                    <a:pt x="297" y="24"/>
                  </a:lnTo>
                  <a:lnTo>
                    <a:pt x="322" y="3"/>
                  </a:lnTo>
                  <a:lnTo>
                    <a:pt x="369"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19" name="Freeform 375"/>
            <p:cNvSpPr>
              <a:spLocks/>
            </p:cNvSpPr>
            <p:nvPr/>
          </p:nvSpPr>
          <p:spPr bwMode="auto">
            <a:xfrm>
              <a:off x="3202" y="3112"/>
              <a:ext cx="125" cy="119"/>
            </a:xfrm>
            <a:custGeom>
              <a:avLst/>
              <a:gdLst>
                <a:gd name="T0" fmla="*/ 0 w 253"/>
                <a:gd name="T1" fmla="*/ 81 h 242"/>
                <a:gd name="T2" fmla="*/ 6 w 253"/>
                <a:gd name="T3" fmla="*/ 104 h 242"/>
                <a:gd name="T4" fmla="*/ 19 w 253"/>
                <a:gd name="T5" fmla="*/ 140 h 242"/>
                <a:gd name="T6" fmla="*/ 36 w 253"/>
                <a:gd name="T7" fmla="*/ 164 h 242"/>
                <a:gd name="T8" fmla="*/ 73 w 253"/>
                <a:gd name="T9" fmla="*/ 177 h 242"/>
                <a:gd name="T10" fmla="*/ 79 w 253"/>
                <a:gd name="T11" fmla="*/ 206 h 242"/>
                <a:gd name="T12" fmla="*/ 108 w 253"/>
                <a:gd name="T13" fmla="*/ 207 h 242"/>
                <a:gd name="T14" fmla="*/ 111 w 253"/>
                <a:gd name="T15" fmla="*/ 225 h 242"/>
                <a:gd name="T16" fmla="*/ 129 w 253"/>
                <a:gd name="T17" fmla="*/ 222 h 242"/>
                <a:gd name="T18" fmla="*/ 144 w 253"/>
                <a:gd name="T19" fmla="*/ 236 h 242"/>
                <a:gd name="T20" fmla="*/ 165 w 253"/>
                <a:gd name="T21" fmla="*/ 233 h 242"/>
                <a:gd name="T22" fmla="*/ 187 w 253"/>
                <a:gd name="T23" fmla="*/ 242 h 242"/>
                <a:gd name="T24" fmla="*/ 186 w 253"/>
                <a:gd name="T25" fmla="*/ 236 h 242"/>
                <a:gd name="T26" fmla="*/ 225 w 253"/>
                <a:gd name="T27" fmla="*/ 221 h 242"/>
                <a:gd name="T28" fmla="*/ 223 w 253"/>
                <a:gd name="T29" fmla="*/ 201 h 242"/>
                <a:gd name="T30" fmla="*/ 240 w 253"/>
                <a:gd name="T31" fmla="*/ 191 h 242"/>
                <a:gd name="T32" fmla="*/ 252 w 253"/>
                <a:gd name="T33" fmla="*/ 155 h 242"/>
                <a:gd name="T34" fmla="*/ 246 w 253"/>
                <a:gd name="T35" fmla="*/ 120 h 242"/>
                <a:gd name="T36" fmla="*/ 235 w 253"/>
                <a:gd name="T37" fmla="*/ 101 h 242"/>
                <a:gd name="T38" fmla="*/ 253 w 253"/>
                <a:gd name="T39" fmla="*/ 36 h 242"/>
                <a:gd name="T40" fmla="*/ 222 w 253"/>
                <a:gd name="T41" fmla="*/ 9 h 242"/>
                <a:gd name="T42" fmla="*/ 186 w 253"/>
                <a:gd name="T43" fmla="*/ 12 h 242"/>
                <a:gd name="T44" fmla="*/ 159 w 253"/>
                <a:gd name="T45" fmla="*/ 0 h 242"/>
                <a:gd name="T46" fmla="*/ 135 w 253"/>
                <a:gd name="T47" fmla="*/ 8 h 242"/>
                <a:gd name="T48" fmla="*/ 102 w 253"/>
                <a:gd name="T49" fmla="*/ 3 h 242"/>
                <a:gd name="T50" fmla="*/ 75 w 253"/>
                <a:gd name="T51" fmla="*/ 42 h 242"/>
                <a:gd name="T52" fmla="*/ 70 w 253"/>
                <a:gd name="T53" fmla="*/ 63 h 242"/>
                <a:gd name="T54" fmla="*/ 58 w 253"/>
                <a:gd name="T55" fmla="*/ 81 h 242"/>
                <a:gd name="T56" fmla="*/ 39 w 253"/>
                <a:gd name="T57" fmla="*/ 83 h 242"/>
                <a:gd name="T58" fmla="*/ 24 w 253"/>
                <a:gd name="T59" fmla="*/ 84 h 242"/>
                <a:gd name="T60" fmla="*/ 13 w 253"/>
                <a:gd name="T61" fmla="*/ 77 h 242"/>
                <a:gd name="T62" fmla="*/ 0 w 253"/>
                <a:gd name="T63" fmla="*/ 8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3" h="242">
                  <a:moveTo>
                    <a:pt x="0" y="81"/>
                  </a:moveTo>
                  <a:lnTo>
                    <a:pt x="6" y="104"/>
                  </a:lnTo>
                  <a:lnTo>
                    <a:pt x="19" y="140"/>
                  </a:lnTo>
                  <a:lnTo>
                    <a:pt x="36" y="164"/>
                  </a:lnTo>
                  <a:lnTo>
                    <a:pt x="73" y="177"/>
                  </a:lnTo>
                  <a:lnTo>
                    <a:pt x="79" y="206"/>
                  </a:lnTo>
                  <a:lnTo>
                    <a:pt x="108" y="207"/>
                  </a:lnTo>
                  <a:lnTo>
                    <a:pt x="111" y="225"/>
                  </a:lnTo>
                  <a:lnTo>
                    <a:pt x="129" y="222"/>
                  </a:lnTo>
                  <a:lnTo>
                    <a:pt x="144" y="236"/>
                  </a:lnTo>
                  <a:lnTo>
                    <a:pt x="165" y="233"/>
                  </a:lnTo>
                  <a:lnTo>
                    <a:pt x="187" y="242"/>
                  </a:lnTo>
                  <a:lnTo>
                    <a:pt x="186" y="236"/>
                  </a:lnTo>
                  <a:lnTo>
                    <a:pt x="225" y="221"/>
                  </a:lnTo>
                  <a:lnTo>
                    <a:pt x="223" y="201"/>
                  </a:lnTo>
                  <a:lnTo>
                    <a:pt x="240" y="191"/>
                  </a:lnTo>
                  <a:lnTo>
                    <a:pt x="252" y="155"/>
                  </a:lnTo>
                  <a:lnTo>
                    <a:pt x="246" y="120"/>
                  </a:lnTo>
                  <a:lnTo>
                    <a:pt x="235" y="101"/>
                  </a:lnTo>
                  <a:lnTo>
                    <a:pt x="253" y="36"/>
                  </a:lnTo>
                  <a:lnTo>
                    <a:pt x="222" y="9"/>
                  </a:lnTo>
                  <a:lnTo>
                    <a:pt x="186" y="12"/>
                  </a:lnTo>
                  <a:lnTo>
                    <a:pt x="159" y="0"/>
                  </a:lnTo>
                  <a:lnTo>
                    <a:pt x="135" y="8"/>
                  </a:lnTo>
                  <a:lnTo>
                    <a:pt x="102" y="3"/>
                  </a:lnTo>
                  <a:lnTo>
                    <a:pt x="75" y="42"/>
                  </a:lnTo>
                  <a:lnTo>
                    <a:pt x="70" y="63"/>
                  </a:lnTo>
                  <a:lnTo>
                    <a:pt x="58" y="81"/>
                  </a:lnTo>
                  <a:lnTo>
                    <a:pt x="39" y="83"/>
                  </a:lnTo>
                  <a:lnTo>
                    <a:pt x="24" y="84"/>
                  </a:lnTo>
                  <a:lnTo>
                    <a:pt x="13" y="77"/>
                  </a:lnTo>
                  <a:lnTo>
                    <a:pt x="0" y="81"/>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20" name="Freeform 376"/>
            <p:cNvSpPr>
              <a:spLocks/>
            </p:cNvSpPr>
            <p:nvPr/>
          </p:nvSpPr>
          <p:spPr bwMode="auto">
            <a:xfrm>
              <a:off x="3108" y="3150"/>
              <a:ext cx="148" cy="158"/>
            </a:xfrm>
            <a:custGeom>
              <a:avLst/>
              <a:gdLst>
                <a:gd name="T0" fmla="*/ 188 w 300"/>
                <a:gd name="T1" fmla="*/ 3 h 320"/>
                <a:gd name="T2" fmla="*/ 176 w 300"/>
                <a:gd name="T3" fmla="*/ 3 h 320"/>
                <a:gd name="T4" fmla="*/ 152 w 300"/>
                <a:gd name="T5" fmla="*/ 11 h 320"/>
                <a:gd name="T6" fmla="*/ 131 w 300"/>
                <a:gd name="T7" fmla="*/ 11 h 320"/>
                <a:gd name="T8" fmla="*/ 122 w 300"/>
                <a:gd name="T9" fmla="*/ 0 h 320"/>
                <a:gd name="T10" fmla="*/ 80 w 300"/>
                <a:gd name="T11" fmla="*/ 8 h 320"/>
                <a:gd name="T12" fmla="*/ 48 w 300"/>
                <a:gd name="T13" fmla="*/ 11 h 320"/>
                <a:gd name="T14" fmla="*/ 42 w 300"/>
                <a:gd name="T15" fmla="*/ 158 h 320"/>
                <a:gd name="T16" fmla="*/ 23 w 300"/>
                <a:gd name="T17" fmla="*/ 164 h 320"/>
                <a:gd name="T18" fmla="*/ 8 w 300"/>
                <a:gd name="T19" fmla="*/ 158 h 320"/>
                <a:gd name="T20" fmla="*/ 0 w 300"/>
                <a:gd name="T21" fmla="*/ 260 h 320"/>
                <a:gd name="T22" fmla="*/ 29 w 300"/>
                <a:gd name="T23" fmla="*/ 288 h 320"/>
                <a:gd name="T24" fmla="*/ 18 w 300"/>
                <a:gd name="T25" fmla="*/ 306 h 320"/>
                <a:gd name="T26" fmla="*/ 20 w 300"/>
                <a:gd name="T27" fmla="*/ 320 h 320"/>
                <a:gd name="T28" fmla="*/ 66 w 300"/>
                <a:gd name="T29" fmla="*/ 315 h 320"/>
                <a:gd name="T30" fmla="*/ 102 w 300"/>
                <a:gd name="T31" fmla="*/ 287 h 320"/>
                <a:gd name="T32" fmla="*/ 119 w 300"/>
                <a:gd name="T33" fmla="*/ 290 h 320"/>
                <a:gd name="T34" fmla="*/ 132 w 300"/>
                <a:gd name="T35" fmla="*/ 285 h 320"/>
                <a:gd name="T36" fmla="*/ 146 w 300"/>
                <a:gd name="T37" fmla="*/ 299 h 320"/>
                <a:gd name="T38" fmla="*/ 182 w 300"/>
                <a:gd name="T39" fmla="*/ 281 h 320"/>
                <a:gd name="T40" fmla="*/ 185 w 300"/>
                <a:gd name="T41" fmla="*/ 242 h 320"/>
                <a:gd name="T42" fmla="*/ 203 w 300"/>
                <a:gd name="T43" fmla="*/ 233 h 320"/>
                <a:gd name="T44" fmla="*/ 207 w 300"/>
                <a:gd name="T45" fmla="*/ 212 h 320"/>
                <a:gd name="T46" fmla="*/ 252 w 300"/>
                <a:gd name="T47" fmla="*/ 192 h 320"/>
                <a:gd name="T48" fmla="*/ 252 w 300"/>
                <a:gd name="T49" fmla="*/ 173 h 320"/>
                <a:gd name="T50" fmla="*/ 285 w 300"/>
                <a:gd name="T51" fmla="*/ 164 h 320"/>
                <a:gd name="T52" fmla="*/ 300 w 300"/>
                <a:gd name="T53" fmla="*/ 146 h 320"/>
                <a:gd name="T54" fmla="*/ 299 w 300"/>
                <a:gd name="T55" fmla="*/ 126 h 320"/>
                <a:gd name="T56" fmla="*/ 272 w 300"/>
                <a:gd name="T57" fmla="*/ 126 h 320"/>
                <a:gd name="T58" fmla="*/ 266 w 300"/>
                <a:gd name="T59" fmla="*/ 99 h 320"/>
                <a:gd name="T60" fmla="*/ 227 w 300"/>
                <a:gd name="T61" fmla="*/ 86 h 320"/>
                <a:gd name="T62" fmla="*/ 210 w 300"/>
                <a:gd name="T63" fmla="*/ 62 h 320"/>
                <a:gd name="T64" fmla="*/ 188 w 300"/>
                <a:gd name="T65" fmla="*/ 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0" h="320">
                  <a:moveTo>
                    <a:pt x="188" y="3"/>
                  </a:moveTo>
                  <a:lnTo>
                    <a:pt x="176" y="3"/>
                  </a:lnTo>
                  <a:lnTo>
                    <a:pt x="152" y="11"/>
                  </a:lnTo>
                  <a:lnTo>
                    <a:pt x="131" y="11"/>
                  </a:lnTo>
                  <a:lnTo>
                    <a:pt x="122" y="0"/>
                  </a:lnTo>
                  <a:lnTo>
                    <a:pt x="80" y="8"/>
                  </a:lnTo>
                  <a:lnTo>
                    <a:pt x="48" y="11"/>
                  </a:lnTo>
                  <a:lnTo>
                    <a:pt x="42" y="158"/>
                  </a:lnTo>
                  <a:lnTo>
                    <a:pt x="23" y="164"/>
                  </a:lnTo>
                  <a:lnTo>
                    <a:pt x="8" y="158"/>
                  </a:lnTo>
                  <a:lnTo>
                    <a:pt x="0" y="260"/>
                  </a:lnTo>
                  <a:lnTo>
                    <a:pt x="29" y="288"/>
                  </a:lnTo>
                  <a:lnTo>
                    <a:pt x="18" y="306"/>
                  </a:lnTo>
                  <a:lnTo>
                    <a:pt x="20" y="320"/>
                  </a:lnTo>
                  <a:lnTo>
                    <a:pt x="66" y="315"/>
                  </a:lnTo>
                  <a:lnTo>
                    <a:pt x="102" y="287"/>
                  </a:lnTo>
                  <a:lnTo>
                    <a:pt x="119" y="290"/>
                  </a:lnTo>
                  <a:lnTo>
                    <a:pt x="132" y="285"/>
                  </a:lnTo>
                  <a:lnTo>
                    <a:pt x="146" y="299"/>
                  </a:lnTo>
                  <a:lnTo>
                    <a:pt x="182" y="281"/>
                  </a:lnTo>
                  <a:lnTo>
                    <a:pt x="185" y="242"/>
                  </a:lnTo>
                  <a:lnTo>
                    <a:pt x="203" y="233"/>
                  </a:lnTo>
                  <a:lnTo>
                    <a:pt x="207" y="212"/>
                  </a:lnTo>
                  <a:lnTo>
                    <a:pt x="252" y="192"/>
                  </a:lnTo>
                  <a:lnTo>
                    <a:pt x="252" y="173"/>
                  </a:lnTo>
                  <a:lnTo>
                    <a:pt x="285" y="164"/>
                  </a:lnTo>
                  <a:lnTo>
                    <a:pt x="300" y="146"/>
                  </a:lnTo>
                  <a:lnTo>
                    <a:pt x="299" y="126"/>
                  </a:lnTo>
                  <a:lnTo>
                    <a:pt x="272" y="126"/>
                  </a:lnTo>
                  <a:lnTo>
                    <a:pt x="266" y="99"/>
                  </a:lnTo>
                  <a:lnTo>
                    <a:pt x="227" y="86"/>
                  </a:lnTo>
                  <a:lnTo>
                    <a:pt x="210" y="62"/>
                  </a:lnTo>
                  <a:lnTo>
                    <a:pt x="188" y="3"/>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21" name="Freeform 377"/>
            <p:cNvSpPr>
              <a:spLocks/>
            </p:cNvSpPr>
            <p:nvPr/>
          </p:nvSpPr>
          <p:spPr bwMode="auto">
            <a:xfrm>
              <a:off x="2969" y="3133"/>
              <a:ext cx="224" cy="222"/>
            </a:xfrm>
            <a:custGeom>
              <a:avLst/>
              <a:gdLst>
                <a:gd name="T0" fmla="*/ 0 w 453"/>
                <a:gd name="T1" fmla="*/ 18 h 450"/>
                <a:gd name="T2" fmla="*/ 10 w 453"/>
                <a:gd name="T3" fmla="*/ 58 h 450"/>
                <a:gd name="T4" fmla="*/ 49 w 453"/>
                <a:gd name="T5" fmla="*/ 90 h 450"/>
                <a:gd name="T6" fmla="*/ 55 w 453"/>
                <a:gd name="T7" fmla="*/ 135 h 450"/>
                <a:gd name="T8" fmla="*/ 81 w 453"/>
                <a:gd name="T9" fmla="*/ 184 h 450"/>
                <a:gd name="T10" fmla="*/ 96 w 453"/>
                <a:gd name="T11" fmla="*/ 198 h 450"/>
                <a:gd name="T12" fmla="*/ 97 w 453"/>
                <a:gd name="T13" fmla="*/ 220 h 450"/>
                <a:gd name="T14" fmla="*/ 82 w 453"/>
                <a:gd name="T15" fmla="*/ 220 h 450"/>
                <a:gd name="T16" fmla="*/ 88 w 453"/>
                <a:gd name="T17" fmla="*/ 267 h 450"/>
                <a:gd name="T18" fmla="*/ 100 w 453"/>
                <a:gd name="T19" fmla="*/ 303 h 450"/>
                <a:gd name="T20" fmla="*/ 103 w 453"/>
                <a:gd name="T21" fmla="*/ 363 h 450"/>
                <a:gd name="T22" fmla="*/ 112 w 453"/>
                <a:gd name="T23" fmla="*/ 406 h 450"/>
                <a:gd name="T24" fmla="*/ 132 w 453"/>
                <a:gd name="T25" fmla="*/ 438 h 450"/>
                <a:gd name="T26" fmla="*/ 180 w 453"/>
                <a:gd name="T27" fmla="*/ 414 h 450"/>
                <a:gd name="T28" fmla="*/ 193 w 453"/>
                <a:gd name="T29" fmla="*/ 421 h 450"/>
                <a:gd name="T30" fmla="*/ 198 w 453"/>
                <a:gd name="T31" fmla="*/ 442 h 450"/>
                <a:gd name="T32" fmla="*/ 234 w 453"/>
                <a:gd name="T33" fmla="*/ 450 h 450"/>
                <a:gd name="T34" fmla="*/ 256 w 453"/>
                <a:gd name="T35" fmla="*/ 444 h 450"/>
                <a:gd name="T36" fmla="*/ 276 w 453"/>
                <a:gd name="T37" fmla="*/ 442 h 450"/>
                <a:gd name="T38" fmla="*/ 282 w 453"/>
                <a:gd name="T39" fmla="*/ 295 h 450"/>
                <a:gd name="T40" fmla="*/ 286 w 453"/>
                <a:gd name="T41" fmla="*/ 190 h 450"/>
                <a:gd name="T42" fmla="*/ 304 w 453"/>
                <a:gd name="T43" fmla="*/ 195 h 450"/>
                <a:gd name="T44" fmla="*/ 321 w 453"/>
                <a:gd name="T45" fmla="*/ 192 h 450"/>
                <a:gd name="T46" fmla="*/ 327 w 453"/>
                <a:gd name="T47" fmla="*/ 42 h 450"/>
                <a:gd name="T48" fmla="*/ 360 w 453"/>
                <a:gd name="T49" fmla="*/ 42 h 450"/>
                <a:gd name="T50" fmla="*/ 403 w 453"/>
                <a:gd name="T51" fmla="*/ 33 h 450"/>
                <a:gd name="T52" fmla="*/ 411 w 453"/>
                <a:gd name="T53" fmla="*/ 43 h 450"/>
                <a:gd name="T54" fmla="*/ 432 w 453"/>
                <a:gd name="T55" fmla="*/ 42 h 450"/>
                <a:gd name="T56" fmla="*/ 453 w 453"/>
                <a:gd name="T57" fmla="*/ 36 h 450"/>
                <a:gd name="T58" fmla="*/ 442 w 453"/>
                <a:gd name="T59" fmla="*/ 16 h 450"/>
                <a:gd name="T60" fmla="*/ 429 w 453"/>
                <a:gd name="T61" fmla="*/ 15 h 450"/>
                <a:gd name="T62" fmla="*/ 417 w 453"/>
                <a:gd name="T63" fmla="*/ 10 h 450"/>
                <a:gd name="T64" fmla="*/ 384 w 453"/>
                <a:gd name="T65" fmla="*/ 13 h 450"/>
                <a:gd name="T66" fmla="*/ 348 w 453"/>
                <a:gd name="T67" fmla="*/ 18 h 450"/>
                <a:gd name="T68" fmla="*/ 315 w 453"/>
                <a:gd name="T69" fmla="*/ 36 h 450"/>
                <a:gd name="T70" fmla="*/ 286 w 453"/>
                <a:gd name="T71" fmla="*/ 31 h 450"/>
                <a:gd name="T72" fmla="*/ 258 w 453"/>
                <a:gd name="T73" fmla="*/ 31 h 450"/>
                <a:gd name="T74" fmla="*/ 232 w 453"/>
                <a:gd name="T75" fmla="*/ 18 h 450"/>
                <a:gd name="T76" fmla="*/ 91 w 453"/>
                <a:gd name="T77" fmla="*/ 18 h 450"/>
                <a:gd name="T78" fmla="*/ 72 w 453"/>
                <a:gd name="T79" fmla="*/ 4 h 450"/>
                <a:gd name="T80" fmla="*/ 24 w 453"/>
                <a:gd name="T81" fmla="*/ 0 h 450"/>
                <a:gd name="T82" fmla="*/ 0 w 453"/>
                <a:gd name="T83" fmla="*/ 1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3" h="450">
                  <a:moveTo>
                    <a:pt x="0" y="18"/>
                  </a:moveTo>
                  <a:lnTo>
                    <a:pt x="10" y="58"/>
                  </a:lnTo>
                  <a:lnTo>
                    <a:pt x="49" y="90"/>
                  </a:lnTo>
                  <a:lnTo>
                    <a:pt x="55" y="135"/>
                  </a:lnTo>
                  <a:lnTo>
                    <a:pt x="81" y="184"/>
                  </a:lnTo>
                  <a:lnTo>
                    <a:pt x="96" y="198"/>
                  </a:lnTo>
                  <a:lnTo>
                    <a:pt x="97" y="220"/>
                  </a:lnTo>
                  <a:lnTo>
                    <a:pt x="82" y="220"/>
                  </a:lnTo>
                  <a:lnTo>
                    <a:pt x="88" y="267"/>
                  </a:lnTo>
                  <a:lnTo>
                    <a:pt x="100" y="303"/>
                  </a:lnTo>
                  <a:lnTo>
                    <a:pt x="103" y="363"/>
                  </a:lnTo>
                  <a:lnTo>
                    <a:pt x="112" y="406"/>
                  </a:lnTo>
                  <a:lnTo>
                    <a:pt x="132" y="438"/>
                  </a:lnTo>
                  <a:lnTo>
                    <a:pt x="180" y="414"/>
                  </a:lnTo>
                  <a:lnTo>
                    <a:pt x="193" y="421"/>
                  </a:lnTo>
                  <a:lnTo>
                    <a:pt x="198" y="442"/>
                  </a:lnTo>
                  <a:lnTo>
                    <a:pt x="234" y="450"/>
                  </a:lnTo>
                  <a:lnTo>
                    <a:pt x="256" y="444"/>
                  </a:lnTo>
                  <a:lnTo>
                    <a:pt x="276" y="442"/>
                  </a:lnTo>
                  <a:lnTo>
                    <a:pt x="282" y="295"/>
                  </a:lnTo>
                  <a:lnTo>
                    <a:pt x="286" y="190"/>
                  </a:lnTo>
                  <a:lnTo>
                    <a:pt x="304" y="195"/>
                  </a:lnTo>
                  <a:lnTo>
                    <a:pt x="321" y="192"/>
                  </a:lnTo>
                  <a:lnTo>
                    <a:pt x="327" y="42"/>
                  </a:lnTo>
                  <a:lnTo>
                    <a:pt x="360" y="42"/>
                  </a:lnTo>
                  <a:lnTo>
                    <a:pt x="403" y="33"/>
                  </a:lnTo>
                  <a:lnTo>
                    <a:pt x="411" y="43"/>
                  </a:lnTo>
                  <a:lnTo>
                    <a:pt x="432" y="42"/>
                  </a:lnTo>
                  <a:lnTo>
                    <a:pt x="453" y="36"/>
                  </a:lnTo>
                  <a:lnTo>
                    <a:pt x="442" y="16"/>
                  </a:lnTo>
                  <a:lnTo>
                    <a:pt x="429" y="15"/>
                  </a:lnTo>
                  <a:lnTo>
                    <a:pt x="417" y="10"/>
                  </a:lnTo>
                  <a:lnTo>
                    <a:pt x="384" y="13"/>
                  </a:lnTo>
                  <a:lnTo>
                    <a:pt x="348" y="18"/>
                  </a:lnTo>
                  <a:lnTo>
                    <a:pt x="315" y="36"/>
                  </a:lnTo>
                  <a:lnTo>
                    <a:pt x="286" y="31"/>
                  </a:lnTo>
                  <a:lnTo>
                    <a:pt x="258" y="31"/>
                  </a:lnTo>
                  <a:lnTo>
                    <a:pt x="232" y="18"/>
                  </a:lnTo>
                  <a:lnTo>
                    <a:pt x="91" y="18"/>
                  </a:lnTo>
                  <a:lnTo>
                    <a:pt x="72" y="4"/>
                  </a:lnTo>
                  <a:lnTo>
                    <a:pt x="24" y="0"/>
                  </a:lnTo>
                  <a:lnTo>
                    <a:pt x="0" y="1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22" name="Freeform 378"/>
            <p:cNvSpPr>
              <a:spLocks/>
            </p:cNvSpPr>
            <p:nvPr/>
          </p:nvSpPr>
          <p:spPr bwMode="auto">
            <a:xfrm>
              <a:off x="3270" y="3298"/>
              <a:ext cx="27" cy="25"/>
            </a:xfrm>
            <a:custGeom>
              <a:avLst/>
              <a:gdLst>
                <a:gd name="T0" fmla="*/ 22 w 55"/>
                <a:gd name="T1" fmla="*/ 0 h 52"/>
                <a:gd name="T2" fmla="*/ 0 w 55"/>
                <a:gd name="T3" fmla="*/ 16 h 52"/>
                <a:gd name="T4" fmla="*/ 7 w 55"/>
                <a:gd name="T5" fmla="*/ 46 h 52"/>
                <a:gd name="T6" fmla="*/ 36 w 55"/>
                <a:gd name="T7" fmla="*/ 52 h 52"/>
                <a:gd name="T8" fmla="*/ 55 w 55"/>
                <a:gd name="T9" fmla="*/ 36 h 52"/>
                <a:gd name="T10" fmla="*/ 49 w 55"/>
                <a:gd name="T11" fmla="*/ 16 h 52"/>
                <a:gd name="T12" fmla="*/ 22 w 55"/>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55" h="52">
                  <a:moveTo>
                    <a:pt x="22" y="0"/>
                  </a:moveTo>
                  <a:lnTo>
                    <a:pt x="0" y="16"/>
                  </a:lnTo>
                  <a:lnTo>
                    <a:pt x="7" y="46"/>
                  </a:lnTo>
                  <a:lnTo>
                    <a:pt x="36" y="52"/>
                  </a:lnTo>
                  <a:lnTo>
                    <a:pt x="55" y="36"/>
                  </a:lnTo>
                  <a:lnTo>
                    <a:pt x="49" y="16"/>
                  </a:lnTo>
                  <a:lnTo>
                    <a:pt x="22"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23" name="Freeform 379"/>
            <p:cNvSpPr>
              <a:spLocks/>
            </p:cNvSpPr>
            <p:nvPr/>
          </p:nvSpPr>
          <p:spPr bwMode="auto">
            <a:xfrm>
              <a:off x="3205" y="3351"/>
              <a:ext cx="42" cy="41"/>
            </a:xfrm>
            <a:custGeom>
              <a:avLst/>
              <a:gdLst>
                <a:gd name="T0" fmla="*/ 71 w 84"/>
                <a:gd name="T1" fmla="*/ 0 h 84"/>
                <a:gd name="T2" fmla="*/ 27 w 84"/>
                <a:gd name="T3" fmla="*/ 7 h 84"/>
                <a:gd name="T4" fmla="*/ 15 w 84"/>
                <a:gd name="T5" fmla="*/ 36 h 84"/>
                <a:gd name="T6" fmla="*/ 0 w 84"/>
                <a:gd name="T7" fmla="*/ 54 h 84"/>
                <a:gd name="T8" fmla="*/ 18 w 84"/>
                <a:gd name="T9" fmla="*/ 84 h 84"/>
                <a:gd name="T10" fmla="*/ 38 w 84"/>
                <a:gd name="T11" fmla="*/ 82 h 84"/>
                <a:gd name="T12" fmla="*/ 66 w 84"/>
                <a:gd name="T13" fmla="*/ 61 h 84"/>
                <a:gd name="T14" fmla="*/ 84 w 84"/>
                <a:gd name="T15" fmla="*/ 25 h 84"/>
                <a:gd name="T16" fmla="*/ 71 w 84"/>
                <a:gd name="T1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71" y="0"/>
                  </a:moveTo>
                  <a:lnTo>
                    <a:pt x="27" y="7"/>
                  </a:lnTo>
                  <a:lnTo>
                    <a:pt x="15" y="36"/>
                  </a:lnTo>
                  <a:lnTo>
                    <a:pt x="0" y="54"/>
                  </a:lnTo>
                  <a:lnTo>
                    <a:pt x="18" y="84"/>
                  </a:lnTo>
                  <a:lnTo>
                    <a:pt x="38" y="82"/>
                  </a:lnTo>
                  <a:lnTo>
                    <a:pt x="66" y="61"/>
                  </a:lnTo>
                  <a:lnTo>
                    <a:pt x="84" y="25"/>
                  </a:lnTo>
                  <a:lnTo>
                    <a:pt x="71"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24" name="Freeform 380"/>
            <p:cNvSpPr>
              <a:spLocks/>
            </p:cNvSpPr>
            <p:nvPr/>
          </p:nvSpPr>
          <p:spPr bwMode="auto">
            <a:xfrm>
              <a:off x="3488" y="3044"/>
              <a:ext cx="130" cy="261"/>
            </a:xfrm>
            <a:custGeom>
              <a:avLst/>
              <a:gdLst>
                <a:gd name="T0" fmla="*/ 36 w 264"/>
                <a:gd name="T1" fmla="*/ 320 h 530"/>
                <a:gd name="T2" fmla="*/ 8 w 264"/>
                <a:gd name="T3" fmla="*/ 381 h 530"/>
                <a:gd name="T4" fmla="*/ 14 w 264"/>
                <a:gd name="T5" fmla="*/ 440 h 530"/>
                <a:gd name="T6" fmla="*/ 36 w 264"/>
                <a:gd name="T7" fmla="*/ 515 h 530"/>
                <a:gd name="T8" fmla="*/ 53 w 264"/>
                <a:gd name="T9" fmla="*/ 530 h 530"/>
                <a:gd name="T10" fmla="*/ 81 w 264"/>
                <a:gd name="T11" fmla="*/ 521 h 530"/>
                <a:gd name="T12" fmla="*/ 98 w 264"/>
                <a:gd name="T13" fmla="*/ 504 h 530"/>
                <a:gd name="T14" fmla="*/ 128 w 264"/>
                <a:gd name="T15" fmla="*/ 501 h 530"/>
                <a:gd name="T16" fmla="*/ 134 w 264"/>
                <a:gd name="T17" fmla="*/ 479 h 530"/>
                <a:gd name="T18" fmla="*/ 149 w 264"/>
                <a:gd name="T19" fmla="*/ 452 h 530"/>
                <a:gd name="T20" fmla="*/ 158 w 264"/>
                <a:gd name="T21" fmla="*/ 441 h 530"/>
                <a:gd name="T22" fmla="*/ 162 w 264"/>
                <a:gd name="T23" fmla="*/ 404 h 530"/>
                <a:gd name="T24" fmla="*/ 173 w 264"/>
                <a:gd name="T25" fmla="*/ 387 h 530"/>
                <a:gd name="T26" fmla="*/ 182 w 264"/>
                <a:gd name="T27" fmla="*/ 341 h 530"/>
                <a:gd name="T28" fmla="*/ 194 w 264"/>
                <a:gd name="T29" fmla="*/ 314 h 530"/>
                <a:gd name="T30" fmla="*/ 206 w 264"/>
                <a:gd name="T31" fmla="*/ 275 h 530"/>
                <a:gd name="T32" fmla="*/ 218 w 264"/>
                <a:gd name="T33" fmla="*/ 227 h 530"/>
                <a:gd name="T34" fmla="*/ 224 w 264"/>
                <a:gd name="T35" fmla="*/ 176 h 530"/>
                <a:gd name="T36" fmla="*/ 233 w 264"/>
                <a:gd name="T37" fmla="*/ 141 h 530"/>
                <a:gd name="T38" fmla="*/ 239 w 264"/>
                <a:gd name="T39" fmla="*/ 131 h 530"/>
                <a:gd name="T40" fmla="*/ 245 w 264"/>
                <a:gd name="T41" fmla="*/ 150 h 530"/>
                <a:gd name="T42" fmla="*/ 249 w 264"/>
                <a:gd name="T43" fmla="*/ 152 h 530"/>
                <a:gd name="T44" fmla="*/ 263 w 264"/>
                <a:gd name="T45" fmla="*/ 138 h 530"/>
                <a:gd name="T46" fmla="*/ 261 w 264"/>
                <a:gd name="T47" fmla="*/ 87 h 530"/>
                <a:gd name="T48" fmla="*/ 252 w 264"/>
                <a:gd name="T49" fmla="*/ 48 h 530"/>
                <a:gd name="T50" fmla="*/ 239 w 264"/>
                <a:gd name="T51" fmla="*/ 17 h 530"/>
                <a:gd name="T52" fmla="*/ 231 w 264"/>
                <a:gd name="T53" fmla="*/ 0 h 530"/>
                <a:gd name="T54" fmla="*/ 219 w 264"/>
                <a:gd name="T55" fmla="*/ 11 h 530"/>
                <a:gd name="T56" fmla="*/ 195 w 264"/>
                <a:gd name="T57" fmla="*/ 42 h 530"/>
                <a:gd name="T58" fmla="*/ 185 w 264"/>
                <a:gd name="T59" fmla="*/ 72 h 530"/>
                <a:gd name="T60" fmla="*/ 183 w 264"/>
                <a:gd name="T61" fmla="*/ 93 h 530"/>
                <a:gd name="T62" fmla="*/ 173 w 264"/>
                <a:gd name="T63" fmla="*/ 104 h 530"/>
                <a:gd name="T64" fmla="*/ 164 w 264"/>
                <a:gd name="T65" fmla="*/ 92 h 530"/>
                <a:gd name="T66" fmla="*/ 147 w 264"/>
                <a:gd name="T67" fmla="*/ 116 h 530"/>
                <a:gd name="T68" fmla="*/ 132 w 264"/>
                <a:gd name="T69" fmla="*/ 114 h 530"/>
                <a:gd name="T70" fmla="*/ 108 w 264"/>
                <a:gd name="T71" fmla="*/ 134 h 530"/>
                <a:gd name="T72" fmla="*/ 96 w 264"/>
                <a:gd name="T73" fmla="*/ 138 h 530"/>
                <a:gd name="T74" fmla="*/ 95 w 264"/>
                <a:gd name="T75" fmla="*/ 143 h 530"/>
                <a:gd name="T76" fmla="*/ 90 w 264"/>
                <a:gd name="T77" fmla="*/ 146 h 530"/>
                <a:gd name="T78" fmla="*/ 63 w 264"/>
                <a:gd name="T79" fmla="*/ 156 h 530"/>
                <a:gd name="T80" fmla="*/ 48 w 264"/>
                <a:gd name="T81" fmla="*/ 194 h 530"/>
                <a:gd name="T82" fmla="*/ 42 w 264"/>
                <a:gd name="T83" fmla="*/ 209 h 530"/>
                <a:gd name="T84" fmla="*/ 48 w 264"/>
                <a:gd name="T85" fmla="*/ 228 h 530"/>
                <a:gd name="T86" fmla="*/ 59 w 264"/>
                <a:gd name="T87" fmla="*/ 267 h 530"/>
                <a:gd name="T88" fmla="*/ 42 w 264"/>
                <a:gd name="T89" fmla="*/ 311 h 530"/>
                <a:gd name="T90" fmla="*/ 36 w 264"/>
                <a:gd name="T91" fmla="*/ 32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4" h="530">
                  <a:moveTo>
                    <a:pt x="36" y="320"/>
                  </a:moveTo>
                  <a:cubicBezTo>
                    <a:pt x="32" y="344"/>
                    <a:pt x="29" y="366"/>
                    <a:pt x="8" y="381"/>
                  </a:cubicBezTo>
                  <a:cubicBezTo>
                    <a:pt x="0" y="400"/>
                    <a:pt x="3" y="422"/>
                    <a:pt x="14" y="440"/>
                  </a:cubicBezTo>
                  <a:cubicBezTo>
                    <a:pt x="10" y="461"/>
                    <a:pt x="9" y="510"/>
                    <a:pt x="36" y="515"/>
                  </a:cubicBezTo>
                  <a:cubicBezTo>
                    <a:pt x="43" y="519"/>
                    <a:pt x="45" y="526"/>
                    <a:pt x="53" y="530"/>
                  </a:cubicBezTo>
                  <a:cubicBezTo>
                    <a:pt x="63" y="527"/>
                    <a:pt x="71" y="523"/>
                    <a:pt x="81" y="521"/>
                  </a:cubicBezTo>
                  <a:cubicBezTo>
                    <a:pt x="90" y="517"/>
                    <a:pt x="88" y="505"/>
                    <a:pt x="98" y="504"/>
                  </a:cubicBezTo>
                  <a:cubicBezTo>
                    <a:pt x="108" y="503"/>
                    <a:pt x="118" y="502"/>
                    <a:pt x="128" y="501"/>
                  </a:cubicBezTo>
                  <a:cubicBezTo>
                    <a:pt x="131" y="494"/>
                    <a:pt x="131" y="487"/>
                    <a:pt x="134" y="479"/>
                  </a:cubicBezTo>
                  <a:cubicBezTo>
                    <a:pt x="135" y="468"/>
                    <a:pt x="140" y="459"/>
                    <a:pt x="149" y="452"/>
                  </a:cubicBezTo>
                  <a:cubicBezTo>
                    <a:pt x="150" y="445"/>
                    <a:pt x="152" y="444"/>
                    <a:pt x="158" y="441"/>
                  </a:cubicBezTo>
                  <a:cubicBezTo>
                    <a:pt x="159" y="432"/>
                    <a:pt x="157" y="413"/>
                    <a:pt x="162" y="404"/>
                  </a:cubicBezTo>
                  <a:cubicBezTo>
                    <a:pt x="166" y="397"/>
                    <a:pt x="171" y="396"/>
                    <a:pt x="173" y="387"/>
                  </a:cubicBezTo>
                  <a:cubicBezTo>
                    <a:pt x="177" y="372"/>
                    <a:pt x="175" y="355"/>
                    <a:pt x="182" y="341"/>
                  </a:cubicBezTo>
                  <a:cubicBezTo>
                    <a:pt x="184" y="331"/>
                    <a:pt x="188" y="322"/>
                    <a:pt x="194" y="314"/>
                  </a:cubicBezTo>
                  <a:cubicBezTo>
                    <a:pt x="197" y="301"/>
                    <a:pt x="202" y="288"/>
                    <a:pt x="206" y="275"/>
                  </a:cubicBezTo>
                  <a:cubicBezTo>
                    <a:pt x="207" y="259"/>
                    <a:pt x="211" y="241"/>
                    <a:pt x="218" y="227"/>
                  </a:cubicBezTo>
                  <a:cubicBezTo>
                    <a:pt x="221" y="211"/>
                    <a:pt x="219" y="191"/>
                    <a:pt x="224" y="176"/>
                  </a:cubicBezTo>
                  <a:cubicBezTo>
                    <a:pt x="225" y="163"/>
                    <a:pt x="228" y="153"/>
                    <a:pt x="233" y="141"/>
                  </a:cubicBezTo>
                  <a:cubicBezTo>
                    <a:pt x="233" y="141"/>
                    <a:pt x="234" y="128"/>
                    <a:pt x="239" y="131"/>
                  </a:cubicBezTo>
                  <a:cubicBezTo>
                    <a:pt x="244" y="134"/>
                    <a:pt x="241" y="146"/>
                    <a:pt x="245" y="150"/>
                  </a:cubicBezTo>
                  <a:cubicBezTo>
                    <a:pt x="246" y="151"/>
                    <a:pt x="248" y="151"/>
                    <a:pt x="249" y="152"/>
                  </a:cubicBezTo>
                  <a:cubicBezTo>
                    <a:pt x="256" y="149"/>
                    <a:pt x="258" y="144"/>
                    <a:pt x="263" y="138"/>
                  </a:cubicBezTo>
                  <a:cubicBezTo>
                    <a:pt x="264" y="121"/>
                    <a:pt x="264" y="104"/>
                    <a:pt x="261" y="87"/>
                  </a:cubicBezTo>
                  <a:cubicBezTo>
                    <a:pt x="260" y="75"/>
                    <a:pt x="258" y="59"/>
                    <a:pt x="252" y="48"/>
                  </a:cubicBezTo>
                  <a:cubicBezTo>
                    <a:pt x="251" y="37"/>
                    <a:pt x="247" y="25"/>
                    <a:pt x="239" y="17"/>
                  </a:cubicBezTo>
                  <a:cubicBezTo>
                    <a:pt x="237" y="11"/>
                    <a:pt x="231" y="0"/>
                    <a:pt x="231" y="0"/>
                  </a:cubicBezTo>
                  <a:cubicBezTo>
                    <a:pt x="224" y="2"/>
                    <a:pt x="222" y="4"/>
                    <a:pt x="219" y="11"/>
                  </a:cubicBezTo>
                  <a:cubicBezTo>
                    <a:pt x="216" y="35"/>
                    <a:pt x="220" y="38"/>
                    <a:pt x="195" y="42"/>
                  </a:cubicBezTo>
                  <a:cubicBezTo>
                    <a:pt x="197" y="58"/>
                    <a:pt x="204" y="69"/>
                    <a:pt x="185" y="72"/>
                  </a:cubicBezTo>
                  <a:cubicBezTo>
                    <a:pt x="182" y="80"/>
                    <a:pt x="182" y="85"/>
                    <a:pt x="183" y="93"/>
                  </a:cubicBezTo>
                  <a:cubicBezTo>
                    <a:pt x="182" y="104"/>
                    <a:pt x="181" y="100"/>
                    <a:pt x="173" y="104"/>
                  </a:cubicBezTo>
                  <a:cubicBezTo>
                    <a:pt x="170" y="99"/>
                    <a:pt x="169" y="96"/>
                    <a:pt x="164" y="92"/>
                  </a:cubicBezTo>
                  <a:cubicBezTo>
                    <a:pt x="148" y="96"/>
                    <a:pt x="151" y="103"/>
                    <a:pt x="147" y="116"/>
                  </a:cubicBezTo>
                  <a:cubicBezTo>
                    <a:pt x="141" y="113"/>
                    <a:pt x="138" y="113"/>
                    <a:pt x="132" y="114"/>
                  </a:cubicBezTo>
                  <a:cubicBezTo>
                    <a:pt x="131" y="137"/>
                    <a:pt x="130" y="131"/>
                    <a:pt x="108" y="134"/>
                  </a:cubicBezTo>
                  <a:cubicBezTo>
                    <a:pt x="104" y="136"/>
                    <a:pt x="99" y="135"/>
                    <a:pt x="96" y="138"/>
                  </a:cubicBezTo>
                  <a:cubicBezTo>
                    <a:pt x="95" y="139"/>
                    <a:pt x="96" y="142"/>
                    <a:pt x="95" y="143"/>
                  </a:cubicBezTo>
                  <a:cubicBezTo>
                    <a:pt x="94" y="145"/>
                    <a:pt x="92" y="145"/>
                    <a:pt x="90" y="146"/>
                  </a:cubicBezTo>
                  <a:cubicBezTo>
                    <a:pt x="82" y="156"/>
                    <a:pt x="76" y="155"/>
                    <a:pt x="63" y="156"/>
                  </a:cubicBezTo>
                  <a:cubicBezTo>
                    <a:pt x="60" y="172"/>
                    <a:pt x="63" y="185"/>
                    <a:pt x="48" y="194"/>
                  </a:cubicBezTo>
                  <a:cubicBezTo>
                    <a:pt x="44" y="199"/>
                    <a:pt x="44" y="203"/>
                    <a:pt x="42" y="209"/>
                  </a:cubicBezTo>
                  <a:cubicBezTo>
                    <a:pt x="44" y="216"/>
                    <a:pt x="44" y="222"/>
                    <a:pt x="48" y="228"/>
                  </a:cubicBezTo>
                  <a:cubicBezTo>
                    <a:pt x="47" y="245"/>
                    <a:pt x="47" y="255"/>
                    <a:pt x="59" y="267"/>
                  </a:cubicBezTo>
                  <a:cubicBezTo>
                    <a:pt x="61" y="285"/>
                    <a:pt x="62" y="303"/>
                    <a:pt x="42" y="311"/>
                  </a:cubicBezTo>
                  <a:cubicBezTo>
                    <a:pt x="40" y="314"/>
                    <a:pt x="36" y="320"/>
                    <a:pt x="36" y="32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25" name="Freeform 381"/>
            <p:cNvSpPr>
              <a:spLocks/>
            </p:cNvSpPr>
            <p:nvPr/>
          </p:nvSpPr>
          <p:spPr bwMode="auto">
            <a:xfrm>
              <a:off x="3035" y="3221"/>
              <a:ext cx="278" cy="256"/>
            </a:xfrm>
            <a:custGeom>
              <a:avLst/>
              <a:gdLst>
                <a:gd name="T0" fmla="*/ 0 w 563"/>
                <a:gd name="T1" fmla="*/ 260 h 518"/>
                <a:gd name="T2" fmla="*/ 32 w 563"/>
                <a:gd name="T3" fmla="*/ 294 h 518"/>
                <a:gd name="T4" fmla="*/ 53 w 563"/>
                <a:gd name="T5" fmla="*/ 357 h 518"/>
                <a:gd name="T6" fmla="*/ 62 w 563"/>
                <a:gd name="T7" fmla="*/ 390 h 518"/>
                <a:gd name="T8" fmla="*/ 78 w 563"/>
                <a:gd name="T9" fmla="*/ 435 h 518"/>
                <a:gd name="T10" fmla="*/ 65 w 563"/>
                <a:gd name="T11" fmla="*/ 444 h 518"/>
                <a:gd name="T12" fmla="*/ 69 w 563"/>
                <a:gd name="T13" fmla="*/ 494 h 518"/>
                <a:gd name="T14" fmla="*/ 93 w 563"/>
                <a:gd name="T15" fmla="*/ 477 h 518"/>
                <a:gd name="T16" fmla="*/ 101 w 563"/>
                <a:gd name="T17" fmla="*/ 507 h 518"/>
                <a:gd name="T18" fmla="*/ 138 w 563"/>
                <a:gd name="T19" fmla="*/ 518 h 518"/>
                <a:gd name="T20" fmla="*/ 165 w 563"/>
                <a:gd name="T21" fmla="*/ 485 h 518"/>
                <a:gd name="T22" fmla="*/ 266 w 563"/>
                <a:gd name="T23" fmla="*/ 483 h 518"/>
                <a:gd name="T24" fmla="*/ 311 w 563"/>
                <a:gd name="T25" fmla="*/ 464 h 518"/>
                <a:gd name="T26" fmla="*/ 339 w 563"/>
                <a:gd name="T27" fmla="*/ 467 h 518"/>
                <a:gd name="T28" fmla="*/ 420 w 563"/>
                <a:gd name="T29" fmla="*/ 414 h 518"/>
                <a:gd name="T30" fmla="*/ 473 w 563"/>
                <a:gd name="T31" fmla="*/ 368 h 518"/>
                <a:gd name="T32" fmla="*/ 489 w 563"/>
                <a:gd name="T33" fmla="*/ 335 h 518"/>
                <a:gd name="T34" fmla="*/ 515 w 563"/>
                <a:gd name="T35" fmla="*/ 302 h 518"/>
                <a:gd name="T36" fmla="*/ 551 w 563"/>
                <a:gd name="T37" fmla="*/ 285 h 518"/>
                <a:gd name="T38" fmla="*/ 534 w 563"/>
                <a:gd name="T39" fmla="*/ 263 h 518"/>
                <a:gd name="T40" fmla="*/ 539 w 563"/>
                <a:gd name="T41" fmla="*/ 234 h 518"/>
                <a:gd name="T42" fmla="*/ 560 w 563"/>
                <a:gd name="T43" fmla="*/ 260 h 518"/>
                <a:gd name="T44" fmla="*/ 563 w 563"/>
                <a:gd name="T45" fmla="*/ 221 h 518"/>
                <a:gd name="T46" fmla="*/ 561 w 563"/>
                <a:gd name="T47" fmla="*/ 197 h 518"/>
                <a:gd name="T48" fmla="*/ 528 w 563"/>
                <a:gd name="T49" fmla="*/ 188 h 518"/>
                <a:gd name="T50" fmla="*/ 531 w 563"/>
                <a:gd name="T51" fmla="*/ 105 h 518"/>
                <a:gd name="T52" fmla="*/ 525 w 563"/>
                <a:gd name="T53" fmla="*/ 47 h 518"/>
                <a:gd name="T54" fmla="*/ 525 w 563"/>
                <a:gd name="T55" fmla="*/ 18 h 518"/>
                <a:gd name="T56" fmla="*/ 504 w 563"/>
                <a:gd name="T57" fmla="*/ 9 h 518"/>
                <a:gd name="T58" fmla="*/ 480 w 563"/>
                <a:gd name="T59" fmla="*/ 14 h 518"/>
                <a:gd name="T60" fmla="*/ 467 w 563"/>
                <a:gd name="T61" fmla="*/ 0 h 518"/>
                <a:gd name="T62" fmla="*/ 446 w 563"/>
                <a:gd name="T63" fmla="*/ 0 h 518"/>
                <a:gd name="T64" fmla="*/ 434 w 563"/>
                <a:gd name="T65" fmla="*/ 18 h 518"/>
                <a:gd name="T66" fmla="*/ 399 w 563"/>
                <a:gd name="T67" fmla="*/ 26 h 518"/>
                <a:gd name="T68" fmla="*/ 399 w 563"/>
                <a:gd name="T69" fmla="*/ 50 h 518"/>
                <a:gd name="T70" fmla="*/ 351 w 563"/>
                <a:gd name="T71" fmla="*/ 63 h 518"/>
                <a:gd name="T72" fmla="*/ 347 w 563"/>
                <a:gd name="T73" fmla="*/ 90 h 518"/>
                <a:gd name="T74" fmla="*/ 330 w 563"/>
                <a:gd name="T75" fmla="*/ 96 h 518"/>
                <a:gd name="T76" fmla="*/ 326 w 563"/>
                <a:gd name="T77" fmla="*/ 137 h 518"/>
                <a:gd name="T78" fmla="*/ 294 w 563"/>
                <a:gd name="T79" fmla="*/ 152 h 518"/>
                <a:gd name="T80" fmla="*/ 278 w 563"/>
                <a:gd name="T81" fmla="*/ 141 h 518"/>
                <a:gd name="T82" fmla="*/ 263 w 563"/>
                <a:gd name="T83" fmla="*/ 144 h 518"/>
                <a:gd name="T84" fmla="*/ 248 w 563"/>
                <a:gd name="T85" fmla="*/ 143 h 518"/>
                <a:gd name="T86" fmla="*/ 215 w 563"/>
                <a:gd name="T87" fmla="*/ 171 h 518"/>
                <a:gd name="T88" fmla="*/ 167 w 563"/>
                <a:gd name="T89" fmla="*/ 176 h 518"/>
                <a:gd name="T90" fmla="*/ 165 w 563"/>
                <a:gd name="T91" fmla="*/ 165 h 518"/>
                <a:gd name="T92" fmla="*/ 173 w 563"/>
                <a:gd name="T93" fmla="*/ 143 h 518"/>
                <a:gd name="T94" fmla="*/ 150 w 563"/>
                <a:gd name="T95" fmla="*/ 117 h 518"/>
                <a:gd name="T96" fmla="*/ 141 w 563"/>
                <a:gd name="T97" fmla="*/ 264 h 518"/>
                <a:gd name="T98" fmla="*/ 96 w 563"/>
                <a:gd name="T99" fmla="*/ 269 h 518"/>
                <a:gd name="T100" fmla="*/ 63 w 563"/>
                <a:gd name="T101" fmla="*/ 261 h 518"/>
                <a:gd name="T102" fmla="*/ 57 w 563"/>
                <a:gd name="T103" fmla="*/ 243 h 518"/>
                <a:gd name="T104" fmla="*/ 45 w 563"/>
                <a:gd name="T105" fmla="*/ 234 h 518"/>
                <a:gd name="T106" fmla="*/ 0 w 563"/>
                <a:gd name="T107" fmla="*/ 26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3" h="518">
                  <a:moveTo>
                    <a:pt x="0" y="260"/>
                  </a:moveTo>
                  <a:lnTo>
                    <a:pt x="32" y="294"/>
                  </a:lnTo>
                  <a:lnTo>
                    <a:pt x="53" y="357"/>
                  </a:lnTo>
                  <a:lnTo>
                    <a:pt x="62" y="390"/>
                  </a:lnTo>
                  <a:lnTo>
                    <a:pt x="78" y="435"/>
                  </a:lnTo>
                  <a:lnTo>
                    <a:pt x="65" y="444"/>
                  </a:lnTo>
                  <a:lnTo>
                    <a:pt x="69" y="494"/>
                  </a:lnTo>
                  <a:lnTo>
                    <a:pt x="93" y="477"/>
                  </a:lnTo>
                  <a:lnTo>
                    <a:pt x="101" y="507"/>
                  </a:lnTo>
                  <a:lnTo>
                    <a:pt x="138" y="518"/>
                  </a:lnTo>
                  <a:lnTo>
                    <a:pt x="165" y="485"/>
                  </a:lnTo>
                  <a:lnTo>
                    <a:pt x="266" y="483"/>
                  </a:lnTo>
                  <a:lnTo>
                    <a:pt x="311" y="464"/>
                  </a:lnTo>
                  <a:lnTo>
                    <a:pt x="339" y="467"/>
                  </a:lnTo>
                  <a:lnTo>
                    <a:pt x="420" y="414"/>
                  </a:lnTo>
                  <a:lnTo>
                    <a:pt x="473" y="368"/>
                  </a:lnTo>
                  <a:lnTo>
                    <a:pt x="489" y="335"/>
                  </a:lnTo>
                  <a:lnTo>
                    <a:pt x="515" y="302"/>
                  </a:lnTo>
                  <a:lnTo>
                    <a:pt x="551" y="285"/>
                  </a:lnTo>
                  <a:lnTo>
                    <a:pt x="534" y="263"/>
                  </a:lnTo>
                  <a:lnTo>
                    <a:pt x="539" y="234"/>
                  </a:lnTo>
                  <a:lnTo>
                    <a:pt x="560" y="260"/>
                  </a:lnTo>
                  <a:lnTo>
                    <a:pt x="563" y="221"/>
                  </a:lnTo>
                  <a:lnTo>
                    <a:pt x="561" y="197"/>
                  </a:lnTo>
                  <a:lnTo>
                    <a:pt x="528" y="188"/>
                  </a:lnTo>
                  <a:lnTo>
                    <a:pt x="531" y="105"/>
                  </a:lnTo>
                  <a:lnTo>
                    <a:pt x="525" y="47"/>
                  </a:lnTo>
                  <a:lnTo>
                    <a:pt x="525" y="18"/>
                  </a:lnTo>
                  <a:lnTo>
                    <a:pt x="504" y="9"/>
                  </a:lnTo>
                  <a:lnTo>
                    <a:pt x="480" y="14"/>
                  </a:lnTo>
                  <a:lnTo>
                    <a:pt x="467" y="0"/>
                  </a:lnTo>
                  <a:lnTo>
                    <a:pt x="446" y="0"/>
                  </a:lnTo>
                  <a:lnTo>
                    <a:pt x="434" y="18"/>
                  </a:lnTo>
                  <a:lnTo>
                    <a:pt x="399" y="26"/>
                  </a:lnTo>
                  <a:lnTo>
                    <a:pt x="399" y="50"/>
                  </a:lnTo>
                  <a:lnTo>
                    <a:pt x="351" y="63"/>
                  </a:lnTo>
                  <a:lnTo>
                    <a:pt x="347" y="90"/>
                  </a:lnTo>
                  <a:lnTo>
                    <a:pt x="330" y="96"/>
                  </a:lnTo>
                  <a:lnTo>
                    <a:pt x="326" y="137"/>
                  </a:lnTo>
                  <a:lnTo>
                    <a:pt x="294" y="152"/>
                  </a:lnTo>
                  <a:lnTo>
                    <a:pt x="278" y="141"/>
                  </a:lnTo>
                  <a:lnTo>
                    <a:pt x="263" y="144"/>
                  </a:lnTo>
                  <a:lnTo>
                    <a:pt x="248" y="143"/>
                  </a:lnTo>
                  <a:lnTo>
                    <a:pt x="215" y="171"/>
                  </a:lnTo>
                  <a:lnTo>
                    <a:pt x="167" y="176"/>
                  </a:lnTo>
                  <a:lnTo>
                    <a:pt x="165" y="165"/>
                  </a:lnTo>
                  <a:lnTo>
                    <a:pt x="173" y="143"/>
                  </a:lnTo>
                  <a:lnTo>
                    <a:pt x="150" y="117"/>
                  </a:lnTo>
                  <a:lnTo>
                    <a:pt x="141" y="264"/>
                  </a:lnTo>
                  <a:lnTo>
                    <a:pt x="96" y="269"/>
                  </a:lnTo>
                  <a:lnTo>
                    <a:pt x="63" y="261"/>
                  </a:lnTo>
                  <a:lnTo>
                    <a:pt x="57" y="243"/>
                  </a:lnTo>
                  <a:lnTo>
                    <a:pt x="45" y="234"/>
                  </a:lnTo>
                  <a:lnTo>
                    <a:pt x="0" y="26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26" name="Group 382"/>
            <p:cNvGrpSpPr>
              <a:grpSpLocks/>
            </p:cNvGrpSpPr>
            <p:nvPr/>
          </p:nvGrpSpPr>
          <p:grpSpPr bwMode="auto">
            <a:xfrm>
              <a:off x="4114" y="2606"/>
              <a:ext cx="48" cy="88"/>
              <a:chOff x="7070" y="3649"/>
              <a:chExt cx="97" cy="179"/>
            </a:xfrm>
            <a:grpFill/>
          </p:grpSpPr>
          <p:sp>
            <p:nvSpPr>
              <p:cNvPr id="1011" name="Freeform 383"/>
              <p:cNvSpPr>
                <a:spLocks/>
              </p:cNvSpPr>
              <p:nvPr/>
            </p:nvSpPr>
            <p:spPr bwMode="auto">
              <a:xfrm>
                <a:off x="7077" y="3680"/>
                <a:ext cx="90" cy="148"/>
              </a:xfrm>
              <a:custGeom>
                <a:avLst/>
                <a:gdLst>
                  <a:gd name="T0" fmla="*/ 21 w 90"/>
                  <a:gd name="T1" fmla="*/ 2 h 148"/>
                  <a:gd name="T2" fmla="*/ 5 w 90"/>
                  <a:gd name="T3" fmla="*/ 26 h 148"/>
                  <a:gd name="T4" fmla="*/ 9 w 90"/>
                  <a:gd name="T5" fmla="*/ 70 h 148"/>
                  <a:gd name="T6" fmla="*/ 25 w 90"/>
                  <a:gd name="T7" fmla="*/ 136 h 148"/>
                  <a:gd name="T8" fmla="*/ 41 w 90"/>
                  <a:gd name="T9" fmla="*/ 148 h 148"/>
                  <a:gd name="T10" fmla="*/ 57 w 90"/>
                  <a:gd name="T11" fmla="*/ 134 h 148"/>
                  <a:gd name="T12" fmla="*/ 57 w 90"/>
                  <a:gd name="T13" fmla="*/ 134 h 148"/>
                  <a:gd name="T14" fmla="*/ 81 w 90"/>
                  <a:gd name="T15" fmla="*/ 128 h 148"/>
                  <a:gd name="T16" fmla="*/ 81 w 90"/>
                  <a:gd name="T17" fmla="*/ 98 h 148"/>
                  <a:gd name="T18" fmla="*/ 77 w 90"/>
                  <a:gd name="T19" fmla="*/ 64 h 148"/>
                  <a:gd name="T20" fmla="*/ 63 w 90"/>
                  <a:gd name="T21" fmla="*/ 34 h 148"/>
                  <a:gd name="T22" fmla="*/ 37 w 90"/>
                  <a:gd name="T23" fmla="*/ 0 h 148"/>
                  <a:gd name="T24" fmla="*/ 21 w 90"/>
                  <a:gd name="T25"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48">
                    <a:moveTo>
                      <a:pt x="21" y="2"/>
                    </a:moveTo>
                    <a:cubicBezTo>
                      <a:pt x="16" y="10"/>
                      <a:pt x="12" y="19"/>
                      <a:pt x="5" y="26"/>
                    </a:cubicBezTo>
                    <a:cubicBezTo>
                      <a:pt x="0" y="41"/>
                      <a:pt x="0" y="56"/>
                      <a:pt x="9" y="70"/>
                    </a:cubicBezTo>
                    <a:cubicBezTo>
                      <a:pt x="10" y="90"/>
                      <a:pt x="5" y="123"/>
                      <a:pt x="25" y="136"/>
                    </a:cubicBezTo>
                    <a:cubicBezTo>
                      <a:pt x="30" y="143"/>
                      <a:pt x="33" y="145"/>
                      <a:pt x="41" y="148"/>
                    </a:cubicBezTo>
                    <a:lnTo>
                      <a:pt x="57" y="134"/>
                    </a:lnTo>
                    <a:cubicBezTo>
                      <a:pt x="57" y="134"/>
                      <a:pt x="57" y="134"/>
                      <a:pt x="57" y="134"/>
                    </a:cubicBezTo>
                    <a:cubicBezTo>
                      <a:pt x="65" y="131"/>
                      <a:pt x="73" y="130"/>
                      <a:pt x="81" y="128"/>
                    </a:cubicBezTo>
                    <a:cubicBezTo>
                      <a:pt x="90" y="119"/>
                      <a:pt x="88" y="109"/>
                      <a:pt x="81" y="98"/>
                    </a:cubicBezTo>
                    <a:cubicBezTo>
                      <a:pt x="84" y="86"/>
                      <a:pt x="84" y="75"/>
                      <a:pt x="77" y="64"/>
                    </a:cubicBezTo>
                    <a:cubicBezTo>
                      <a:pt x="74" y="52"/>
                      <a:pt x="73" y="41"/>
                      <a:pt x="63" y="34"/>
                    </a:cubicBezTo>
                    <a:cubicBezTo>
                      <a:pt x="54" y="21"/>
                      <a:pt x="53" y="5"/>
                      <a:pt x="37" y="0"/>
                    </a:cubicBezTo>
                    <a:cubicBezTo>
                      <a:pt x="32" y="2"/>
                      <a:pt x="25" y="6"/>
                      <a:pt x="21"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12" name="Freeform 384"/>
              <p:cNvSpPr>
                <a:spLocks/>
              </p:cNvSpPr>
              <p:nvPr/>
            </p:nvSpPr>
            <p:spPr bwMode="auto">
              <a:xfrm>
                <a:off x="7070" y="3651"/>
                <a:ext cx="29" cy="18"/>
              </a:xfrm>
              <a:custGeom>
                <a:avLst/>
                <a:gdLst>
                  <a:gd name="T0" fmla="*/ 4 w 29"/>
                  <a:gd name="T1" fmla="*/ 5 h 18"/>
                  <a:gd name="T2" fmla="*/ 20 w 29"/>
                  <a:gd name="T3" fmla="*/ 13 h 18"/>
                  <a:gd name="T4" fmla="*/ 4 w 29"/>
                  <a:gd name="T5" fmla="*/ 5 h 18"/>
                </a:gdLst>
                <a:ahLst/>
                <a:cxnLst>
                  <a:cxn ang="0">
                    <a:pos x="T0" y="T1"/>
                  </a:cxn>
                  <a:cxn ang="0">
                    <a:pos x="T2" y="T3"/>
                  </a:cxn>
                  <a:cxn ang="0">
                    <a:pos x="T4" y="T5"/>
                  </a:cxn>
                </a:cxnLst>
                <a:rect l="0" t="0" r="r" b="b"/>
                <a:pathLst>
                  <a:path w="29" h="18">
                    <a:moveTo>
                      <a:pt x="4" y="5"/>
                    </a:moveTo>
                    <a:cubicBezTo>
                      <a:pt x="0" y="18"/>
                      <a:pt x="11" y="15"/>
                      <a:pt x="20" y="13"/>
                    </a:cubicBezTo>
                    <a:cubicBezTo>
                      <a:pt x="29" y="0"/>
                      <a:pt x="12" y="3"/>
                      <a:pt x="4"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13" name="Freeform 385"/>
              <p:cNvSpPr>
                <a:spLocks/>
              </p:cNvSpPr>
              <p:nvPr/>
            </p:nvSpPr>
            <p:spPr bwMode="auto">
              <a:xfrm>
                <a:off x="7100" y="3649"/>
                <a:ext cx="19" cy="22"/>
              </a:xfrm>
              <a:custGeom>
                <a:avLst/>
                <a:gdLst>
                  <a:gd name="T0" fmla="*/ 0 w 19"/>
                  <a:gd name="T1" fmla="*/ 13 h 22"/>
                  <a:gd name="T2" fmla="*/ 14 w 19"/>
                  <a:gd name="T3" fmla="*/ 17 h 22"/>
                  <a:gd name="T4" fmla="*/ 0 w 19"/>
                  <a:gd name="T5" fmla="*/ 13 h 22"/>
                </a:gdLst>
                <a:ahLst/>
                <a:cxnLst>
                  <a:cxn ang="0">
                    <a:pos x="T0" y="T1"/>
                  </a:cxn>
                  <a:cxn ang="0">
                    <a:pos x="T2" y="T3"/>
                  </a:cxn>
                  <a:cxn ang="0">
                    <a:pos x="T4" y="T5"/>
                  </a:cxn>
                </a:cxnLst>
                <a:rect l="0" t="0" r="r" b="b"/>
                <a:pathLst>
                  <a:path w="19" h="22">
                    <a:moveTo>
                      <a:pt x="0" y="13"/>
                    </a:moveTo>
                    <a:cubicBezTo>
                      <a:pt x="3" y="22"/>
                      <a:pt x="6" y="22"/>
                      <a:pt x="14" y="17"/>
                    </a:cubicBezTo>
                    <a:cubicBezTo>
                      <a:pt x="19" y="3"/>
                      <a:pt x="0" y="0"/>
                      <a:pt x="0" y="1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827" name="Freeform 386"/>
            <p:cNvSpPr>
              <a:spLocks/>
            </p:cNvSpPr>
            <p:nvPr/>
          </p:nvSpPr>
          <p:spPr bwMode="auto">
            <a:xfrm>
              <a:off x="4217" y="2284"/>
              <a:ext cx="87" cy="97"/>
            </a:xfrm>
            <a:custGeom>
              <a:avLst/>
              <a:gdLst>
                <a:gd name="T0" fmla="*/ 46 w 176"/>
                <a:gd name="T1" fmla="*/ 162 h 198"/>
                <a:gd name="T2" fmla="*/ 62 w 176"/>
                <a:gd name="T3" fmla="*/ 170 h 198"/>
                <a:gd name="T4" fmla="*/ 80 w 176"/>
                <a:gd name="T5" fmla="*/ 160 h 198"/>
                <a:gd name="T6" fmla="*/ 82 w 176"/>
                <a:gd name="T7" fmla="*/ 146 h 198"/>
                <a:gd name="T8" fmla="*/ 100 w 176"/>
                <a:gd name="T9" fmla="*/ 154 h 198"/>
                <a:gd name="T10" fmla="*/ 104 w 176"/>
                <a:gd name="T11" fmla="*/ 138 h 198"/>
                <a:gd name="T12" fmla="*/ 90 w 176"/>
                <a:gd name="T13" fmla="*/ 124 h 198"/>
                <a:gd name="T14" fmla="*/ 104 w 176"/>
                <a:gd name="T15" fmla="*/ 112 h 198"/>
                <a:gd name="T16" fmla="*/ 120 w 176"/>
                <a:gd name="T17" fmla="*/ 132 h 198"/>
                <a:gd name="T18" fmla="*/ 146 w 176"/>
                <a:gd name="T19" fmla="*/ 136 h 198"/>
                <a:gd name="T20" fmla="*/ 154 w 176"/>
                <a:gd name="T21" fmla="*/ 198 h 198"/>
                <a:gd name="T22" fmla="*/ 164 w 176"/>
                <a:gd name="T23" fmla="*/ 180 h 198"/>
                <a:gd name="T24" fmla="*/ 176 w 176"/>
                <a:gd name="T25" fmla="*/ 176 h 198"/>
                <a:gd name="T26" fmla="*/ 172 w 176"/>
                <a:gd name="T27" fmla="*/ 156 h 198"/>
                <a:gd name="T28" fmla="*/ 164 w 176"/>
                <a:gd name="T29" fmla="*/ 98 h 198"/>
                <a:gd name="T30" fmla="*/ 150 w 176"/>
                <a:gd name="T31" fmla="*/ 94 h 198"/>
                <a:gd name="T32" fmla="*/ 148 w 176"/>
                <a:gd name="T33" fmla="*/ 108 h 198"/>
                <a:gd name="T34" fmla="*/ 134 w 176"/>
                <a:gd name="T35" fmla="*/ 108 h 198"/>
                <a:gd name="T36" fmla="*/ 116 w 176"/>
                <a:gd name="T37" fmla="*/ 94 h 198"/>
                <a:gd name="T38" fmla="*/ 130 w 176"/>
                <a:gd name="T39" fmla="*/ 86 h 198"/>
                <a:gd name="T40" fmla="*/ 140 w 176"/>
                <a:gd name="T41" fmla="*/ 58 h 198"/>
                <a:gd name="T42" fmla="*/ 128 w 176"/>
                <a:gd name="T43" fmla="*/ 42 h 198"/>
                <a:gd name="T44" fmla="*/ 104 w 176"/>
                <a:gd name="T45" fmla="*/ 40 h 198"/>
                <a:gd name="T46" fmla="*/ 94 w 176"/>
                <a:gd name="T47" fmla="*/ 30 h 198"/>
                <a:gd name="T48" fmla="*/ 70 w 176"/>
                <a:gd name="T49" fmla="*/ 42 h 198"/>
                <a:gd name="T50" fmla="*/ 56 w 176"/>
                <a:gd name="T51" fmla="*/ 38 h 198"/>
                <a:gd name="T52" fmla="*/ 60 w 176"/>
                <a:gd name="T53" fmla="*/ 12 h 198"/>
                <a:gd name="T54" fmla="*/ 16 w 176"/>
                <a:gd name="T55" fmla="*/ 0 h 198"/>
                <a:gd name="T56" fmla="*/ 0 w 176"/>
                <a:gd name="T57" fmla="*/ 6 h 198"/>
                <a:gd name="T58" fmla="*/ 26 w 176"/>
                <a:gd name="T59" fmla="*/ 22 h 198"/>
                <a:gd name="T60" fmla="*/ 16 w 176"/>
                <a:gd name="T61" fmla="*/ 54 h 198"/>
                <a:gd name="T62" fmla="*/ 28 w 176"/>
                <a:gd name="T63" fmla="*/ 66 h 198"/>
                <a:gd name="T64" fmla="*/ 30 w 176"/>
                <a:gd name="T65" fmla="*/ 92 h 198"/>
                <a:gd name="T66" fmla="*/ 52 w 176"/>
                <a:gd name="T67" fmla="*/ 116 h 198"/>
                <a:gd name="T68" fmla="*/ 46 w 176"/>
                <a:gd name="T69" fmla="*/ 16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98">
                  <a:moveTo>
                    <a:pt x="46" y="162"/>
                  </a:moveTo>
                  <a:lnTo>
                    <a:pt x="62" y="170"/>
                  </a:lnTo>
                  <a:lnTo>
                    <a:pt x="80" y="160"/>
                  </a:lnTo>
                  <a:lnTo>
                    <a:pt x="82" y="146"/>
                  </a:lnTo>
                  <a:lnTo>
                    <a:pt x="100" y="154"/>
                  </a:lnTo>
                  <a:lnTo>
                    <a:pt x="104" y="138"/>
                  </a:lnTo>
                  <a:lnTo>
                    <a:pt x="90" y="124"/>
                  </a:lnTo>
                  <a:lnTo>
                    <a:pt x="104" y="112"/>
                  </a:lnTo>
                  <a:lnTo>
                    <a:pt x="120" y="132"/>
                  </a:lnTo>
                  <a:lnTo>
                    <a:pt x="146" y="136"/>
                  </a:lnTo>
                  <a:lnTo>
                    <a:pt x="154" y="198"/>
                  </a:lnTo>
                  <a:lnTo>
                    <a:pt x="164" y="180"/>
                  </a:lnTo>
                  <a:lnTo>
                    <a:pt x="176" y="176"/>
                  </a:lnTo>
                  <a:lnTo>
                    <a:pt x="172" y="156"/>
                  </a:lnTo>
                  <a:lnTo>
                    <a:pt x="164" y="98"/>
                  </a:lnTo>
                  <a:lnTo>
                    <a:pt x="150" y="94"/>
                  </a:lnTo>
                  <a:lnTo>
                    <a:pt x="148" y="108"/>
                  </a:lnTo>
                  <a:lnTo>
                    <a:pt x="134" y="108"/>
                  </a:lnTo>
                  <a:lnTo>
                    <a:pt x="116" y="94"/>
                  </a:lnTo>
                  <a:lnTo>
                    <a:pt x="130" y="86"/>
                  </a:lnTo>
                  <a:lnTo>
                    <a:pt x="140" y="58"/>
                  </a:lnTo>
                  <a:lnTo>
                    <a:pt x="128" y="42"/>
                  </a:lnTo>
                  <a:lnTo>
                    <a:pt x="104" y="40"/>
                  </a:lnTo>
                  <a:lnTo>
                    <a:pt x="94" y="30"/>
                  </a:lnTo>
                  <a:lnTo>
                    <a:pt x="70" y="42"/>
                  </a:lnTo>
                  <a:lnTo>
                    <a:pt x="56" y="38"/>
                  </a:lnTo>
                  <a:lnTo>
                    <a:pt x="60" y="12"/>
                  </a:lnTo>
                  <a:lnTo>
                    <a:pt x="16" y="0"/>
                  </a:lnTo>
                  <a:lnTo>
                    <a:pt x="0" y="6"/>
                  </a:lnTo>
                  <a:lnTo>
                    <a:pt x="26" y="22"/>
                  </a:lnTo>
                  <a:lnTo>
                    <a:pt x="16" y="54"/>
                  </a:lnTo>
                  <a:lnTo>
                    <a:pt x="28" y="66"/>
                  </a:lnTo>
                  <a:lnTo>
                    <a:pt x="30" y="92"/>
                  </a:lnTo>
                  <a:lnTo>
                    <a:pt x="52" y="116"/>
                  </a:lnTo>
                  <a:lnTo>
                    <a:pt x="46" y="162"/>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28" name="Freeform 387"/>
            <p:cNvSpPr>
              <a:spLocks/>
            </p:cNvSpPr>
            <p:nvPr/>
          </p:nvSpPr>
          <p:spPr bwMode="auto">
            <a:xfrm>
              <a:off x="4073" y="2206"/>
              <a:ext cx="140" cy="77"/>
            </a:xfrm>
            <a:custGeom>
              <a:avLst/>
              <a:gdLst>
                <a:gd name="T0" fmla="*/ 20 w 282"/>
                <a:gd name="T1" fmla="*/ 20 h 156"/>
                <a:gd name="T2" fmla="*/ 36 w 282"/>
                <a:gd name="T3" fmla="*/ 10 h 156"/>
                <a:gd name="T4" fmla="*/ 44 w 282"/>
                <a:gd name="T5" fmla="*/ 0 h 156"/>
                <a:gd name="T6" fmla="*/ 52 w 282"/>
                <a:gd name="T7" fmla="*/ 14 h 156"/>
                <a:gd name="T8" fmla="*/ 68 w 282"/>
                <a:gd name="T9" fmla="*/ 14 h 156"/>
                <a:gd name="T10" fmla="*/ 104 w 282"/>
                <a:gd name="T11" fmla="*/ 42 h 156"/>
                <a:gd name="T12" fmla="*/ 140 w 282"/>
                <a:gd name="T13" fmla="*/ 52 h 156"/>
                <a:gd name="T14" fmla="*/ 168 w 282"/>
                <a:gd name="T15" fmla="*/ 72 h 156"/>
                <a:gd name="T16" fmla="*/ 176 w 282"/>
                <a:gd name="T17" fmla="*/ 86 h 156"/>
                <a:gd name="T18" fmla="*/ 192 w 282"/>
                <a:gd name="T19" fmla="*/ 82 h 156"/>
                <a:gd name="T20" fmla="*/ 210 w 282"/>
                <a:gd name="T21" fmla="*/ 74 h 156"/>
                <a:gd name="T22" fmla="*/ 232 w 282"/>
                <a:gd name="T23" fmla="*/ 88 h 156"/>
                <a:gd name="T24" fmla="*/ 274 w 282"/>
                <a:gd name="T25" fmla="*/ 92 h 156"/>
                <a:gd name="T26" fmla="*/ 282 w 282"/>
                <a:gd name="T27" fmla="*/ 144 h 156"/>
                <a:gd name="T28" fmla="*/ 258 w 282"/>
                <a:gd name="T29" fmla="*/ 156 h 156"/>
                <a:gd name="T30" fmla="*/ 244 w 282"/>
                <a:gd name="T31" fmla="*/ 144 h 156"/>
                <a:gd name="T32" fmla="*/ 196 w 282"/>
                <a:gd name="T33" fmla="*/ 142 h 156"/>
                <a:gd name="T34" fmla="*/ 156 w 282"/>
                <a:gd name="T35" fmla="*/ 134 h 156"/>
                <a:gd name="T36" fmla="*/ 142 w 282"/>
                <a:gd name="T37" fmla="*/ 120 h 156"/>
                <a:gd name="T38" fmla="*/ 94 w 282"/>
                <a:gd name="T39" fmla="*/ 128 h 156"/>
                <a:gd name="T40" fmla="*/ 70 w 282"/>
                <a:gd name="T41" fmla="*/ 96 h 156"/>
                <a:gd name="T42" fmla="*/ 34 w 282"/>
                <a:gd name="T43" fmla="*/ 96 h 156"/>
                <a:gd name="T44" fmla="*/ 32 w 282"/>
                <a:gd name="T45" fmla="*/ 76 h 156"/>
                <a:gd name="T46" fmla="*/ 6 w 282"/>
                <a:gd name="T47" fmla="*/ 66 h 156"/>
                <a:gd name="T48" fmla="*/ 0 w 282"/>
                <a:gd name="T49" fmla="*/ 22 h 156"/>
                <a:gd name="T50" fmla="*/ 20 w 282"/>
                <a:gd name="T51" fmla="*/ 2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2" h="156">
                  <a:moveTo>
                    <a:pt x="20" y="20"/>
                  </a:moveTo>
                  <a:lnTo>
                    <a:pt x="36" y="10"/>
                  </a:lnTo>
                  <a:lnTo>
                    <a:pt x="44" y="0"/>
                  </a:lnTo>
                  <a:lnTo>
                    <a:pt x="52" y="14"/>
                  </a:lnTo>
                  <a:lnTo>
                    <a:pt x="68" y="14"/>
                  </a:lnTo>
                  <a:lnTo>
                    <a:pt x="104" y="42"/>
                  </a:lnTo>
                  <a:lnTo>
                    <a:pt x="140" y="52"/>
                  </a:lnTo>
                  <a:lnTo>
                    <a:pt x="168" y="72"/>
                  </a:lnTo>
                  <a:lnTo>
                    <a:pt x="176" y="86"/>
                  </a:lnTo>
                  <a:lnTo>
                    <a:pt x="192" y="82"/>
                  </a:lnTo>
                  <a:lnTo>
                    <a:pt x="210" y="74"/>
                  </a:lnTo>
                  <a:lnTo>
                    <a:pt x="232" y="88"/>
                  </a:lnTo>
                  <a:lnTo>
                    <a:pt x="274" y="92"/>
                  </a:lnTo>
                  <a:lnTo>
                    <a:pt x="282" y="144"/>
                  </a:lnTo>
                  <a:lnTo>
                    <a:pt x="258" y="156"/>
                  </a:lnTo>
                  <a:lnTo>
                    <a:pt x="244" y="144"/>
                  </a:lnTo>
                  <a:lnTo>
                    <a:pt x="196" y="142"/>
                  </a:lnTo>
                  <a:lnTo>
                    <a:pt x="156" y="134"/>
                  </a:lnTo>
                  <a:lnTo>
                    <a:pt x="142" y="120"/>
                  </a:lnTo>
                  <a:lnTo>
                    <a:pt x="94" y="128"/>
                  </a:lnTo>
                  <a:lnTo>
                    <a:pt x="70" y="96"/>
                  </a:lnTo>
                  <a:lnTo>
                    <a:pt x="34" y="96"/>
                  </a:lnTo>
                  <a:lnTo>
                    <a:pt x="32" y="76"/>
                  </a:lnTo>
                  <a:lnTo>
                    <a:pt x="6" y="66"/>
                  </a:lnTo>
                  <a:lnTo>
                    <a:pt x="0" y="22"/>
                  </a:lnTo>
                  <a:lnTo>
                    <a:pt x="20" y="2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29" name="Freeform 388"/>
            <p:cNvSpPr>
              <a:spLocks/>
            </p:cNvSpPr>
            <p:nvPr/>
          </p:nvSpPr>
          <p:spPr bwMode="auto">
            <a:xfrm>
              <a:off x="4223" y="2250"/>
              <a:ext cx="41" cy="23"/>
            </a:xfrm>
            <a:custGeom>
              <a:avLst/>
              <a:gdLst>
                <a:gd name="T0" fmla="*/ 0 w 82"/>
                <a:gd name="T1" fmla="*/ 36 h 46"/>
                <a:gd name="T2" fmla="*/ 18 w 82"/>
                <a:gd name="T3" fmla="*/ 6 h 46"/>
                <a:gd name="T4" fmla="*/ 68 w 82"/>
                <a:gd name="T5" fmla="*/ 0 h 46"/>
                <a:gd name="T6" fmla="*/ 82 w 82"/>
                <a:gd name="T7" fmla="*/ 12 h 46"/>
                <a:gd name="T8" fmla="*/ 76 w 82"/>
                <a:gd name="T9" fmla="*/ 24 h 46"/>
                <a:gd name="T10" fmla="*/ 68 w 82"/>
                <a:gd name="T11" fmla="*/ 46 h 46"/>
                <a:gd name="T12" fmla="*/ 0 w 82"/>
                <a:gd name="T13" fmla="*/ 36 h 46"/>
              </a:gdLst>
              <a:ahLst/>
              <a:cxnLst>
                <a:cxn ang="0">
                  <a:pos x="T0" y="T1"/>
                </a:cxn>
                <a:cxn ang="0">
                  <a:pos x="T2" y="T3"/>
                </a:cxn>
                <a:cxn ang="0">
                  <a:pos x="T4" y="T5"/>
                </a:cxn>
                <a:cxn ang="0">
                  <a:pos x="T6" y="T7"/>
                </a:cxn>
                <a:cxn ang="0">
                  <a:pos x="T8" y="T9"/>
                </a:cxn>
                <a:cxn ang="0">
                  <a:pos x="T10" y="T11"/>
                </a:cxn>
                <a:cxn ang="0">
                  <a:pos x="T12" y="T13"/>
                </a:cxn>
              </a:cxnLst>
              <a:rect l="0" t="0" r="r" b="b"/>
              <a:pathLst>
                <a:path w="82" h="46">
                  <a:moveTo>
                    <a:pt x="0" y="36"/>
                  </a:moveTo>
                  <a:lnTo>
                    <a:pt x="18" y="6"/>
                  </a:lnTo>
                  <a:lnTo>
                    <a:pt x="68" y="0"/>
                  </a:lnTo>
                  <a:lnTo>
                    <a:pt x="82" y="12"/>
                  </a:lnTo>
                  <a:lnTo>
                    <a:pt x="76" y="24"/>
                  </a:lnTo>
                  <a:lnTo>
                    <a:pt x="68" y="46"/>
                  </a:lnTo>
                  <a:lnTo>
                    <a:pt x="0" y="36"/>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30" name="Freeform 389"/>
            <p:cNvSpPr>
              <a:spLocks/>
            </p:cNvSpPr>
            <p:nvPr/>
          </p:nvSpPr>
          <p:spPr bwMode="auto">
            <a:xfrm>
              <a:off x="4294" y="2245"/>
              <a:ext cx="151" cy="356"/>
            </a:xfrm>
            <a:custGeom>
              <a:avLst/>
              <a:gdLst>
                <a:gd name="T0" fmla="*/ 24 w 306"/>
                <a:gd name="T1" fmla="*/ 290 h 720"/>
                <a:gd name="T2" fmla="*/ 58 w 306"/>
                <a:gd name="T3" fmla="*/ 318 h 720"/>
                <a:gd name="T4" fmla="*/ 92 w 306"/>
                <a:gd name="T5" fmla="*/ 356 h 720"/>
                <a:gd name="T6" fmla="*/ 118 w 306"/>
                <a:gd name="T7" fmla="*/ 426 h 720"/>
                <a:gd name="T8" fmla="*/ 132 w 306"/>
                <a:gd name="T9" fmla="*/ 492 h 720"/>
                <a:gd name="T10" fmla="*/ 162 w 306"/>
                <a:gd name="T11" fmla="*/ 468 h 720"/>
                <a:gd name="T12" fmla="*/ 188 w 306"/>
                <a:gd name="T13" fmla="*/ 458 h 720"/>
                <a:gd name="T14" fmla="*/ 200 w 306"/>
                <a:gd name="T15" fmla="*/ 430 h 720"/>
                <a:gd name="T16" fmla="*/ 224 w 306"/>
                <a:gd name="T17" fmla="*/ 466 h 720"/>
                <a:gd name="T18" fmla="*/ 230 w 306"/>
                <a:gd name="T19" fmla="*/ 524 h 720"/>
                <a:gd name="T20" fmla="*/ 246 w 306"/>
                <a:gd name="T21" fmla="*/ 572 h 720"/>
                <a:gd name="T22" fmla="*/ 270 w 306"/>
                <a:gd name="T23" fmla="*/ 632 h 720"/>
                <a:gd name="T24" fmla="*/ 278 w 306"/>
                <a:gd name="T25" fmla="*/ 692 h 720"/>
                <a:gd name="T26" fmla="*/ 280 w 306"/>
                <a:gd name="T27" fmla="*/ 720 h 720"/>
                <a:gd name="T28" fmla="*/ 296 w 306"/>
                <a:gd name="T29" fmla="*/ 636 h 720"/>
                <a:gd name="T30" fmla="*/ 266 w 306"/>
                <a:gd name="T31" fmla="*/ 554 h 720"/>
                <a:gd name="T32" fmla="*/ 272 w 306"/>
                <a:gd name="T33" fmla="*/ 506 h 720"/>
                <a:gd name="T34" fmla="*/ 252 w 306"/>
                <a:gd name="T35" fmla="*/ 450 h 720"/>
                <a:gd name="T36" fmla="*/ 208 w 306"/>
                <a:gd name="T37" fmla="*/ 414 h 720"/>
                <a:gd name="T38" fmla="*/ 216 w 306"/>
                <a:gd name="T39" fmla="*/ 356 h 720"/>
                <a:gd name="T40" fmla="*/ 256 w 306"/>
                <a:gd name="T41" fmla="*/ 316 h 720"/>
                <a:gd name="T42" fmla="*/ 306 w 306"/>
                <a:gd name="T43" fmla="*/ 262 h 720"/>
                <a:gd name="T44" fmla="*/ 250 w 306"/>
                <a:gd name="T45" fmla="*/ 234 h 720"/>
                <a:gd name="T46" fmla="*/ 244 w 306"/>
                <a:gd name="T47" fmla="*/ 204 h 720"/>
                <a:gd name="T48" fmla="*/ 196 w 306"/>
                <a:gd name="T49" fmla="*/ 172 h 720"/>
                <a:gd name="T50" fmla="*/ 160 w 306"/>
                <a:gd name="T51" fmla="*/ 154 h 720"/>
                <a:gd name="T52" fmla="*/ 154 w 306"/>
                <a:gd name="T53" fmla="*/ 120 h 720"/>
                <a:gd name="T54" fmla="*/ 162 w 306"/>
                <a:gd name="T55" fmla="*/ 88 h 720"/>
                <a:gd name="T56" fmla="*/ 174 w 306"/>
                <a:gd name="T57" fmla="*/ 34 h 720"/>
                <a:gd name="T58" fmla="*/ 146 w 306"/>
                <a:gd name="T59" fmla="*/ 0 h 720"/>
                <a:gd name="T60" fmla="*/ 114 w 306"/>
                <a:gd name="T61" fmla="*/ 30 h 720"/>
                <a:gd name="T62" fmla="*/ 66 w 306"/>
                <a:gd name="T63" fmla="*/ 62 h 720"/>
                <a:gd name="T64" fmla="*/ 48 w 306"/>
                <a:gd name="T65" fmla="*/ 98 h 720"/>
                <a:gd name="T66" fmla="*/ 54 w 306"/>
                <a:gd name="T67" fmla="*/ 132 h 720"/>
                <a:gd name="T68" fmla="*/ 24 w 306"/>
                <a:gd name="T69" fmla="*/ 168 h 720"/>
                <a:gd name="T70" fmla="*/ 20 w 306"/>
                <a:gd name="T71" fmla="*/ 234 h 720"/>
                <a:gd name="T72" fmla="*/ 8 w 306"/>
                <a:gd name="T73" fmla="*/ 25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6" h="720">
                  <a:moveTo>
                    <a:pt x="0" y="278"/>
                  </a:moveTo>
                  <a:lnTo>
                    <a:pt x="24" y="290"/>
                  </a:lnTo>
                  <a:lnTo>
                    <a:pt x="28" y="318"/>
                  </a:lnTo>
                  <a:lnTo>
                    <a:pt x="58" y="318"/>
                  </a:lnTo>
                  <a:lnTo>
                    <a:pt x="66" y="338"/>
                  </a:lnTo>
                  <a:lnTo>
                    <a:pt x="92" y="356"/>
                  </a:lnTo>
                  <a:lnTo>
                    <a:pt x="90" y="398"/>
                  </a:lnTo>
                  <a:lnTo>
                    <a:pt x="118" y="426"/>
                  </a:lnTo>
                  <a:lnTo>
                    <a:pt x="106" y="482"/>
                  </a:lnTo>
                  <a:lnTo>
                    <a:pt x="132" y="492"/>
                  </a:lnTo>
                  <a:lnTo>
                    <a:pt x="142" y="474"/>
                  </a:lnTo>
                  <a:lnTo>
                    <a:pt x="162" y="468"/>
                  </a:lnTo>
                  <a:lnTo>
                    <a:pt x="178" y="474"/>
                  </a:lnTo>
                  <a:lnTo>
                    <a:pt x="188" y="458"/>
                  </a:lnTo>
                  <a:lnTo>
                    <a:pt x="186" y="426"/>
                  </a:lnTo>
                  <a:lnTo>
                    <a:pt x="200" y="430"/>
                  </a:lnTo>
                  <a:lnTo>
                    <a:pt x="204" y="464"/>
                  </a:lnTo>
                  <a:lnTo>
                    <a:pt x="224" y="466"/>
                  </a:lnTo>
                  <a:lnTo>
                    <a:pt x="222" y="494"/>
                  </a:lnTo>
                  <a:lnTo>
                    <a:pt x="230" y="524"/>
                  </a:lnTo>
                  <a:lnTo>
                    <a:pt x="246" y="534"/>
                  </a:lnTo>
                  <a:lnTo>
                    <a:pt x="246" y="572"/>
                  </a:lnTo>
                  <a:lnTo>
                    <a:pt x="276" y="600"/>
                  </a:lnTo>
                  <a:lnTo>
                    <a:pt x="270" y="632"/>
                  </a:lnTo>
                  <a:lnTo>
                    <a:pt x="280" y="658"/>
                  </a:lnTo>
                  <a:lnTo>
                    <a:pt x="278" y="692"/>
                  </a:lnTo>
                  <a:lnTo>
                    <a:pt x="268" y="712"/>
                  </a:lnTo>
                  <a:lnTo>
                    <a:pt x="280" y="720"/>
                  </a:lnTo>
                  <a:lnTo>
                    <a:pt x="304" y="666"/>
                  </a:lnTo>
                  <a:lnTo>
                    <a:pt x="296" y="636"/>
                  </a:lnTo>
                  <a:lnTo>
                    <a:pt x="290" y="582"/>
                  </a:lnTo>
                  <a:lnTo>
                    <a:pt x="266" y="554"/>
                  </a:lnTo>
                  <a:lnTo>
                    <a:pt x="260" y="524"/>
                  </a:lnTo>
                  <a:lnTo>
                    <a:pt x="272" y="506"/>
                  </a:lnTo>
                  <a:lnTo>
                    <a:pt x="250" y="476"/>
                  </a:lnTo>
                  <a:lnTo>
                    <a:pt x="252" y="450"/>
                  </a:lnTo>
                  <a:lnTo>
                    <a:pt x="224" y="442"/>
                  </a:lnTo>
                  <a:lnTo>
                    <a:pt x="208" y="414"/>
                  </a:lnTo>
                  <a:lnTo>
                    <a:pt x="216" y="392"/>
                  </a:lnTo>
                  <a:lnTo>
                    <a:pt x="216" y="356"/>
                  </a:lnTo>
                  <a:lnTo>
                    <a:pt x="240" y="344"/>
                  </a:lnTo>
                  <a:lnTo>
                    <a:pt x="256" y="316"/>
                  </a:lnTo>
                  <a:lnTo>
                    <a:pt x="274" y="292"/>
                  </a:lnTo>
                  <a:lnTo>
                    <a:pt x="306" y="262"/>
                  </a:lnTo>
                  <a:lnTo>
                    <a:pt x="266" y="252"/>
                  </a:lnTo>
                  <a:lnTo>
                    <a:pt x="250" y="234"/>
                  </a:lnTo>
                  <a:lnTo>
                    <a:pt x="236" y="232"/>
                  </a:lnTo>
                  <a:lnTo>
                    <a:pt x="244" y="204"/>
                  </a:lnTo>
                  <a:lnTo>
                    <a:pt x="208" y="202"/>
                  </a:lnTo>
                  <a:lnTo>
                    <a:pt x="196" y="172"/>
                  </a:lnTo>
                  <a:lnTo>
                    <a:pt x="176" y="178"/>
                  </a:lnTo>
                  <a:lnTo>
                    <a:pt x="160" y="154"/>
                  </a:lnTo>
                  <a:lnTo>
                    <a:pt x="144" y="156"/>
                  </a:lnTo>
                  <a:lnTo>
                    <a:pt x="154" y="120"/>
                  </a:lnTo>
                  <a:lnTo>
                    <a:pt x="164" y="112"/>
                  </a:lnTo>
                  <a:lnTo>
                    <a:pt x="162" y="88"/>
                  </a:lnTo>
                  <a:lnTo>
                    <a:pt x="176" y="68"/>
                  </a:lnTo>
                  <a:lnTo>
                    <a:pt x="174" y="34"/>
                  </a:lnTo>
                  <a:lnTo>
                    <a:pt x="156" y="32"/>
                  </a:lnTo>
                  <a:lnTo>
                    <a:pt x="146" y="0"/>
                  </a:lnTo>
                  <a:lnTo>
                    <a:pt x="116" y="0"/>
                  </a:lnTo>
                  <a:lnTo>
                    <a:pt x="114" y="30"/>
                  </a:lnTo>
                  <a:lnTo>
                    <a:pt x="86" y="36"/>
                  </a:lnTo>
                  <a:lnTo>
                    <a:pt x="66" y="62"/>
                  </a:lnTo>
                  <a:lnTo>
                    <a:pt x="50" y="74"/>
                  </a:lnTo>
                  <a:lnTo>
                    <a:pt x="48" y="98"/>
                  </a:lnTo>
                  <a:lnTo>
                    <a:pt x="44" y="124"/>
                  </a:lnTo>
                  <a:lnTo>
                    <a:pt x="54" y="132"/>
                  </a:lnTo>
                  <a:lnTo>
                    <a:pt x="52" y="156"/>
                  </a:lnTo>
                  <a:lnTo>
                    <a:pt x="24" y="168"/>
                  </a:lnTo>
                  <a:lnTo>
                    <a:pt x="32" y="220"/>
                  </a:lnTo>
                  <a:lnTo>
                    <a:pt x="20" y="234"/>
                  </a:lnTo>
                  <a:lnTo>
                    <a:pt x="20" y="252"/>
                  </a:lnTo>
                  <a:lnTo>
                    <a:pt x="8" y="258"/>
                  </a:lnTo>
                  <a:lnTo>
                    <a:pt x="0" y="27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31" name="Freeform 390"/>
            <p:cNvSpPr>
              <a:spLocks/>
            </p:cNvSpPr>
            <p:nvPr/>
          </p:nvSpPr>
          <p:spPr bwMode="auto">
            <a:xfrm>
              <a:off x="4397" y="2392"/>
              <a:ext cx="146" cy="306"/>
            </a:xfrm>
            <a:custGeom>
              <a:avLst/>
              <a:gdLst>
                <a:gd name="T0" fmla="*/ 64 w 296"/>
                <a:gd name="T1" fmla="*/ 0 h 620"/>
                <a:gd name="T2" fmla="*/ 102 w 296"/>
                <a:gd name="T3" fmla="*/ 46 h 620"/>
                <a:gd name="T4" fmla="*/ 128 w 296"/>
                <a:gd name="T5" fmla="*/ 48 h 620"/>
                <a:gd name="T6" fmla="*/ 128 w 296"/>
                <a:gd name="T7" fmla="*/ 102 h 620"/>
                <a:gd name="T8" fmla="*/ 148 w 296"/>
                <a:gd name="T9" fmla="*/ 114 h 620"/>
                <a:gd name="T10" fmla="*/ 164 w 296"/>
                <a:gd name="T11" fmla="*/ 92 h 620"/>
                <a:gd name="T12" fmla="*/ 188 w 296"/>
                <a:gd name="T13" fmla="*/ 104 h 620"/>
                <a:gd name="T14" fmla="*/ 208 w 296"/>
                <a:gd name="T15" fmla="*/ 88 h 620"/>
                <a:gd name="T16" fmla="*/ 240 w 296"/>
                <a:gd name="T17" fmla="*/ 122 h 620"/>
                <a:gd name="T18" fmla="*/ 244 w 296"/>
                <a:gd name="T19" fmla="*/ 158 h 620"/>
                <a:gd name="T20" fmla="*/ 280 w 296"/>
                <a:gd name="T21" fmla="*/ 186 h 620"/>
                <a:gd name="T22" fmla="*/ 276 w 296"/>
                <a:gd name="T23" fmla="*/ 214 h 620"/>
                <a:gd name="T24" fmla="*/ 296 w 296"/>
                <a:gd name="T25" fmla="*/ 218 h 620"/>
                <a:gd name="T26" fmla="*/ 284 w 296"/>
                <a:gd name="T27" fmla="*/ 246 h 620"/>
                <a:gd name="T28" fmla="*/ 288 w 296"/>
                <a:gd name="T29" fmla="*/ 266 h 620"/>
                <a:gd name="T30" fmla="*/ 230 w 296"/>
                <a:gd name="T31" fmla="*/ 264 h 620"/>
                <a:gd name="T32" fmla="*/ 216 w 296"/>
                <a:gd name="T33" fmla="*/ 294 h 620"/>
                <a:gd name="T34" fmla="*/ 230 w 296"/>
                <a:gd name="T35" fmla="*/ 340 h 620"/>
                <a:gd name="T36" fmla="*/ 224 w 296"/>
                <a:gd name="T37" fmla="*/ 358 h 620"/>
                <a:gd name="T38" fmla="*/ 204 w 296"/>
                <a:gd name="T39" fmla="*/ 328 h 620"/>
                <a:gd name="T40" fmla="*/ 150 w 296"/>
                <a:gd name="T41" fmla="*/ 324 h 620"/>
                <a:gd name="T42" fmla="*/ 146 w 296"/>
                <a:gd name="T43" fmla="*/ 282 h 620"/>
                <a:gd name="T44" fmla="*/ 108 w 296"/>
                <a:gd name="T45" fmla="*/ 276 h 620"/>
                <a:gd name="T46" fmla="*/ 100 w 296"/>
                <a:gd name="T47" fmla="*/ 298 h 620"/>
                <a:gd name="T48" fmla="*/ 108 w 296"/>
                <a:gd name="T49" fmla="*/ 390 h 620"/>
                <a:gd name="T50" fmla="*/ 98 w 296"/>
                <a:gd name="T51" fmla="*/ 420 h 620"/>
                <a:gd name="T52" fmla="*/ 100 w 296"/>
                <a:gd name="T53" fmla="*/ 468 h 620"/>
                <a:gd name="T54" fmla="*/ 138 w 296"/>
                <a:gd name="T55" fmla="*/ 472 h 620"/>
                <a:gd name="T56" fmla="*/ 148 w 296"/>
                <a:gd name="T57" fmla="*/ 506 h 620"/>
                <a:gd name="T58" fmla="*/ 140 w 296"/>
                <a:gd name="T59" fmla="*/ 542 h 620"/>
                <a:gd name="T60" fmla="*/ 162 w 296"/>
                <a:gd name="T61" fmla="*/ 558 h 620"/>
                <a:gd name="T62" fmla="*/ 186 w 296"/>
                <a:gd name="T63" fmla="*/ 552 h 620"/>
                <a:gd name="T64" fmla="*/ 208 w 296"/>
                <a:gd name="T65" fmla="*/ 570 h 620"/>
                <a:gd name="T66" fmla="*/ 210 w 296"/>
                <a:gd name="T67" fmla="*/ 600 h 620"/>
                <a:gd name="T68" fmla="*/ 184 w 296"/>
                <a:gd name="T69" fmla="*/ 620 h 620"/>
                <a:gd name="T70" fmla="*/ 146 w 296"/>
                <a:gd name="T71" fmla="*/ 582 h 620"/>
                <a:gd name="T72" fmla="*/ 122 w 296"/>
                <a:gd name="T73" fmla="*/ 580 h 620"/>
                <a:gd name="T74" fmla="*/ 120 w 296"/>
                <a:gd name="T75" fmla="*/ 536 h 620"/>
                <a:gd name="T76" fmla="*/ 96 w 296"/>
                <a:gd name="T77" fmla="*/ 526 h 620"/>
                <a:gd name="T78" fmla="*/ 88 w 296"/>
                <a:gd name="T79" fmla="*/ 496 h 620"/>
                <a:gd name="T80" fmla="*/ 62 w 296"/>
                <a:gd name="T81" fmla="*/ 512 h 620"/>
                <a:gd name="T82" fmla="*/ 60 w 296"/>
                <a:gd name="T83" fmla="*/ 496 h 620"/>
                <a:gd name="T84" fmla="*/ 70 w 296"/>
                <a:gd name="T85" fmla="*/ 476 h 620"/>
                <a:gd name="T86" fmla="*/ 64 w 296"/>
                <a:gd name="T87" fmla="*/ 452 h 620"/>
                <a:gd name="T88" fmla="*/ 76 w 296"/>
                <a:gd name="T89" fmla="*/ 424 h 620"/>
                <a:gd name="T90" fmla="*/ 96 w 296"/>
                <a:gd name="T91" fmla="*/ 370 h 620"/>
                <a:gd name="T92" fmla="*/ 84 w 296"/>
                <a:gd name="T93" fmla="*/ 294 h 620"/>
                <a:gd name="T94" fmla="*/ 58 w 296"/>
                <a:gd name="T95" fmla="*/ 252 h 620"/>
                <a:gd name="T96" fmla="*/ 52 w 296"/>
                <a:gd name="T97" fmla="*/ 226 h 620"/>
                <a:gd name="T98" fmla="*/ 62 w 296"/>
                <a:gd name="T99" fmla="*/ 208 h 620"/>
                <a:gd name="T100" fmla="*/ 42 w 296"/>
                <a:gd name="T101" fmla="*/ 178 h 620"/>
                <a:gd name="T102" fmla="*/ 44 w 296"/>
                <a:gd name="T103" fmla="*/ 154 h 620"/>
                <a:gd name="T104" fmla="*/ 16 w 296"/>
                <a:gd name="T105" fmla="*/ 146 h 620"/>
                <a:gd name="T106" fmla="*/ 0 w 296"/>
                <a:gd name="T107" fmla="*/ 118 h 620"/>
                <a:gd name="T108" fmla="*/ 8 w 296"/>
                <a:gd name="T109" fmla="*/ 96 h 620"/>
                <a:gd name="T110" fmla="*/ 4 w 296"/>
                <a:gd name="T111" fmla="*/ 58 h 620"/>
                <a:gd name="T112" fmla="*/ 36 w 296"/>
                <a:gd name="T113" fmla="*/ 46 h 620"/>
                <a:gd name="T114" fmla="*/ 46 w 296"/>
                <a:gd name="T115" fmla="*/ 24 h 620"/>
                <a:gd name="T116" fmla="*/ 64 w 296"/>
                <a:gd name="T117"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6" h="620">
                  <a:moveTo>
                    <a:pt x="64" y="0"/>
                  </a:moveTo>
                  <a:lnTo>
                    <a:pt x="102" y="46"/>
                  </a:lnTo>
                  <a:lnTo>
                    <a:pt x="128" y="48"/>
                  </a:lnTo>
                  <a:lnTo>
                    <a:pt x="128" y="102"/>
                  </a:lnTo>
                  <a:lnTo>
                    <a:pt x="148" y="114"/>
                  </a:lnTo>
                  <a:lnTo>
                    <a:pt x="164" y="92"/>
                  </a:lnTo>
                  <a:lnTo>
                    <a:pt x="188" y="104"/>
                  </a:lnTo>
                  <a:lnTo>
                    <a:pt x="208" y="88"/>
                  </a:lnTo>
                  <a:lnTo>
                    <a:pt x="240" y="122"/>
                  </a:lnTo>
                  <a:lnTo>
                    <a:pt x="244" y="158"/>
                  </a:lnTo>
                  <a:lnTo>
                    <a:pt x="280" y="186"/>
                  </a:lnTo>
                  <a:lnTo>
                    <a:pt x="276" y="214"/>
                  </a:lnTo>
                  <a:lnTo>
                    <a:pt x="296" y="218"/>
                  </a:lnTo>
                  <a:lnTo>
                    <a:pt x="284" y="246"/>
                  </a:lnTo>
                  <a:lnTo>
                    <a:pt x="288" y="266"/>
                  </a:lnTo>
                  <a:lnTo>
                    <a:pt x="230" y="264"/>
                  </a:lnTo>
                  <a:lnTo>
                    <a:pt x="216" y="294"/>
                  </a:lnTo>
                  <a:lnTo>
                    <a:pt x="230" y="340"/>
                  </a:lnTo>
                  <a:lnTo>
                    <a:pt x="224" y="358"/>
                  </a:lnTo>
                  <a:lnTo>
                    <a:pt x="204" y="328"/>
                  </a:lnTo>
                  <a:lnTo>
                    <a:pt x="150" y="324"/>
                  </a:lnTo>
                  <a:lnTo>
                    <a:pt x="146" y="282"/>
                  </a:lnTo>
                  <a:lnTo>
                    <a:pt x="108" y="276"/>
                  </a:lnTo>
                  <a:lnTo>
                    <a:pt x="100" y="298"/>
                  </a:lnTo>
                  <a:lnTo>
                    <a:pt x="108" y="390"/>
                  </a:lnTo>
                  <a:lnTo>
                    <a:pt x="98" y="420"/>
                  </a:lnTo>
                  <a:lnTo>
                    <a:pt x="100" y="468"/>
                  </a:lnTo>
                  <a:lnTo>
                    <a:pt x="138" y="472"/>
                  </a:lnTo>
                  <a:lnTo>
                    <a:pt x="148" y="506"/>
                  </a:lnTo>
                  <a:lnTo>
                    <a:pt x="140" y="542"/>
                  </a:lnTo>
                  <a:lnTo>
                    <a:pt x="162" y="558"/>
                  </a:lnTo>
                  <a:lnTo>
                    <a:pt x="186" y="552"/>
                  </a:lnTo>
                  <a:lnTo>
                    <a:pt x="208" y="570"/>
                  </a:lnTo>
                  <a:lnTo>
                    <a:pt x="210" y="600"/>
                  </a:lnTo>
                  <a:lnTo>
                    <a:pt x="184" y="620"/>
                  </a:lnTo>
                  <a:lnTo>
                    <a:pt x="146" y="582"/>
                  </a:lnTo>
                  <a:lnTo>
                    <a:pt x="122" y="580"/>
                  </a:lnTo>
                  <a:lnTo>
                    <a:pt x="120" y="536"/>
                  </a:lnTo>
                  <a:lnTo>
                    <a:pt x="96" y="526"/>
                  </a:lnTo>
                  <a:lnTo>
                    <a:pt x="88" y="496"/>
                  </a:lnTo>
                  <a:lnTo>
                    <a:pt x="62" y="512"/>
                  </a:lnTo>
                  <a:lnTo>
                    <a:pt x="60" y="496"/>
                  </a:lnTo>
                  <a:lnTo>
                    <a:pt x="70" y="476"/>
                  </a:lnTo>
                  <a:lnTo>
                    <a:pt x="64" y="452"/>
                  </a:lnTo>
                  <a:lnTo>
                    <a:pt x="76" y="424"/>
                  </a:lnTo>
                  <a:lnTo>
                    <a:pt x="96" y="370"/>
                  </a:lnTo>
                  <a:lnTo>
                    <a:pt x="84" y="294"/>
                  </a:lnTo>
                  <a:lnTo>
                    <a:pt x="58" y="252"/>
                  </a:lnTo>
                  <a:lnTo>
                    <a:pt x="52" y="226"/>
                  </a:lnTo>
                  <a:lnTo>
                    <a:pt x="62" y="208"/>
                  </a:lnTo>
                  <a:lnTo>
                    <a:pt x="42" y="178"/>
                  </a:lnTo>
                  <a:lnTo>
                    <a:pt x="44" y="154"/>
                  </a:lnTo>
                  <a:lnTo>
                    <a:pt x="16" y="146"/>
                  </a:lnTo>
                  <a:lnTo>
                    <a:pt x="0" y="118"/>
                  </a:lnTo>
                  <a:lnTo>
                    <a:pt x="8" y="96"/>
                  </a:lnTo>
                  <a:lnTo>
                    <a:pt x="4" y="58"/>
                  </a:lnTo>
                  <a:lnTo>
                    <a:pt x="36" y="46"/>
                  </a:lnTo>
                  <a:lnTo>
                    <a:pt x="46" y="24"/>
                  </a:lnTo>
                  <a:lnTo>
                    <a:pt x="64"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32" name="Freeform 391"/>
            <p:cNvSpPr>
              <a:spLocks/>
            </p:cNvSpPr>
            <p:nvPr/>
          </p:nvSpPr>
          <p:spPr bwMode="auto">
            <a:xfrm>
              <a:off x="4503" y="2511"/>
              <a:ext cx="83" cy="84"/>
            </a:xfrm>
            <a:custGeom>
              <a:avLst/>
              <a:gdLst>
                <a:gd name="T0" fmla="*/ 12 w 168"/>
                <a:gd name="T1" fmla="*/ 114 h 170"/>
                <a:gd name="T2" fmla="*/ 14 w 168"/>
                <a:gd name="T3" fmla="*/ 152 h 170"/>
                <a:gd name="T4" fmla="*/ 50 w 168"/>
                <a:gd name="T5" fmla="*/ 170 h 170"/>
                <a:gd name="T6" fmla="*/ 82 w 168"/>
                <a:gd name="T7" fmla="*/ 140 h 170"/>
                <a:gd name="T8" fmla="*/ 120 w 168"/>
                <a:gd name="T9" fmla="*/ 128 h 170"/>
                <a:gd name="T10" fmla="*/ 116 w 168"/>
                <a:gd name="T11" fmla="*/ 102 h 170"/>
                <a:gd name="T12" fmla="*/ 168 w 168"/>
                <a:gd name="T13" fmla="*/ 78 h 170"/>
                <a:gd name="T14" fmla="*/ 166 w 168"/>
                <a:gd name="T15" fmla="*/ 40 h 170"/>
                <a:gd name="T16" fmla="*/ 130 w 168"/>
                <a:gd name="T17" fmla="*/ 0 h 170"/>
                <a:gd name="T18" fmla="*/ 114 w 168"/>
                <a:gd name="T19" fmla="*/ 28 h 170"/>
                <a:gd name="T20" fmla="*/ 84 w 168"/>
                <a:gd name="T21" fmla="*/ 34 h 170"/>
                <a:gd name="T22" fmla="*/ 74 w 168"/>
                <a:gd name="T23" fmla="*/ 26 h 170"/>
                <a:gd name="T24" fmla="*/ 16 w 168"/>
                <a:gd name="T25" fmla="*/ 26 h 170"/>
                <a:gd name="T26" fmla="*/ 0 w 168"/>
                <a:gd name="T27" fmla="*/ 56 h 170"/>
                <a:gd name="T28" fmla="*/ 18 w 168"/>
                <a:gd name="T29" fmla="*/ 102 h 170"/>
                <a:gd name="T30" fmla="*/ 12 w 168"/>
                <a:gd name="T31" fmla="*/ 11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170">
                  <a:moveTo>
                    <a:pt x="12" y="114"/>
                  </a:moveTo>
                  <a:lnTo>
                    <a:pt x="14" y="152"/>
                  </a:lnTo>
                  <a:lnTo>
                    <a:pt x="50" y="170"/>
                  </a:lnTo>
                  <a:lnTo>
                    <a:pt x="82" y="140"/>
                  </a:lnTo>
                  <a:lnTo>
                    <a:pt x="120" y="128"/>
                  </a:lnTo>
                  <a:lnTo>
                    <a:pt x="116" y="102"/>
                  </a:lnTo>
                  <a:lnTo>
                    <a:pt x="168" y="78"/>
                  </a:lnTo>
                  <a:lnTo>
                    <a:pt x="166" y="40"/>
                  </a:lnTo>
                  <a:lnTo>
                    <a:pt x="130" y="0"/>
                  </a:lnTo>
                  <a:lnTo>
                    <a:pt x="114" y="28"/>
                  </a:lnTo>
                  <a:lnTo>
                    <a:pt x="84" y="34"/>
                  </a:lnTo>
                  <a:lnTo>
                    <a:pt x="74" y="26"/>
                  </a:lnTo>
                  <a:lnTo>
                    <a:pt x="16" y="26"/>
                  </a:lnTo>
                  <a:lnTo>
                    <a:pt x="0" y="56"/>
                  </a:lnTo>
                  <a:lnTo>
                    <a:pt x="18" y="102"/>
                  </a:lnTo>
                  <a:lnTo>
                    <a:pt x="12" y="114"/>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33" name="Freeform 392"/>
            <p:cNvSpPr>
              <a:spLocks/>
            </p:cNvSpPr>
            <p:nvPr/>
          </p:nvSpPr>
          <p:spPr bwMode="auto">
            <a:xfrm>
              <a:off x="4472" y="2342"/>
              <a:ext cx="137" cy="292"/>
            </a:xfrm>
            <a:custGeom>
              <a:avLst/>
              <a:gdLst>
                <a:gd name="T0" fmla="*/ 122 w 278"/>
                <a:gd name="T1" fmla="*/ 504 h 592"/>
                <a:gd name="T2" fmla="*/ 136 w 278"/>
                <a:gd name="T3" fmla="*/ 520 h 592"/>
                <a:gd name="T4" fmla="*/ 158 w 278"/>
                <a:gd name="T5" fmla="*/ 526 h 592"/>
                <a:gd name="T6" fmla="*/ 144 w 278"/>
                <a:gd name="T7" fmla="*/ 558 h 592"/>
                <a:gd name="T8" fmla="*/ 146 w 278"/>
                <a:gd name="T9" fmla="*/ 592 h 592"/>
                <a:gd name="T10" fmla="*/ 162 w 278"/>
                <a:gd name="T11" fmla="*/ 588 h 592"/>
                <a:gd name="T12" fmla="*/ 166 w 278"/>
                <a:gd name="T13" fmla="*/ 574 h 592"/>
                <a:gd name="T14" fmla="*/ 196 w 278"/>
                <a:gd name="T15" fmla="*/ 556 h 592"/>
                <a:gd name="T16" fmla="*/ 206 w 278"/>
                <a:gd name="T17" fmla="*/ 518 h 592"/>
                <a:gd name="T18" fmla="*/ 244 w 278"/>
                <a:gd name="T19" fmla="*/ 510 h 592"/>
                <a:gd name="T20" fmla="*/ 278 w 278"/>
                <a:gd name="T21" fmla="*/ 428 h 592"/>
                <a:gd name="T22" fmla="*/ 268 w 278"/>
                <a:gd name="T23" fmla="*/ 400 h 592"/>
                <a:gd name="T24" fmla="*/ 252 w 278"/>
                <a:gd name="T25" fmla="*/ 296 h 592"/>
                <a:gd name="T26" fmla="*/ 208 w 278"/>
                <a:gd name="T27" fmla="*/ 256 h 592"/>
                <a:gd name="T28" fmla="*/ 150 w 278"/>
                <a:gd name="T29" fmla="*/ 218 h 592"/>
                <a:gd name="T30" fmla="*/ 152 w 278"/>
                <a:gd name="T31" fmla="*/ 192 h 592"/>
                <a:gd name="T32" fmla="*/ 122 w 278"/>
                <a:gd name="T33" fmla="*/ 156 h 592"/>
                <a:gd name="T34" fmla="*/ 122 w 278"/>
                <a:gd name="T35" fmla="*/ 120 h 592"/>
                <a:gd name="T36" fmla="*/ 144 w 278"/>
                <a:gd name="T37" fmla="*/ 94 h 592"/>
                <a:gd name="T38" fmla="*/ 140 w 278"/>
                <a:gd name="T39" fmla="*/ 66 h 592"/>
                <a:gd name="T40" fmla="*/ 162 w 278"/>
                <a:gd name="T41" fmla="*/ 48 h 592"/>
                <a:gd name="T42" fmla="*/ 122 w 278"/>
                <a:gd name="T43" fmla="*/ 40 h 592"/>
                <a:gd name="T44" fmla="*/ 118 w 278"/>
                <a:gd name="T45" fmla="*/ 16 h 592"/>
                <a:gd name="T46" fmla="*/ 94 w 278"/>
                <a:gd name="T47" fmla="*/ 0 h 592"/>
                <a:gd name="T48" fmla="*/ 58 w 278"/>
                <a:gd name="T49" fmla="*/ 10 h 592"/>
                <a:gd name="T50" fmla="*/ 32 w 278"/>
                <a:gd name="T51" fmla="*/ 26 h 592"/>
                <a:gd name="T52" fmla="*/ 6 w 278"/>
                <a:gd name="T53" fmla="*/ 14 h 592"/>
                <a:gd name="T54" fmla="*/ 0 w 278"/>
                <a:gd name="T55" fmla="*/ 24 h 592"/>
                <a:gd name="T56" fmla="*/ 26 w 278"/>
                <a:gd name="T57" fmla="*/ 52 h 592"/>
                <a:gd name="T58" fmla="*/ 20 w 278"/>
                <a:gd name="T59" fmla="*/ 80 h 592"/>
                <a:gd name="T60" fmla="*/ 60 w 278"/>
                <a:gd name="T61" fmla="*/ 80 h 592"/>
                <a:gd name="T62" fmla="*/ 92 w 278"/>
                <a:gd name="T63" fmla="*/ 118 h 592"/>
                <a:gd name="T64" fmla="*/ 90 w 278"/>
                <a:gd name="T65" fmla="*/ 136 h 592"/>
                <a:gd name="T66" fmla="*/ 62 w 278"/>
                <a:gd name="T67" fmla="*/ 138 h 592"/>
                <a:gd name="T68" fmla="*/ 94 w 278"/>
                <a:gd name="T69" fmla="*/ 166 h 592"/>
                <a:gd name="T70" fmla="*/ 112 w 278"/>
                <a:gd name="T71" fmla="*/ 186 h 592"/>
                <a:gd name="T72" fmla="*/ 128 w 278"/>
                <a:gd name="T73" fmla="*/ 194 h 592"/>
                <a:gd name="T74" fmla="*/ 144 w 278"/>
                <a:gd name="T75" fmla="*/ 250 h 592"/>
                <a:gd name="T76" fmla="*/ 204 w 278"/>
                <a:gd name="T77" fmla="*/ 284 h 592"/>
                <a:gd name="T78" fmla="*/ 220 w 278"/>
                <a:gd name="T79" fmla="*/ 312 h 592"/>
                <a:gd name="T80" fmla="*/ 220 w 278"/>
                <a:gd name="T81" fmla="*/ 346 h 592"/>
                <a:gd name="T82" fmla="*/ 200 w 278"/>
                <a:gd name="T83" fmla="*/ 350 h 592"/>
                <a:gd name="T84" fmla="*/ 226 w 278"/>
                <a:gd name="T85" fmla="*/ 382 h 592"/>
                <a:gd name="T86" fmla="*/ 228 w 278"/>
                <a:gd name="T87" fmla="*/ 422 h 592"/>
                <a:gd name="T88" fmla="*/ 178 w 278"/>
                <a:gd name="T89" fmla="*/ 448 h 592"/>
                <a:gd name="T90" fmla="*/ 180 w 278"/>
                <a:gd name="T91" fmla="*/ 472 h 592"/>
                <a:gd name="T92" fmla="*/ 144 w 278"/>
                <a:gd name="T93" fmla="*/ 482 h 592"/>
                <a:gd name="T94" fmla="*/ 122 w 278"/>
                <a:gd name="T95" fmla="*/ 50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8" h="592">
                  <a:moveTo>
                    <a:pt x="122" y="504"/>
                  </a:moveTo>
                  <a:lnTo>
                    <a:pt x="136" y="520"/>
                  </a:lnTo>
                  <a:lnTo>
                    <a:pt x="158" y="526"/>
                  </a:lnTo>
                  <a:lnTo>
                    <a:pt x="144" y="558"/>
                  </a:lnTo>
                  <a:lnTo>
                    <a:pt x="146" y="592"/>
                  </a:lnTo>
                  <a:lnTo>
                    <a:pt x="162" y="588"/>
                  </a:lnTo>
                  <a:lnTo>
                    <a:pt x="166" y="574"/>
                  </a:lnTo>
                  <a:lnTo>
                    <a:pt x="196" y="556"/>
                  </a:lnTo>
                  <a:lnTo>
                    <a:pt x="206" y="518"/>
                  </a:lnTo>
                  <a:lnTo>
                    <a:pt x="244" y="510"/>
                  </a:lnTo>
                  <a:lnTo>
                    <a:pt x="278" y="428"/>
                  </a:lnTo>
                  <a:lnTo>
                    <a:pt x="268" y="400"/>
                  </a:lnTo>
                  <a:lnTo>
                    <a:pt x="252" y="296"/>
                  </a:lnTo>
                  <a:lnTo>
                    <a:pt x="208" y="256"/>
                  </a:lnTo>
                  <a:lnTo>
                    <a:pt x="150" y="218"/>
                  </a:lnTo>
                  <a:lnTo>
                    <a:pt x="152" y="192"/>
                  </a:lnTo>
                  <a:lnTo>
                    <a:pt x="122" y="156"/>
                  </a:lnTo>
                  <a:lnTo>
                    <a:pt x="122" y="120"/>
                  </a:lnTo>
                  <a:lnTo>
                    <a:pt x="144" y="94"/>
                  </a:lnTo>
                  <a:lnTo>
                    <a:pt x="140" y="66"/>
                  </a:lnTo>
                  <a:lnTo>
                    <a:pt x="162" y="48"/>
                  </a:lnTo>
                  <a:lnTo>
                    <a:pt x="122" y="40"/>
                  </a:lnTo>
                  <a:lnTo>
                    <a:pt x="118" y="16"/>
                  </a:lnTo>
                  <a:lnTo>
                    <a:pt x="94" y="0"/>
                  </a:lnTo>
                  <a:lnTo>
                    <a:pt x="58" y="10"/>
                  </a:lnTo>
                  <a:lnTo>
                    <a:pt x="32" y="26"/>
                  </a:lnTo>
                  <a:lnTo>
                    <a:pt x="6" y="14"/>
                  </a:lnTo>
                  <a:lnTo>
                    <a:pt x="0" y="24"/>
                  </a:lnTo>
                  <a:lnTo>
                    <a:pt x="26" y="52"/>
                  </a:lnTo>
                  <a:lnTo>
                    <a:pt x="20" y="80"/>
                  </a:lnTo>
                  <a:lnTo>
                    <a:pt x="60" y="80"/>
                  </a:lnTo>
                  <a:lnTo>
                    <a:pt x="92" y="118"/>
                  </a:lnTo>
                  <a:lnTo>
                    <a:pt x="90" y="136"/>
                  </a:lnTo>
                  <a:lnTo>
                    <a:pt x="62" y="138"/>
                  </a:lnTo>
                  <a:lnTo>
                    <a:pt x="94" y="166"/>
                  </a:lnTo>
                  <a:lnTo>
                    <a:pt x="112" y="186"/>
                  </a:lnTo>
                  <a:lnTo>
                    <a:pt x="128" y="194"/>
                  </a:lnTo>
                  <a:lnTo>
                    <a:pt x="144" y="250"/>
                  </a:lnTo>
                  <a:lnTo>
                    <a:pt x="204" y="284"/>
                  </a:lnTo>
                  <a:lnTo>
                    <a:pt x="220" y="312"/>
                  </a:lnTo>
                  <a:lnTo>
                    <a:pt x="220" y="346"/>
                  </a:lnTo>
                  <a:lnTo>
                    <a:pt x="200" y="350"/>
                  </a:lnTo>
                  <a:lnTo>
                    <a:pt x="226" y="382"/>
                  </a:lnTo>
                  <a:lnTo>
                    <a:pt x="228" y="422"/>
                  </a:lnTo>
                  <a:lnTo>
                    <a:pt x="178" y="448"/>
                  </a:lnTo>
                  <a:lnTo>
                    <a:pt x="180" y="472"/>
                  </a:lnTo>
                  <a:lnTo>
                    <a:pt x="144" y="482"/>
                  </a:lnTo>
                  <a:lnTo>
                    <a:pt x="122" y="504"/>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34" name="Freeform 393"/>
            <p:cNvSpPr>
              <a:spLocks/>
            </p:cNvSpPr>
            <p:nvPr/>
          </p:nvSpPr>
          <p:spPr bwMode="auto">
            <a:xfrm>
              <a:off x="4428" y="2353"/>
              <a:ext cx="151" cy="173"/>
            </a:xfrm>
            <a:custGeom>
              <a:avLst/>
              <a:gdLst>
                <a:gd name="T0" fmla="*/ 36 w 306"/>
                <a:gd name="T1" fmla="*/ 46 h 350"/>
                <a:gd name="T2" fmla="*/ 18 w 306"/>
                <a:gd name="T3" fmla="*/ 62 h 350"/>
                <a:gd name="T4" fmla="*/ 0 w 306"/>
                <a:gd name="T5" fmla="*/ 82 h 350"/>
                <a:gd name="T6" fmla="*/ 40 w 306"/>
                <a:gd name="T7" fmla="*/ 126 h 350"/>
                <a:gd name="T8" fmla="*/ 68 w 306"/>
                <a:gd name="T9" fmla="*/ 128 h 350"/>
                <a:gd name="T10" fmla="*/ 66 w 306"/>
                <a:gd name="T11" fmla="*/ 184 h 350"/>
                <a:gd name="T12" fmla="*/ 84 w 306"/>
                <a:gd name="T13" fmla="*/ 192 h 350"/>
                <a:gd name="T14" fmla="*/ 106 w 306"/>
                <a:gd name="T15" fmla="*/ 172 h 350"/>
                <a:gd name="T16" fmla="*/ 126 w 306"/>
                <a:gd name="T17" fmla="*/ 184 h 350"/>
                <a:gd name="T18" fmla="*/ 146 w 306"/>
                <a:gd name="T19" fmla="*/ 172 h 350"/>
                <a:gd name="T20" fmla="*/ 178 w 306"/>
                <a:gd name="T21" fmla="*/ 202 h 350"/>
                <a:gd name="T22" fmla="*/ 182 w 306"/>
                <a:gd name="T23" fmla="*/ 240 h 350"/>
                <a:gd name="T24" fmla="*/ 218 w 306"/>
                <a:gd name="T25" fmla="*/ 268 h 350"/>
                <a:gd name="T26" fmla="*/ 214 w 306"/>
                <a:gd name="T27" fmla="*/ 296 h 350"/>
                <a:gd name="T28" fmla="*/ 232 w 306"/>
                <a:gd name="T29" fmla="*/ 298 h 350"/>
                <a:gd name="T30" fmla="*/ 224 w 306"/>
                <a:gd name="T31" fmla="*/ 322 h 350"/>
                <a:gd name="T32" fmla="*/ 230 w 306"/>
                <a:gd name="T33" fmla="*/ 350 h 350"/>
                <a:gd name="T34" fmla="*/ 266 w 306"/>
                <a:gd name="T35" fmla="*/ 348 h 350"/>
                <a:gd name="T36" fmla="*/ 278 w 306"/>
                <a:gd name="T37" fmla="*/ 320 h 350"/>
                <a:gd name="T38" fmla="*/ 290 w 306"/>
                <a:gd name="T39" fmla="*/ 330 h 350"/>
                <a:gd name="T40" fmla="*/ 306 w 306"/>
                <a:gd name="T41" fmla="*/ 324 h 350"/>
                <a:gd name="T42" fmla="*/ 306 w 306"/>
                <a:gd name="T43" fmla="*/ 290 h 350"/>
                <a:gd name="T44" fmla="*/ 292 w 306"/>
                <a:gd name="T45" fmla="*/ 260 h 350"/>
                <a:gd name="T46" fmla="*/ 232 w 306"/>
                <a:gd name="T47" fmla="*/ 228 h 350"/>
                <a:gd name="T48" fmla="*/ 220 w 306"/>
                <a:gd name="T49" fmla="*/ 174 h 350"/>
                <a:gd name="T50" fmla="*/ 192 w 306"/>
                <a:gd name="T51" fmla="*/ 154 h 350"/>
                <a:gd name="T52" fmla="*/ 148 w 306"/>
                <a:gd name="T53" fmla="*/ 114 h 350"/>
                <a:gd name="T54" fmla="*/ 178 w 306"/>
                <a:gd name="T55" fmla="*/ 116 h 350"/>
                <a:gd name="T56" fmla="*/ 184 w 306"/>
                <a:gd name="T57" fmla="*/ 96 h 350"/>
                <a:gd name="T58" fmla="*/ 150 w 306"/>
                <a:gd name="T59" fmla="*/ 56 h 350"/>
                <a:gd name="T60" fmla="*/ 112 w 306"/>
                <a:gd name="T61" fmla="*/ 58 h 350"/>
                <a:gd name="T62" fmla="*/ 114 w 306"/>
                <a:gd name="T63" fmla="*/ 30 h 350"/>
                <a:gd name="T64" fmla="*/ 88 w 306"/>
                <a:gd name="T65" fmla="*/ 0 h 350"/>
                <a:gd name="T66" fmla="*/ 62 w 306"/>
                <a:gd name="T67" fmla="*/ 10 h 350"/>
                <a:gd name="T68" fmla="*/ 86 w 306"/>
                <a:gd name="T69" fmla="*/ 42 h 350"/>
                <a:gd name="T70" fmla="*/ 36 w 306"/>
                <a:gd name="T71" fmla="*/ 4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6" h="350">
                  <a:moveTo>
                    <a:pt x="36" y="46"/>
                  </a:moveTo>
                  <a:lnTo>
                    <a:pt x="18" y="62"/>
                  </a:lnTo>
                  <a:lnTo>
                    <a:pt x="0" y="82"/>
                  </a:lnTo>
                  <a:lnTo>
                    <a:pt x="40" y="126"/>
                  </a:lnTo>
                  <a:lnTo>
                    <a:pt x="68" y="128"/>
                  </a:lnTo>
                  <a:lnTo>
                    <a:pt x="66" y="184"/>
                  </a:lnTo>
                  <a:lnTo>
                    <a:pt x="84" y="192"/>
                  </a:lnTo>
                  <a:lnTo>
                    <a:pt x="106" y="172"/>
                  </a:lnTo>
                  <a:lnTo>
                    <a:pt x="126" y="184"/>
                  </a:lnTo>
                  <a:lnTo>
                    <a:pt x="146" y="172"/>
                  </a:lnTo>
                  <a:lnTo>
                    <a:pt x="178" y="202"/>
                  </a:lnTo>
                  <a:lnTo>
                    <a:pt x="182" y="240"/>
                  </a:lnTo>
                  <a:lnTo>
                    <a:pt x="218" y="268"/>
                  </a:lnTo>
                  <a:lnTo>
                    <a:pt x="214" y="296"/>
                  </a:lnTo>
                  <a:lnTo>
                    <a:pt x="232" y="298"/>
                  </a:lnTo>
                  <a:lnTo>
                    <a:pt x="224" y="322"/>
                  </a:lnTo>
                  <a:lnTo>
                    <a:pt x="230" y="350"/>
                  </a:lnTo>
                  <a:lnTo>
                    <a:pt x="266" y="348"/>
                  </a:lnTo>
                  <a:lnTo>
                    <a:pt x="278" y="320"/>
                  </a:lnTo>
                  <a:lnTo>
                    <a:pt x="290" y="330"/>
                  </a:lnTo>
                  <a:lnTo>
                    <a:pt x="306" y="324"/>
                  </a:lnTo>
                  <a:lnTo>
                    <a:pt x="306" y="290"/>
                  </a:lnTo>
                  <a:lnTo>
                    <a:pt x="292" y="260"/>
                  </a:lnTo>
                  <a:lnTo>
                    <a:pt x="232" y="228"/>
                  </a:lnTo>
                  <a:lnTo>
                    <a:pt x="220" y="174"/>
                  </a:lnTo>
                  <a:lnTo>
                    <a:pt x="192" y="154"/>
                  </a:lnTo>
                  <a:lnTo>
                    <a:pt x="148" y="114"/>
                  </a:lnTo>
                  <a:lnTo>
                    <a:pt x="178" y="116"/>
                  </a:lnTo>
                  <a:lnTo>
                    <a:pt x="184" y="96"/>
                  </a:lnTo>
                  <a:lnTo>
                    <a:pt x="150" y="56"/>
                  </a:lnTo>
                  <a:lnTo>
                    <a:pt x="112" y="58"/>
                  </a:lnTo>
                  <a:lnTo>
                    <a:pt x="114" y="30"/>
                  </a:lnTo>
                  <a:lnTo>
                    <a:pt x="88" y="0"/>
                  </a:lnTo>
                  <a:lnTo>
                    <a:pt x="62" y="10"/>
                  </a:lnTo>
                  <a:lnTo>
                    <a:pt x="86" y="42"/>
                  </a:lnTo>
                  <a:lnTo>
                    <a:pt x="36" y="46"/>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35" name="Freeform 394"/>
            <p:cNvSpPr>
              <a:spLocks/>
            </p:cNvSpPr>
            <p:nvPr/>
          </p:nvSpPr>
          <p:spPr bwMode="auto">
            <a:xfrm>
              <a:off x="3909" y="2123"/>
              <a:ext cx="443" cy="527"/>
            </a:xfrm>
            <a:custGeom>
              <a:avLst/>
              <a:gdLst>
                <a:gd name="T0" fmla="*/ 22 w 898"/>
                <a:gd name="T1" fmla="*/ 482 h 1068"/>
                <a:gd name="T2" fmla="*/ 18 w 898"/>
                <a:gd name="T3" fmla="*/ 496 h 1068"/>
                <a:gd name="T4" fmla="*/ 122 w 898"/>
                <a:gd name="T5" fmla="*/ 554 h 1068"/>
                <a:gd name="T6" fmla="*/ 142 w 898"/>
                <a:gd name="T7" fmla="*/ 486 h 1068"/>
                <a:gd name="T8" fmla="*/ 158 w 898"/>
                <a:gd name="T9" fmla="*/ 554 h 1068"/>
                <a:gd name="T10" fmla="*/ 168 w 898"/>
                <a:gd name="T11" fmla="*/ 670 h 1068"/>
                <a:gd name="T12" fmla="*/ 208 w 898"/>
                <a:gd name="T13" fmla="*/ 764 h 1068"/>
                <a:gd name="T14" fmla="*/ 276 w 898"/>
                <a:gd name="T15" fmla="*/ 906 h 1068"/>
                <a:gd name="T16" fmla="*/ 312 w 898"/>
                <a:gd name="T17" fmla="*/ 972 h 1068"/>
                <a:gd name="T18" fmla="*/ 314 w 898"/>
                <a:gd name="T19" fmla="*/ 1006 h 1068"/>
                <a:gd name="T20" fmla="*/ 334 w 898"/>
                <a:gd name="T21" fmla="*/ 1058 h 1068"/>
                <a:gd name="T22" fmla="*/ 374 w 898"/>
                <a:gd name="T23" fmla="*/ 1040 h 1068"/>
                <a:gd name="T24" fmla="*/ 410 w 898"/>
                <a:gd name="T25" fmla="*/ 970 h 1068"/>
                <a:gd name="T26" fmla="*/ 448 w 898"/>
                <a:gd name="T27" fmla="*/ 862 h 1068"/>
                <a:gd name="T28" fmla="*/ 438 w 898"/>
                <a:gd name="T29" fmla="*/ 796 h 1068"/>
                <a:gd name="T30" fmla="*/ 450 w 898"/>
                <a:gd name="T31" fmla="*/ 754 h 1068"/>
                <a:gd name="T32" fmla="*/ 494 w 898"/>
                <a:gd name="T33" fmla="*/ 698 h 1068"/>
                <a:gd name="T34" fmla="*/ 560 w 898"/>
                <a:gd name="T35" fmla="*/ 604 h 1068"/>
                <a:gd name="T36" fmla="*/ 620 w 898"/>
                <a:gd name="T37" fmla="*/ 550 h 1068"/>
                <a:gd name="T38" fmla="*/ 644 w 898"/>
                <a:gd name="T39" fmla="*/ 486 h 1068"/>
                <a:gd name="T40" fmla="*/ 676 w 898"/>
                <a:gd name="T41" fmla="*/ 486 h 1068"/>
                <a:gd name="T42" fmla="*/ 654 w 898"/>
                <a:gd name="T43" fmla="*/ 392 h 1068"/>
                <a:gd name="T44" fmla="*/ 628 w 898"/>
                <a:gd name="T45" fmla="*/ 332 h 1068"/>
                <a:gd name="T46" fmla="*/ 684 w 898"/>
                <a:gd name="T47" fmla="*/ 362 h 1068"/>
                <a:gd name="T48" fmla="*/ 734 w 898"/>
                <a:gd name="T49" fmla="*/ 366 h 1068"/>
                <a:gd name="T50" fmla="*/ 756 w 898"/>
                <a:gd name="T51" fmla="*/ 414 h 1068"/>
                <a:gd name="T52" fmla="*/ 774 w 898"/>
                <a:gd name="T53" fmla="*/ 434 h 1068"/>
                <a:gd name="T54" fmla="*/ 798 w 898"/>
                <a:gd name="T55" fmla="*/ 484 h 1068"/>
                <a:gd name="T56" fmla="*/ 834 w 898"/>
                <a:gd name="T57" fmla="*/ 406 h 1068"/>
                <a:gd name="T58" fmla="*/ 834 w 898"/>
                <a:gd name="T59" fmla="*/ 340 h 1068"/>
                <a:gd name="T60" fmla="*/ 866 w 898"/>
                <a:gd name="T61" fmla="*/ 286 h 1068"/>
                <a:gd name="T62" fmla="*/ 874 w 898"/>
                <a:gd name="T63" fmla="*/ 232 h 1068"/>
                <a:gd name="T64" fmla="*/ 792 w 898"/>
                <a:gd name="T65" fmla="*/ 212 h 1068"/>
                <a:gd name="T66" fmla="*/ 742 w 898"/>
                <a:gd name="T67" fmla="*/ 262 h 1068"/>
                <a:gd name="T68" fmla="*/ 638 w 898"/>
                <a:gd name="T69" fmla="*/ 294 h 1068"/>
                <a:gd name="T70" fmla="*/ 616 w 898"/>
                <a:gd name="T71" fmla="*/ 310 h 1068"/>
                <a:gd name="T72" fmla="*/ 526 w 898"/>
                <a:gd name="T73" fmla="*/ 310 h 1068"/>
                <a:gd name="T74" fmla="*/ 430 w 898"/>
                <a:gd name="T75" fmla="*/ 296 h 1068"/>
                <a:gd name="T76" fmla="*/ 368 w 898"/>
                <a:gd name="T77" fmla="*/ 244 h 1068"/>
                <a:gd name="T78" fmla="*/ 356 w 898"/>
                <a:gd name="T79" fmla="*/ 188 h 1068"/>
                <a:gd name="T80" fmla="*/ 294 w 898"/>
                <a:gd name="T81" fmla="*/ 144 h 1068"/>
                <a:gd name="T82" fmla="*/ 272 w 898"/>
                <a:gd name="T83" fmla="*/ 78 h 1068"/>
                <a:gd name="T84" fmla="*/ 226 w 898"/>
                <a:gd name="T85" fmla="*/ 0 h 1068"/>
                <a:gd name="T86" fmla="*/ 176 w 898"/>
                <a:gd name="T87" fmla="*/ 28 h 1068"/>
                <a:gd name="T88" fmla="*/ 120 w 898"/>
                <a:gd name="T89" fmla="*/ 34 h 1068"/>
                <a:gd name="T90" fmla="*/ 160 w 898"/>
                <a:gd name="T91" fmla="*/ 114 h 1068"/>
                <a:gd name="T92" fmla="*/ 134 w 898"/>
                <a:gd name="T93" fmla="*/ 178 h 1068"/>
                <a:gd name="T94" fmla="*/ 104 w 898"/>
                <a:gd name="T95" fmla="*/ 234 h 1068"/>
                <a:gd name="T96" fmla="*/ 76 w 898"/>
                <a:gd name="T97" fmla="*/ 272 h 1068"/>
                <a:gd name="T98" fmla="*/ 40 w 898"/>
                <a:gd name="T99" fmla="*/ 284 h 1068"/>
                <a:gd name="T100" fmla="*/ 26 w 898"/>
                <a:gd name="T101" fmla="*/ 340 h 1068"/>
                <a:gd name="T102" fmla="*/ 90 w 898"/>
                <a:gd name="T103" fmla="*/ 388 h 1068"/>
                <a:gd name="T104" fmla="*/ 34 w 898"/>
                <a:gd name="T105" fmla="*/ 42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8" h="1068">
                  <a:moveTo>
                    <a:pt x="0" y="440"/>
                  </a:moveTo>
                  <a:lnTo>
                    <a:pt x="6" y="466"/>
                  </a:lnTo>
                  <a:lnTo>
                    <a:pt x="22" y="482"/>
                  </a:lnTo>
                  <a:lnTo>
                    <a:pt x="58" y="476"/>
                  </a:lnTo>
                  <a:lnTo>
                    <a:pt x="58" y="492"/>
                  </a:lnTo>
                  <a:lnTo>
                    <a:pt x="18" y="496"/>
                  </a:lnTo>
                  <a:lnTo>
                    <a:pt x="88" y="570"/>
                  </a:lnTo>
                  <a:lnTo>
                    <a:pt x="106" y="566"/>
                  </a:lnTo>
                  <a:lnTo>
                    <a:pt x="122" y="554"/>
                  </a:lnTo>
                  <a:lnTo>
                    <a:pt x="126" y="530"/>
                  </a:lnTo>
                  <a:lnTo>
                    <a:pt x="128" y="488"/>
                  </a:lnTo>
                  <a:lnTo>
                    <a:pt x="142" y="486"/>
                  </a:lnTo>
                  <a:lnTo>
                    <a:pt x="140" y="510"/>
                  </a:lnTo>
                  <a:lnTo>
                    <a:pt x="144" y="544"/>
                  </a:lnTo>
                  <a:lnTo>
                    <a:pt x="158" y="554"/>
                  </a:lnTo>
                  <a:lnTo>
                    <a:pt x="154" y="598"/>
                  </a:lnTo>
                  <a:lnTo>
                    <a:pt x="172" y="642"/>
                  </a:lnTo>
                  <a:lnTo>
                    <a:pt x="168" y="670"/>
                  </a:lnTo>
                  <a:lnTo>
                    <a:pt x="186" y="694"/>
                  </a:lnTo>
                  <a:lnTo>
                    <a:pt x="184" y="722"/>
                  </a:lnTo>
                  <a:lnTo>
                    <a:pt x="208" y="764"/>
                  </a:lnTo>
                  <a:lnTo>
                    <a:pt x="236" y="804"/>
                  </a:lnTo>
                  <a:lnTo>
                    <a:pt x="252" y="878"/>
                  </a:lnTo>
                  <a:lnTo>
                    <a:pt x="276" y="906"/>
                  </a:lnTo>
                  <a:lnTo>
                    <a:pt x="300" y="932"/>
                  </a:lnTo>
                  <a:lnTo>
                    <a:pt x="304" y="956"/>
                  </a:lnTo>
                  <a:lnTo>
                    <a:pt x="312" y="972"/>
                  </a:lnTo>
                  <a:lnTo>
                    <a:pt x="328" y="970"/>
                  </a:lnTo>
                  <a:lnTo>
                    <a:pt x="328" y="998"/>
                  </a:lnTo>
                  <a:lnTo>
                    <a:pt x="314" y="1006"/>
                  </a:lnTo>
                  <a:lnTo>
                    <a:pt x="316" y="1020"/>
                  </a:lnTo>
                  <a:lnTo>
                    <a:pt x="332" y="1034"/>
                  </a:lnTo>
                  <a:lnTo>
                    <a:pt x="334" y="1058"/>
                  </a:lnTo>
                  <a:lnTo>
                    <a:pt x="358" y="1068"/>
                  </a:lnTo>
                  <a:lnTo>
                    <a:pt x="386" y="1060"/>
                  </a:lnTo>
                  <a:lnTo>
                    <a:pt x="374" y="1040"/>
                  </a:lnTo>
                  <a:lnTo>
                    <a:pt x="404" y="1030"/>
                  </a:lnTo>
                  <a:lnTo>
                    <a:pt x="396" y="1010"/>
                  </a:lnTo>
                  <a:lnTo>
                    <a:pt x="410" y="970"/>
                  </a:lnTo>
                  <a:lnTo>
                    <a:pt x="426" y="958"/>
                  </a:lnTo>
                  <a:lnTo>
                    <a:pt x="418" y="914"/>
                  </a:lnTo>
                  <a:lnTo>
                    <a:pt x="448" y="862"/>
                  </a:lnTo>
                  <a:lnTo>
                    <a:pt x="446" y="838"/>
                  </a:lnTo>
                  <a:lnTo>
                    <a:pt x="434" y="828"/>
                  </a:lnTo>
                  <a:lnTo>
                    <a:pt x="438" y="796"/>
                  </a:lnTo>
                  <a:lnTo>
                    <a:pt x="424" y="780"/>
                  </a:lnTo>
                  <a:lnTo>
                    <a:pt x="428" y="758"/>
                  </a:lnTo>
                  <a:lnTo>
                    <a:pt x="450" y="754"/>
                  </a:lnTo>
                  <a:lnTo>
                    <a:pt x="460" y="736"/>
                  </a:lnTo>
                  <a:lnTo>
                    <a:pt x="482" y="728"/>
                  </a:lnTo>
                  <a:lnTo>
                    <a:pt x="494" y="698"/>
                  </a:lnTo>
                  <a:lnTo>
                    <a:pt x="520" y="680"/>
                  </a:lnTo>
                  <a:lnTo>
                    <a:pt x="556" y="628"/>
                  </a:lnTo>
                  <a:lnTo>
                    <a:pt x="560" y="604"/>
                  </a:lnTo>
                  <a:lnTo>
                    <a:pt x="580" y="576"/>
                  </a:lnTo>
                  <a:lnTo>
                    <a:pt x="600" y="576"/>
                  </a:lnTo>
                  <a:lnTo>
                    <a:pt x="620" y="550"/>
                  </a:lnTo>
                  <a:lnTo>
                    <a:pt x="610" y="524"/>
                  </a:lnTo>
                  <a:lnTo>
                    <a:pt x="628" y="502"/>
                  </a:lnTo>
                  <a:lnTo>
                    <a:pt x="644" y="486"/>
                  </a:lnTo>
                  <a:lnTo>
                    <a:pt x="652" y="454"/>
                  </a:lnTo>
                  <a:lnTo>
                    <a:pt x="664" y="498"/>
                  </a:lnTo>
                  <a:lnTo>
                    <a:pt x="676" y="486"/>
                  </a:lnTo>
                  <a:lnTo>
                    <a:pt x="678" y="438"/>
                  </a:lnTo>
                  <a:lnTo>
                    <a:pt x="654" y="418"/>
                  </a:lnTo>
                  <a:lnTo>
                    <a:pt x="654" y="392"/>
                  </a:lnTo>
                  <a:lnTo>
                    <a:pt x="640" y="378"/>
                  </a:lnTo>
                  <a:lnTo>
                    <a:pt x="652" y="350"/>
                  </a:lnTo>
                  <a:lnTo>
                    <a:pt x="628" y="332"/>
                  </a:lnTo>
                  <a:lnTo>
                    <a:pt x="644" y="324"/>
                  </a:lnTo>
                  <a:lnTo>
                    <a:pt x="686" y="340"/>
                  </a:lnTo>
                  <a:lnTo>
                    <a:pt x="684" y="362"/>
                  </a:lnTo>
                  <a:lnTo>
                    <a:pt x="700" y="366"/>
                  </a:lnTo>
                  <a:lnTo>
                    <a:pt x="718" y="356"/>
                  </a:lnTo>
                  <a:lnTo>
                    <a:pt x="734" y="366"/>
                  </a:lnTo>
                  <a:lnTo>
                    <a:pt x="752" y="364"/>
                  </a:lnTo>
                  <a:lnTo>
                    <a:pt x="768" y="386"/>
                  </a:lnTo>
                  <a:lnTo>
                    <a:pt x="756" y="414"/>
                  </a:lnTo>
                  <a:lnTo>
                    <a:pt x="740" y="420"/>
                  </a:lnTo>
                  <a:lnTo>
                    <a:pt x="760" y="438"/>
                  </a:lnTo>
                  <a:lnTo>
                    <a:pt x="774" y="434"/>
                  </a:lnTo>
                  <a:lnTo>
                    <a:pt x="778" y="422"/>
                  </a:lnTo>
                  <a:lnTo>
                    <a:pt x="792" y="426"/>
                  </a:lnTo>
                  <a:lnTo>
                    <a:pt x="798" y="484"/>
                  </a:lnTo>
                  <a:lnTo>
                    <a:pt x="812" y="470"/>
                  </a:lnTo>
                  <a:lnTo>
                    <a:pt x="806" y="416"/>
                  </a:lnTo>
                  <a:lnTo>
                    <a:pt x="834" y="406"/>
                  </a:lnTo>
                  <a:lnTo>
                    <a:pt x="836" y="378"/>
                  </a:lnTo>
                  <a:lnTo>
                    <a:pt x="826" y="372"/>
                  </a:lnTo>
                  <a:lnTo>
                    <a:pt x="834" y="340"/>
                  </a:lnTo>
                  <a:lnTo>
                    <a:pt x="830" y="320"/>
                  </a:lnTo>
                  <a:lnTo>
                    <a:pt x="848" y="310"/>
                  </a:lnTo>
                  <a:lnTo>
                    <a:pt x="866" y="286"/>
                  </a:lnTo>
                  <a:lnTo>
                    <a:pt x="896" y="278"/>
                  </a:lnTo>
                  <a:lnTo>
                    <a:pt x="898" y="252"/>
                  </a:lnTo>
                  <a:lnTo>
                    <a:pt x="874" y="232"/>
                  </a:lnTo>
                  <a:lnTo>
                    <a:pt x="858" y="208"/>
                  </a:lnTo>
                  <a:lnTo>
                    <a:pt x="832" y="216"/>
                  </a:lnTo>
                  <a:lnTo>
                    <a:pt x="792" y="212"/>
                  </a:lnTo>
                  <a:lnTo>
                    <a:pt x="776" y="226"/>
                  </a:lnTo>
                  <a:lnTo>
                    <a:pt x="770" y="246"/>
                  </a:lnTo>
                  <a:lnTo>
                    <a:pt x="742" y="262"/>
                  </a:lnTo>
                  <a:lnTo>
                    <a:pt x="714" y="278"/>
                  </a:lnTo>
                  <a:lnTo>
                    <a:pt x="704" y="302"/>
                  </a:lnTo>
                  <a:lnTo>
                    <a:pt x="638" y="294"/>
                  </a:lnTo>
                  <a:lnTo>
                    <a:pt x="634" y="254"/>
                  </a:lnTo>
                  <a:lnTo>
                    <a:pt x="606" y="262"/>
                  </a:lnTo>
                  <a:lnTo>
                    <a:pt x="616" y="310"/>
                  </a:lnTo>
                  <a:lnTo>
                    <a:pt x="594" y="326"/>
                  </a:lnTo>
                  <a:lnTo>
                    <a:pt x="576" y="310"/>
                  </a:lnTo>
                  <a:lnTo>
                    <a:pt x="526" y="310"/>
                  </a:lnTo>
                  <a:lnTo>
                    <a:pt x="492" y="302"/>
                  </a:lnTo>
                  <a:lnTo>
                    <a:pt x="474" y="286"/>
                  </a:lnTo>
                  <a:lnTo>
                    <a:pt x="430" y="296"/>
                  </a:lnTo>
                  <a:lnTo>
                    <a:pt x="402" y="264"/>
                  </a:lnTo>
                  <a:lnTo>
                    <a:pt x="368" y="262"/>
                  </a:lnTo>
                  <a:lnTo>
                    <a:pt x="368" y="244"/>
                  </a:lnTo>
                  <a:lnTo>
                    <a:pt x="338" y="234"/>
                  </a:lnTo>
                  <a:lnTo>
                    <a:pt x="336" y="192"/>
                  </a:lnTo>
                  <a:lnTo>
                    <a:pt x="356" y="188"/>
                  </a:lnTo>
                  <a:lnTo>
                    <a:pt x="350" y="166"/>
                  </a:lnTo>
                  <a:lnTo>
                    <a:pt x="322" y="170"/>
                  </a:lnTo>
                  <a:lnTo>
                    <a:pt x="294" y="144"/>
                  </a:lnTo>
                  <a:lnTo>
                    <a:pt x="284" y="150"/>
                  </a:lnTo>
                  <a:lnTo>
                    <a:pt x="252" y="106"/>
                  </a:lnTo>
                  <a:lnTo>
                    <a:pt x="272" y="78"/>
                  </a:lnTo>
                  <a:lnTo>
                    <a:pt x="260" y="52"/>
                  </a:lnTo>
                  <a:lnTo>
                    <a:pt x="256" y="28"/>
                  </a:lnTo>
                  <a:lnTo>
                    <a:pt x="226" y="0"/>
                  </a:lnTo>
                  <a:lnTo>
                    <a:pt x="216" y="8"/>
                  </a:lnTo>
                  <a:lnTo>
                    <a:pt x="204" y="12"/>
                  </a:lnTo>
                  <a:lnTo>
                    <a:pt x="176" y="28"/>
                  </a:lnTo>
                  <a:lnTo>
                    <a:pt x="144" y="20"/>
                  </a:lnTo>
                  <a:lnTo>
                    <a:pt x="122" y="22"/>
                  </a:lnTo>
                  <a:lnTo>
                    <a:pt x="120" y="34"/>
                  </a:lnTo>
                  <a:lnTo>
                    <a:pt x="136" y="82"/>
                  </a:lnTo>
                  <a:lnTo>
                    <a:pt x="164" y="90"/>
                  </a:lnTo>
                  <a:lnTo>
                    <a:pt x="160" y="114"/>
                  </a:lnTo>
                  <a:lnTo>
                    <a:pt x="162" y="138"/>
                  </a:lnTo>
                  <a:lnTo>
                    <a:pt x="152" y="150"/>
                  </a:lnTo>
                  <a:lnTo>
                    <a:pt x="134" y="178"/>
                  </a:lnTo>
                  <a:lnTo>
                    <a:pt x="114" y="196"/>
                  </a:lnTo>
                  <a:lnTo>
                    <a:pt x="112" y="218"/>
                  </a:lnTo>
                  <a:lnTo>
                    <a:pt x="104" y="234"/>
                  </a:lnTo>
                  <a:lnTo>
                    <a:pt x="88" y="236"/>
                  </a:lnTo>
                  <a:lnTo>
                    <a:pt x="88" y="256"/>
                  </a:lnTo>
                  <a:lnTo>
                    <a:pt x="76" y="272"/>
                  </a:lnTo>
                  <a:lnTo>
                    <a:pt x="72" y="286"/>
                  </a:lnTo>
                  <a:lnTo>
                    <a:pt x="56" y="292"/>
                  </a:lnTo>
                  <a:lnTo>
                    <a:pt x="40" y="284"/>
                  </a:lnTo>
                  <a:lnTo>
                    <a:pt x="30" y="300"/>
                  </a:lnTo>
                  <a:lnTo>
                    <a:pt x="12" y="338"/>
                  </a:lnTo>
                  <a:lnTo>
                    <a:pt x="26" y="340"/>
                  </a:lnTo>
                  <a:lnTo>
                    <a:pt x="56" y="360"/>
                  </a:lnTo>
                  <a:lnTo>
                    <a:pt x="64" y="374"/>
                  </a:lnTo>
                  <a:lnTo>
                    <a:pt x="90" y="388"/>
                  </a:lnTo>
                  <a:lnTo>
                    <a:pt x="76" y="404"/>
                  </a:lnTo>
                  <a:lnTo>
                    <a:pt x="48" y="414"/>
                  </a:lnTo>
                  <a:lnTo>
                    <a:pt x="34" y="420"/>
                  </a:lnTo>
                  <a:lnTo>
                    <a:pt x="10" y="418"/>
                  </a:lnTo>
                  <a:lnTo>
                    <a:pt x="0" y="44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36" name="Freeform 395"/>
            <p:cNvSpPr>
              <a:spLocks/>
            </p:cNvSpPr>
            <p:nvPr/>
          </p:nvSpPr>
          <p:spPr bwMode="auto">
            <a:xfrm>
              <a:off x="4514" y="2748"/>
              <a:ext cx="31" cy="34"/>
            </a:xfrm>
            <a:custGeom>
              <a:avLst/>
              <a:gdLst>
                <a:gd name="T0" fmla="*/ 6 w 62"/>
                <a:gd name="T1" fmla="*/ 32 h 69"/>
                <a:gd name="T2" fmla="*/ 0 w 62"/>
                <a:gd name="T3" fmla="*/ 60 h 69"/>
                <a:gd name="T4" fmla="*/ 30 w 62"/>
                <a:gd name="T5" fmla="*/ 69 h 69"/>
                <a:gd name="T6" fmla="*/ 62 w 62"/>
                <a:gd name="T7" fmla="*/ 44 h 69"/>
                <a:gd name="T8" fmla="*/ 41 w 62"/>
                <a:gd name="T9" fmla="*/ 0 h 69"/>
                <a:gd name="T10" fmla="*/ 6 w 62"/>
                <a:gd name="T11" fmla="*/ 32 h 69"/>
              </a:gdLst>
              <a:ahLst/>
              <a:cxnLst>
                <a:cxn ang="0">
                  <a:pos x="T0" y="T1"/>
                </a:cxn>
                <a:cxn ang="0">
                  <a:pos x="T2" y="T3"/>
                </a:cxn>
                <a:cxn ang="0">
                  <a:pos x="T4" y="T5"/>
                </a:cxn>
                <a:cxn ang="0">
                  <a:pos x="T6" y="T7"/>
                </a:cxn>
                <a:cxn ang="0">
                  <a:pos x="T8" y="T9"/>
                </a:cxn>
                <a:cxn ang="0">
                  <a:pos x="T10" y="T11"/>
                </a:cxn>
              </a:cxnLst>
              <a:rect l="0" t="0" r="r" b="b"/>
              <a:pathLst>
                <a:path w="62" h="69">
                  <a:moveTo>
                    <a:pt x="6" y="32"/>
                  </a:moveTo>
                  <a:lnTo>
                    <a:pt x="0" y="60"/>
                  </a:lnTo>
                  <a:lnTo>
                    <a:pt x="30" y="69"/>
                  </a:lnTo>
                  <a:lnTo>
                    <a:pt x="62" y="44"/>
                  </a:lnTo>
                  <a:lnTo>
                    <a:pt x="41" y="0"/>
                  </a:lnTo>
                  <a:lnTo>
                    <a:pt x="6" y="32"/>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37" name="Group 396"/>
            <p:cNvGrpSpPr>
              <a:grpSpLocks/>
            </p:cNvGrpSpPr>
            <p:nvPr/>
          </p:nvGrpSpPr>
          <p:grpSpPr bwMode="auto">
            <a:xfrm>
              <a:off x="4475" y="2658"/>
              <a:ext cx="315" cy="129"/>
              <a:chOff x="7802" y="3755"/>
              <a:chExt cx="639" cy="260"/>
            </a:xfrm>
            <a:grpFill/>
          </p:grpSpPr>
          <p:sp>
            <p:nvSpPr>
              <p:cNvPr id="1007" name="Freeform 397"/>
              <p:cNvSpPr>
                <a:spLocks/>
              </p:cNvSpPr>
              <p:nvPr/>
            </p:nvSpPr>
            <p:spPr bwMode="auto">
              <a:xfrm>
                <a:off x="7802" y="3813"/>
                <a:ext cx="121" cy="158"/>
              </a:xfrm>
              <a:custGeom>
                <a:avLst/>
                <a:gdLst>
                  <a:gd name="T0" fmla="*/ 1 w 121"/>
                  <a:gd name="T1" fmla="*/ 0 h 158"/>
                  <a:gd name="T2" fmla="*/ 0 w 121"/>
                  <a:gd name="T3" fmla="*/ 66 h 158"/>
                  <a:gd name="T4" fmla="*/ 27 w 121"/>
                  <a:gd name="T5" fmla="*/ 99 h 158"/>
                  <a:gd name="T6" fmla="*/ 40 w 121"/>
                  <a:gd name="T7" fmla="*/ 134 h 158"/>
                  <a:gd name="T8" fmla="*/ 84 w 121"/>
                  <a:gd name="T9" fmla="*/ 158 h 158"/>
                  <a:gd name="T10" fmla="*/ 121 w 121"/>
                  <a:gd name="T11" fmla="*/ 122 h 158"/>
                  <a:gd name="T12" fmla="*/ 105 w 121"/>
                  <a:gd name="T13" fmla="*/ 105 h 158"/>
                  <a:gd name="T14" fmla="*/ 109 w 121"/>
                  <a:gd name="T15" fmla="*/ 51 h 158"/>
                  <a:gd name="T16" fmla="*/ 90 w 121"/>
                  <a:gd name="T17" fmla="*/ 18 h 158"/>
                  <a:gd name="T18" fmla="*/ 54 w 121"/>
                  <a:gd name="T19" fmla="*/ 2 h 158"/>
                  <a:gd name="T20" fmla="*/ 25 w 121"/>
                  <a:gd name="T21" fmla="*/ 23 h 158"/>
                  <a:gd name="T22" fmla="*/ 1 w 121"/>
                  <a:gd name="T2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158">
                    <a:moveTo>
                      <a:pt x="1" y="0"/>
                    </a:moveTo>
                    <a:lnTo>
                      <a:pt x="0" y="66"/>
                    </a:lnTo>
                    <a:lnTo>
                      <a:pt x="27" y="99"/>
                    </a:lnTo>
                    <a:lnTo>
                      <a:pt x="40" y="134"/>
                    </a:lnTo>
                    <a:lnTo>
                      <a:pt x="84" y="158"/>
                    </a:lnTo>
                    <a:lnTo>
                      <a:pt x="121" y="122"/>
                    </a:lnTo>
                    <a:lnTo>
                      <a:pt x="105" y="105"/>
                    </a:lnTo>
                    <a:lnTo>
                      <a:pt x="109" y="51"/>
                    </a:lnTo>
                    <a:lnTo>
                      <a:pt x="90" y="18"/>
                    </a:lnTo>
                    <a:lnTo>
                      <a:pt x="54" y="2"/>
                    </a:lnTo>
                    <a:lnTo>
                      <a:pt x="25" y="23"/>
                    </a:lnTo>
                    <a:lnTo>
                      <a:pt x="1"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08" name="Freeform 398"/>
              <p:cNvSpPr>
                <a:spLocks/>
              </p:cNvSpPr>
              <p:nvPr/>
            </p:nvSpPr>
            <p:spPr bwMode="auto">
              <a:xfrm>
                <a:off x="7972" y="3921"/>
                <a:ext cx="30" cy="15"/>
              </a:xfrm>
              <a:custGeom>
                <a:avLst/>
                <a:gdLst>
                  <a:gd name="T0" fmla="*/ 8 w 30"/>
                  <a:gd name="T1" fmla="*/ 0 h 15"/>
                  <a:gd name="T2" fmla="*/ 8 w 30"/>
                  <a:gd name="T3" fmla="*/ 15 h 15"/>
                  <a:gd name="T4" fmla="*/ 8 w 30"/>
                  <a:gd name="T5" fmla="*/ 0 h 15"/>
                </a:gdLst>
                <a:ahLst/>
                <a:cxnLst>
                  <a:cxn ang="0">
                    <a:pos x="T0" y="T1"/>
                  </a:cxn>
                  <a:cxn ang="0">
                    <a:pos x="T2" y="T3"/>
                  </a:cxn>
                  <a:cxn ang="0">
                    <a:pos x="T4" y="T5"/>
                  </a:cxn>
                </a:cxnLst>
                <a:rect l="0" t="0" r="r" b="b"/>
                <a:pathLst>
                  <a:path w="30" h="15">
                    <a:moveTo>
                      <a:pt x="8" y="0"/>
                    </a:moveTo>
                    <a:cubicBezTo>
                      <a:pt x="0" y="4"/>
                      <a:pt x="1" y="10"/>
                      <a:pt x="8" y="15"/>
                    </a:cubicBezTo>
                    <a:cubicBezTo>
                      <a:pt x="30" y="13"/>
                      <a:pt x="19" y="4"/>
                      <a:pt x="8"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09" name="Freeform 399"/>
              <p:cNvSpPr>
                <a:spLocks/>
              </p:cNvSpPr>
              <p:nvPr/>
            </p:nvSpPr>
            <p:spPr bwMode="auto">
              <a:xfrm>
                <a:off x="8054" y="3878"/>
                <a:ext cx="31" cy="19"/>
              </a:xfrm>
              <a:custGeom>
                <a:avLst/>
                <a:gdLst>
                  <a:gd name="T0" fmla="*/ 19 w 31"/>
                  <a:gd name="T1" fmla="*/ 0 h 19"/>
                  <a:gd name="T2" fmla="*/ 3 w 31"/>
                  <a:gd name="T3" fmla="*/ 6 h 19"/>
                  <a:gd name="T4" fmla="*/ 15 w 31"/>
                  <a:gd name="T5" fmla="*/ 19 h 19"/>
                  <a:gd name="T6" fmla="*/ 19 w 31"/>
                  <a:gd name="T7" fmla="*/ 0 h 19"/>
                </a:gdLst>
                <a:ahLst/>
                <a:cxnLst>
                  <a:cxn ang="0">
                    <a:pos x="T0" y="T1"/>
                  </a:cxn>
                  <a:cxn ang="0">
                    <a:pos x="T2" y="T3"/>
                  </a:cxn>
                  <a:cxn ang="0">
                    <a:pos x="T4" y="T5"/>
                  </a:cxn>
                  <a:cxn ang="0">
                    <a:pos x="T6" y="T7"/>
                  </a:cxn>
                </a:cxnLst>
                <a:rect l="0" t="0" r="r" b="b"/>
                <a:pathLst>
                  <a:path w="31" h="19">
                    <a:moveTo>
                      <a:pt x="19" y="0"/>
                    </a:moveTo>
                    <a:cubicBezTo>
                      <a:pt x="13" y="1"/>
                      <a:pt x="8" y="2"/>
                      <a:pt x="3" y="6"/>
                    </a:cubicBezTo>
                    <a:cubicBezTo>
                      <a:pt x="0" y="12"/>
                      <a:pt x="9" y="18"/>
                      <a:pt x="15" y="19"/>
                    </a:cubicBezTo>
                    <a:cubicBezTo>
                      <a:pt x="21" y="16"/>
                      <a:pt x="31" y="4"/>
                      <a:pt x="1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10" name="Freeform 400"/>
              <p:cNvSpPr>
                <a:spLocks/>
              </p:cNvSpPr>
              <p:nvPr/>
            </p:nvSpPr>
            <p:spPr bwMode="auto">
              <a:xfrm>
                <a:off x="8096" y="3755"/>
                <a:ext cx="345" cy="260"/>
              </a:xfrm>
              <a:custGeom>
                <a:avLst/>
                <a:gdLst>
                  <a:gd name="T0" fmla="*/ 7 w 345"/>
                  <a:gd name="T1" fmla="*/ 229 h 260"/>
                  <a:gd name="T2" fmla="*/ 27 w 345"/>
                  <a:gd name="T3" fmla="*/ 217 h 260"/>
                  <a:gd name="T4" fmla="*/ 61 w 345"/>
                  <a:gd name="T5" fmla="*/ 226 h 260"/>
                  <a:gd name="T6" fmla="*/ 87 w 345"/>
                  <a:gd name="T7" fmla="*/ 235 h 260"/>
                  <a:gd name="T8" fmla="*/ 73 w 345"/>
                  <a:gd name="T9" fmla="*/ 213 h 260"/>
                  <a:gd name="T10" fmla="*/ 85 w 345"/>
                  <a:gd name="T11" fmla="*/ 196 h 260"/>
                  <a:gd name="T12" fmla="*/ 105 w 345"/>
                  <a:gd name="T13" fmla="*/ 171 h 260"/>
                  <a:gd name="T14" fmla="*/ 120 w 345"/>
                  <a:gd name="T15" fmla="*/ 165 h 260"/>
                  <a:gd name="T16" fmla="*/ 141 w 345"/>
                  <a:gd name="T17" fmla="*/ 147 h 260"/>
                  <a:gd name="T18" fmla="*/ 151 w 345"/>
                  <a:gd name="T19" fmla="*/ 129 h 260"/>
                  <a:gd name="T20" fmla="*/ 159 w 345"/>
                  <a:gd name="T21" fmla="*/ 111 h 260"/>
                  <a:gd name="T22" fmla="*/ 172 w 345"/>
                  <a:gd name="T23" fmla="*/ 93 h 260"/>
                  <a:gd name="T24" fmla="*/ 186 w 345"/>
                  <a:gd name="T25" fmla="*/ 90 h 260"/>
                  <a:gd name="T26" fmla="*/ 196 w 345"/>
                  <a:gd name="T27" fmla="*/ 111 h 260"/>
                  <a:gd name="T28" fmla="*/ 220 w 345"/>
                  <a:gd name="T29" fmla="*/ 103 h 260"/>
                  <a:gd name="T30" fmla="*/ 211 w 345"/>
                  <a:gd name="T31" fmla="*/ 84 h 260"/>
                  <a:gd name="T32" fmla="*/ 229 w 345"/>
                  <a:gd name="T33" fmla="*/ 67 h 260"/>
                  <a:gd name="T34" fmla="*/ 234 w 345"/>
                  <a:gd name="T35" fmla="*/ 25 h 260"/>
                  <a:gd name="T36" fmla="*/ 255 w 345"/>
                  <a:gd name="T37" fmla="*/ 0 h 260"/>
                  <a:gd name="T38" fmla="*/ 280 w 345"/>
                  <a:gd name="T39" fmla="*/ 28 h 260"/>
                  <a:gd name="T40" fmla="*/ 279 w 345"/>
                  <a:gd name="T41" fmla="*/ 57 h 260"/>
                  <a:gd name="T42" fmla="*/ 301 w 345"/>
                  <a:gd name="T43" fmla="*/ 48 h 260"/>
                  <a:gd name="T44" fmla="*/ 321 w 345"/>
                  <a:gd name="T45" fmla="*/ 60 h 260"/>
                  <a:gd name="T46" fmla="*/ 333 w 345"/>
                  <a:gd name="T47" fmla="*/ 72 h 260"/>
                  <a:gd name="T48" fmla="*/ 336 w 345"/>
                  <a:gd name="T49" fmla="*/ 81 h 260"/>
                  <a:gd name="T50" fmla="*/ 345 w 345"/>
                  <a:gd name="T51" fmla="*/ 90 h 260"/>
                  <a:gd name="T52" fmla="*/ 301 w 345"/>
                  <a:gd name="T53" fmla="*/ 87 h 260"/>
                  <a:gd name="T54" fmla="*/ 324 w 345"/>
                  <a:gd name="T55" fmla="*/ 112 h 260"/>
                  <a:gd name="T56" fmla="*/ 288 w 345"/>
                  <a:gd name="T57" fmla="*/ 111 h 260"/>
                  <a:gd name="T58" fmla="*/ 274 w 345"/>
                  <a:gd name="T59" fmla="*/ 120 h 260"/>
                  <a:gd name="T60" fmla="*/ 262 w 345"/>
                  <a:gd name="T61" fmla="*/ 117 h 260"/>
                  <a:gd name="T62" fmla="*/ 235 w 345"/>
                  <a:gd name="T63" fmla="*/ 123 h 260"/>
                  <a:gd name="T64" fmla="*/ 228 w 345"/>
                  <a:gd name="T65" fmla="*/ 138 h 260"/>
                  <a:gd name="T66" fmla="*/ 220 w 345"/>
                  <a:gd name="T67" fmla="*/ 148 h 260"/>
                  <a:gd name="T68" fmla="*/ 190 w 345"/>
                  <a:gd name="T69" fmla="*/ 169 h 260"/>
                  <a:gd name="T70" fmla="*/ 186 w 345"/>
                  <a:gd name="T71" fmla="*/ 183 h 260"/>
                  <a:gd name="T72" fmla="*/ 127 w 345"/>
                  <a:gd name="T73" fmla="*/ 246 h 260"/>
                  <a:gd name="T74" fmla="*/ 100 w 345"/>
                  <a:gd name="T75" fmla="*/ 259 h 260"/>
                  <a:gd name="T76" fmla="*/ 58 w 345"/>
                  <a:gd name="T77" fmla="*/ 256 h 260"/>
                  <a:gd name="T78" fmla="*/ 31 w 345"/>
                  <a:gd name="T79" fmla="*/ 246 h 260"/>
                  <a:gd name="T80" fmla="*/ 6 w 345"/>
                  <a:gd name="T81" fmla="*/ 234 h 260"/>
                  <a:gd name="T82" fmla="*/ 7 w 345"/>
                  <a:gd name="T83" fmla="*/ 22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5" h="260">
                    <a:moveTo>
                      <a:pt x="7" y="229"/>
                    </a:moveTo>
                    <a:cubicBezTo>
                      <a:pt x="10" y="217"/>
                      <a:pt x="13" y="219"/>
                      <a:pt x="27" y="217"/>
                    </a:cubicBezTo>
                    <a:cubicBezTo>
                      <a:pt x="34" y="229"/>
                      <a:pt x="47" y="225"/>
                      <a:pt x="61" y="226"/>
                    </a:cubicBezTo>
                    <a:cubicBezTo>
                      <a:pt x="70" y="228"/>
                      <a:pt x="78" y="233"/>
                      <a:pt x="87" y="235"/>
                    </a:cubicBezTo>
                    <a:cubicBezTo>
                      <a:pt x="85" y="225"/>
                      <a:pt x="79" y="221"/>
                      <a:pt x="73" y="213"/>
                    </a:cubicBezTo>
                    <a:cubicBezTo>
                      <a:pt x="75" y="200"/>
                      <a:pt x="74" y="200"/>
                      <a:pt x="85" y="196"/>
                    </a:cubicBezTo>
                    <a:cubicBezTo>
                      <a:pt x="96" y="187"/>
                      <a:pt x="88" y="174"/>
                      <a:pt x="105" y="171"/>
                    </a:cubicBezTo>
                    <a:cubicBezTo>
                      <a:pt x="110" y="168"/>
                      <a:pt x="114" y="166"/>
                      <a:pt x="120" y="165"/>
                    </a:cubicBezTo>
                    <a:cubicBezTo>
                      <a:pt x="128" y="159"/>
                      <a:pt x="133" y="152"/>
                      <a:pt x="141" y="147"/>
                    </a:cubicBezTo>
                    <a:cubicBezTo>
                      <a:pt x="145" y="140"/>
                      <a:pt x="145" y="134"/>
                      <a:pt x="151" y="129"/>
                    </a:cubicBezTo>
                    <a:cubicBezTo>
                      <a:pt x="155" y="123"/>
                      <a:pt x="157" y="118"/>
                      <a:pt x="159" y="111"/>
                    </a:cubicBezTo>
                    <a:cubicBezTo>
                      <a:pt x="160" y="104"/>
                      <a:pt x="164" y="96"/>
                      <a:pt x="172" y="93"/>
                    </a:cubicBezTo>
                    <a:cubicBezTo>
                      <a:pt x="177" y="91"/>
                      <a:pt x="186" y="90"/>
                      <a:pt x="186" y="90"/>
                    </a:cubicBezTo>
                    <a:cubicBezTo>
                      <a:pt x="187" y="99"/>
                      <a:pt x="187" y="107"/>
                      <a:pt x="196" y="111"/>
                    </a:cubicBezTo>
                    <a:cubicBezTo>
                      <a:pt x="205" y="110"/>
                      <a:pt x="218" y="113"/>
                      <a:pt x="220" y="103"/>
                    </a:cubicBezTo>
                    <a:cubicBezTo>
                      <a:pt x="219" y="96"/>
                      <a:pt x="214" y="91"/>
                      <a:pt x="211" y="84"/>
                    </a:cubicBezTo>
                    <a:cubicBezTo>
                      <a:pt x="214" y="70"/>
                      <a:pt x="215" y="71"/>
                      <a:pt x="229" y="67"/>
                    </a:cubicBezTo>
                    <a:cubicBezTo>
                      <a:pt x="234" y="53"/>
                      <a:pt x="232" y="40"/>
                      <a:pt x="234" y="25"/>
                    </a:cubicBezTo>
                    <a:cubicBezTo>
                      <a:pt x="236" y="15"/>
                      <a:pt x="248" y="7"/>
                      <a:pt x="255" y="0"/>
                    </a:cubicBezTo>
                    <a:cubicBezTo>
                      <a:pt x="268" y="6"/>
                      <a:pt x="272" y="18"/>
                      <a:pt x="280" y="28"/>
                    </a:cubicBezTo>
                    <a:cubicBezTo>
                      <a:pt x="279" y="41"/>
                      <a:pt x="277" y="42"/>
                      <a:pt x="279" y="57"/>
                    </a:cubicBezTo>
                    <a:cubicBezTo>
                      <a:pt x="294" y="49"/>
                      <a:pt x="287" y="52"/>
                      <a:pt x="301" y="48"/>
                    </a:cubicBezTo>
                    <a:cubicBezTo>
                      <a:pt x="306" y="74"/>
                      <a:pt x="298" y="65"/>
                      <a:pt x="321" y="60"/>
                    </a:cubicBezTo>
                    <a:cubicBezTo>
                      <a:pt x="325" y="64"/>
                      <a:pt x="330" y="67"/>
                      <a:pt x="333" y="72"/>
                    </a:cubicBezTo>
                    <a:cubicBezTo>
                      <a:pt x="335" y="75"/>
                      <a:pt x="334" y="78"/>
                      <a:pt x="336" y="81"/>
                    </a:cubicBezTo>
                    <a:cubicBezTo>
                      <a:pt x="338" y="85"/>
                      <a:pt x="345" y="90"/>
                      <a:pt x="345" y="90"/>
                    </a:cubicBezTo>
                    <a:cubicBezTo>
                      <a:pt x="329" y="94"/>
                      <a:pt x="316" y="92"/>
                      <a:pt x="301" y="87"/>
                    </a:cubicBezTo>
                    <a:cubicBezTo>
                      <a:pt x="276" y="89"/>
                      <a:pt x="316" y="101"/>
                      <a:pt x="324" y="112"/>
                    </a:cubicBezTo>
                    <a:cubicBezTo>
                      <a:pt x="319" y="124"/>
                      <a:pt x="310" y="104"/>
                      <a:pt x="288" y="111"/>
                    </a:cubicBezTo>
                    <a:cubicBezTo>
                      <a:pt x="285" y="112"/>
                      <a:pt x="277" y="118"/>
                      <a:pt x="274" y="120"/>
                    </a:cubicBezTo>
                    <a:cubicBezTo>
                      <a:pt x="269" y="118"/>
                      <a:pt x="268" y="118"/>
                      <a:pt x="262" y="117"/>
                    </a:cubicBezTo>
                    <a:cubicBezTo>
                      <a:pt x="246" y="118"/>
                      <a:pt x="246" y="117"/>
                      <a:pt x="235" y="123"/>
                    </a:cubicBezTo>
                    <a:cubicBezTo>
                      <a:pt x="231" y="128"/>
                      <a:pt x="231" y="133"/>
                      <a:pt x="228" y="138"/>
                    </a:cubicBezTo>
                    <a:cubicBezTo>
                      <a:pt x="226" y="142"/>
                      <a:pt x="220" y="148"/>
                      <a:pt x="220" y="148"/>
                    </a:cubicBezTo>
                    <a:cubicBezTo>
                      <a:pt x="217" y="167"/>
                      <a:pt x="208" y="168"/>
                      <a:pt x="190" y="169"/>
                    </a:cubicBezTo>
                    <a:cubicBezTo>
                      <a:pt x="189" y="174"/>
                      <a:pt x="187" y="178"/>
                      <a:pt x="186" y="183"/>
                    </a:cubicBezTo>
                    <a:cubicBezTo>
                      <a:pt x="182" y="227"/>
                      <a:pt x="172" y="243"/>
                      <a:pt x="127" y="246"/>
                    </a:cubicBezTo>
                    <a:cubicBezTo>
                      <a:pt x="115" y="248"/>
                      <a:pt x="116" y="257"/>
                      <a:pt x="100" y="259"/>
                    </a:cubicBezTo>
                    <a:cubicBezTo>
                      <a:pt x="98" y="259"/>
                      <a:pt x="68" y="260"/>
                      <a:pt x="58" y="256"/>
                    </a:cubicBezTo>
                    <a:cubicBezTo>
                      <a:pt x="44" y="250"/>
                      <a:pt x="50" y="247"/>
                      <a:pt x="31" y="246"/>
                    </a:cubicBezTo>
                    <a:cubicBezTo>
                      <a:pt x="20" y="244"/>
                      <a:pt x="16" y="237"/>
                      <a:pt x="6" y="234"/>
                    </a:cubicBezTo>
                    <a:cubicBezTo>
                      <a:pt x="7" y="228"/>
                      <a:pt x="0" y="227"/>
                      <a:pt x="7" y="22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838" name="Freeform 401"/>
            <p:cNvSpPr>
              <a:spLocks/>
            </p:cNvSpPr>
            <p:nvPr/>
          </p:nvSpPr>
          <p:spPr bwMode="auto">
            <a:xfrm>
              <a:off x="4710" y="2701"/>
              <a:ext cx="20" cy="12"/>
            </a:xfrm>
            <a:custGeom>
              <a:avLst/>
              <a:gdLst>
                <a:gd name="T0" fmla="*/ 0 w 41"/>
                <a:gd name="T1" fmla="*/ 0 h 24"/>
                <a:gd name="T2" fmla="*/ 32 w 41"/>
                <a:gd name="T3" fmla="*/ 0 h 24"/>
                <a:gd name="T4" fmla="*/ 41 w 41"/>
                <a:gd name="T5" fmla="*/ 18 h 24"/>
                <a:gd name="T6" fmla="*/ 30 w 41"/>
                <a:gd name="T7" fmla="*/ 24 h 24"/>
                <a:gd name="T8" fmla="*/ 8 w 41"/>
                <a:gd name="T9" fmla="*/ 22 h 24"/>
                <a:gd name="T10" fmla="*/ 0 w 41"/>
                <a:gd name="T11" fmla="*/ 0 h 24"/>
              </a:gdLst>
              <a:ahLst/>
              <a:cxnLst>
                <a:cxn ang="0">
                  <a:pos x="T0" y="T1"/>
                </a:cxn>
                <a:cxn ang="0">
                  <a:pos x="T2" y="T3"/>
                </a:cxn>
                <a:cxn ang="0">
                  <a:pos x="T4" y="T5"/>
                </a:cxn>
                <a:cxn ang="0">
                  <a:pos x="T6" y="T7"/>
                </a:cxn>
                <a:cxn ang="0">
                  <a:pos x="T8" y="T9"/>
                </a:cxn>
                <a:cxn ang="0">
                  <a:pos x="T10" y="T11"/>
                </a:cxn>
              </a:cxnLst>
              <a:rect l="0" t="0" r="r" b="b"/>
              <a:pathLst>
                <a:path w="41" h="24">
                  <a:moveTo>
                    <a:pt x="0" y="0"/>
                  </a:moveTo>
                  <a:lnTo>
                    <a:pt x="32" y="0"/>
                  </a:lnTo>
                  <a:lnTo>
                    <a:pt x="41" y="18"/>
                  </a:lnTo>
                  <a:lnTo>
                    <a:pt x="30" y="24"/>
                  </a:lnTo>
                  <a:lnTo>
                    <a:pt x="8" y="22"/>
                  </a:lnTo>
                  <a:lnTo>
                    <a:pt x="0"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39" name="Group 402"/>
            <p:cNvGrpSpPr>
              <a:grpSpLocks/>
            </p:cNvGrpSpPr>
            <p:nvPr/>
          </p:nvGrpSpPr>
          <p:grpSpPr bwMode="auto">
            <a:xfrm>
              <a:off x="4385" y="2690"/>
              <a:ext cx="763" cy="342"/>
              <a:chOff x="7620" y="3822"/>
              <a:chExt cx="1545" cy="693"/>
            </a:xfrm>
            <a:grpFill/>
          </p:grpSpPr>
          <p:sp>
            <p:nvSpPr>
              <p:cNvPr id="941" name="Freeform 403"/>
              <p:cNvSpPr>
                <a:spLocks/>
              </p:cNvSpPr>
              <p:nvPr/>
            </p:nvSpPr>
            <p:spPr bwMode="auto">
              <a:xfrm>
                <a:off x="7620" y="3822"/>
                <a:ext cx="368" cy="467"/>
              </a:xfrm>
              <a:custGeom>
                <a:avLst/>
                <a:gdLst>
                  <a:gd name="T0" fmla="*/ 15 w 368"/>
                  <a:gd name="T1" fmla="*/ 0 h 467"/>
                  <a:gd name="T2" fmla="*/ 0 w 368"/>
                  <a:gd name="T3" fmla="*/ 15 h 467"/>
                  <a:gd name="T4" fmla="*/ 14 w 368"/>
                  <a:gd name="T5" fmla="*/ 41 h 467"/>
                  <a:gd name="T6" fmla="*/ 20 w 368"/>
                  <a:gd name="T7" fmla="*/ 53 h 467"/>
                  <a:gd name="T8" fmla="*/ 32 w 368"/>
                  <a:gd name="T9" fmla="*/ 83 h 467"/>
                  <a:gd name="T10" fmla="*/ 45 w 368"/>
                  <a:gd name="T11" fmla="*/ 83 h 467"/>
                  <a:gd name="T12" fmla="*/ 53 w 368"/>
                  <a:gd name="T13" fmla="*/ 95 h 467"/>
                  <a:gd name="T14" fmla="*/ 74 w 368"/>
                  <a:gd name="T15" fmla="*/ 117 h 467"/>
                  <a:gd name="T16" fmla="*/ 92 w 368"/>
                  <a:gd name="T17" fmla="*/ 147 h 467"/>
                  <a:gd name="T18" fmla="*/ 117 w 368"/>
                  <a:gd name="T19" fmla="*/ 159 h 467"/>
                  <a:gd name="T20" fmla="*/ 128 w 368"/>
                  <a:gd name="T21" fmla="*/ 212 h 467"/>
                  <a:gd name="T22" fmla="*/ 162 w 368"/>
                  <a:gd name="T23" fmla="*/ 263 h 467"/>
                  <a:gd name="T24" fmla="*/ 213 w 368"/>
                  <a:gd name="T25" fmla="*/ 357 h 467"/>
                  <a:gd name="T26" fmla="*/ 234 w 368"/>
                  <a:gd name="T27" fmla="*/ 387 h 467"/>
                  <a:gd name="T28" fmla="*/ 287 w 368"/>
                  <a:gd name="T29" fmla="*/ 422 h 467"/>
                  <a:gd name="T30" fmla="*/ 293 w 368"/>
                  <a:gd name="T31" fmla="*/ 438 h 467"/>
                  <a:gd name="T32" fmla="*/ 308 w 368"/>
                  <a:gd name="T33" fmla="*/ 465 h 467"/>
                  <a:gd name="T34" fmla="*/ 324 w 368"/>
                  <a:gd name="T35" fmla="*/ 467 h 467"/>
                  <a:gd name="T36" fmla="*/ 356 w 368"/>
                  <a:gd name="T37" fmla="*/ 450 h 467"/>
                  <a:gd name="T38" fmla="*/ 362 w 368"/>
                  <a:gd name="T39" fmla="*/ 420 h 467"/>
                  <a:gd name="T40" fmla="*/ 368 w 368"/>
                  <a:gd name="T41" fmla="*/ 380 h 467"/>
                  <a:gd name="T42" fmla="*/ 348 w 368"/>
                  <a:gd name="T43" fmla="*/ 341 h 467"/>
                  <a:gd name="T44" fmla="*/ 344 w 368"/>
                  <a:gd name="T45" fmla="*/ 336 h 467"/>
                  <a:gd name="T46" fmla="*/ 335 w 368"/>
                  <a:gd name="T47" fmla="*/ 345 h 467"/>
                  <a:gd name="T48" fmla="*/ 326 w 368"/>
                  <a:gd name="T49" fmla="*/ 330 h 467"/>
                  <a:gd name="T50" fmla="*/ 315 w 368"/>
                  <a:gd name="T51" fmla="*/ 282 h 467"/>
                  <a:gd name="T52" fmla="*/ 305 w 368"/>
                  <a:gd name="T53" fmla="*/ 284 h 467"/>
                  <a:gd name="T54" fmla="*/ 291 w 368"/>
                  <a:gd name="T55" fmla="*/ 264 h 467"/>
                  <a:gd name="T56" fmla="*/ 284 w 368"/>
                  <a:gd name="T57" fmla="*/ 219 h 467"/>
                  <a:gd name="T58" fmla="*/ 264 w 368"/>
                  <a:gd name="T59" fmla="*/ 227 h 467"/>
                  <a:gd name="T60" fmla="*/ 260 w 368"/>
                  <a:gd name="T61" fmla="*/ 215 h 467"/>
                  <a:gd name="T62" fmla="*/ 231 w 368"/>
                  <a:gd name="T63" fmla="*/ 180 h 467"/>
                  <a:gd name="T64" fmla="*/ 218 w 368"/>
                  <a:gd name="T65" fmla="*/ 164 h 467"/>
                  <a:gd name="T66" fmla="*/ 204 w 368"/>
                  <a:gd name="T67" fmla="*/ 144 h 467"/>
                  <a:gd name="T68" fmla="*/ 185 w 368"/>
                  <a:gd name="T69" fmla="*/ 138 h 467"/>
                  <a:gd name="T70" fmla="*/ 173 w 368"/>
                  <a:gd name="T71" fmla="*/ 123 h 467"/>
                  <a:gd name="T72" fmla="*/ 149 w 368"/>
                  <a:gd name="T73" fmla="*/ 81 h 467"/>
                  <a:gd name="T74" fmla="*/ 104 w 368"/>
                  <a:gd name="T75" fmla="*/ 50 h 467"/>
                  <a:gd name="T76" fmla="*/ 78 w 368"/>
                  <a:gd name="T77" fmla="*/ 35 h 467"/>
                  <a:gd name="T78" fmla="*/ 36 w 368"/>
                  <a:gd name="T79" fmla="*/ 21 h 467"/>
                  <a:gd name="T80" fmla="*/ 27 w 368"/>
                  <a:gd name="T81" fmla="*/ 8 h 467"/>
                  <a:gd name="T82" fmla="*/ 15 w 368"/>
                  <a:gd name="T83"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 h="467">
                    <a:moveTo>
                      <a:pt x="15" y="0"/>
                    </a:moveTo>
                    <a:cubicBezTo>
                      <a:pt x="11" y="6"/>
                      <a:pt x="7" y="14"/>
                      <a:pt x="0" y="15"/>
                    </a:cubicBezTo>
                    <a:cubicBezTo>
                      <a:pt x="2" y="27"/>
                      <a:pt x="6" y="32"/>
                      <a:pt x="14" y="41"/>
                    </a:cubicBezTo>
                    <a:cubicBezTo>
                      <a:pt x="17" y="44"/>
                      <a:pt x="20" y="53"/>
                      <a:pt x="20" y="53"/>
                    </a:cubicBezTo>
                    <a:cubicBezTo>
                      <a:pt x="22" y="66"/>
                      <a:pt x="20" y="76"/>
                      <a:pt x="32" y="83"/>
                    </a:cubicBezTo>
                    <a:cubicBezTo>
                      <a:pt x="37" y="81"/>
                      <a:pt x="40" y="79"/>
                      <a:pt x="45" y="83"/>
                    </a:cubicBezTo>
                    <a:cubicBezTo>
                      <a:pt x="55" y="90"/>
                      <a:pt x="46" y="87"/>
                      <a:pt x="53" y="95"/>
                    </a:cubicBezTo>
                    <a:cubicBezTo>
                      <a:pt x="60" y="103"/>
                      <a:pt x="69" y="107"/>
                      <a:pt x="74" y="117"/>
                    </a:cubicBezTo>
                    <a:cubicBezTo>
                      <a:pt x="75" y="130"/>
                      <a:pt x="77" y="144"/>
                      <a:pt x="92" y="147"/>
                    </a:cubicBezTo>
                    <a:cubicBezTo>
                      <a:pt x="101" y="151"/>
                      <a:pt x="109" y="153"/>
                      <a:pt x="117" y="159"/>
                    </a:cubicBezTo>
                    <a:cubicBezTo>
                      <a:pt x="127" y="176"/>
                      <a:pt x="114" y="198"/>
                      <a:pt x="128" y="212"/>
                    </a:cubicBezTo>
                    <a:cubicBezTo>
                      <a:pt x="137" y="240"/>
                      <a:pt x="140" y="245"/>
                      <a:pt x="162" y="263"/>
                    </a:cubicBezTo>
                    <a:cubicBezTo>
                      <a:pt x="179" y="297"/>
                      <a:pt x="178" y="334"/>
                      <a:pt x="213" y="357"/>
                    </a:cubicBezTo>
                    <a:cubicBezTo>
                      <a:pt x="218" y="370"/>
                      <a:pt x="222" y="380"/>
                      <a:pt x="234" y="387"/>
                    </a:cubicBezTo>
                    <a:cubicBezTo>
                      <a:pt x="243" y="413"/>
                      <a:pt x="264" y="414"/>
                      <a:pt x="287" y="422"/>
                    </a:cubicBezTo>
                    <a:cubicBezTo>
                      <a:pt x="291" y="427"/>
                      <a:pt x="291" y="432"/>
                      <a:pt x="293" y="438"/>
                    </a:cubicBezTo>
                    <a:cubicBezTo>
                      <a:pt x="294" y="448"/>
                      <a:pt x="302" y="457"/>
                      <a:pt x="308" y="465"/>
                    </a:cubicBezTo>
                    <a:cubicBezTo>
                      <a:pt x="316" y="460"/>
                      <a:pt x="317" y="462"/>
                      <a:pt x="324" y="467"/>
                    </a:cubicBezTo>
                    <a:cubicBezTo>
                      <a:pt x="334" y="465"/>
                      <a:pt x="342" y="455"/>
                      <a:pt x="356" y="450"/>
                    </a:cubicBezTo>
                    <a:cubicBezTo>
                      <a:pt x="357" y="440"/>
                      <a:pt x="359" y="429"/>
                      <a:pt x="362" y="420"/>
                    </a:cubicBezTo>
                    <a:cubicBezTo>
                      <a:pt x="363" y="399"/>
                      <a:pt x="361" y="395"/>
                      <a:pt x="368" y="380"/>
                    </a:cubicBezTo>
                    <a:cubicBezTo>
                      <a:pt x="366" y="362"/>
                      <a:pt x="367" y="347"/>
                      <a:pt x="348" y="341"/>
                    </a:cubicBezTo>
                    <a:cubicBezTo>
                      <a:pt x="347" y="339"/>
                      <a:pt x="346" y="335"/>
                      <a:pt x="344" y="336"/>
                    </a:cubicBezTo>
                    <a:cubicBezTo>
                      <a:pt x="340" y="337"/>
                      <a:pt x="335" y="345"/>
                      <a:pt x="335" y="345"/>
                    </a:cubicBezTo>
                    <a:cubicBezTo>
                      <a:pt x="331" y="340"/>
                      <a:pt x="329" y="335"/>
                      <a:pt x="326" y="330"/>
                    </a:cubicBezTo>
                    <a:cubicBezTo>
                      <a:pt x="324" y="311"/>
                      <a:pt x="321" y="299"/>
                      <a:pt x="315" y="282"/>
                    </a:cubicBezTo>
                    <a:cubicBezTo>
                      <a:pt x="313" y="269"/>
                      <a:pt x="311" y="279"/>
                      <a:pt x="305" y="284"/>
                    </a:cubicBezTo>
                    <a:cubicBezTo>
                      <a:pt x="299" y="278"/>
                      <a:pt x="297" y="270"/>
                      <a:pt x="291" y="264"/>
                    </a:cubicBezTo>
                    <a:cubicBezTo>
                      <a:pt x="288" y="248"/>
                      <a:pt x="293" y="234"/>
                      <a:pt x="284" y="219"/>
                    </a:cubicBezTo>
                    <a:cubicBezTo>
                      <a:pt x="276" y="221"/>
                      <a:pt x="271" y="223"/>
                      <a:pt x="264" y="227"/>
                    </a:cubicBezTo>
                    <a:cubicBezTo>
                      <a:pt x="257" y="223"/>
                      <a:pt x="255" y="222"/>
                      <a:pt x="260" y="215"/>
                    </a:cubicBezTo>
                    <a:cubicBezTo>
                      <a:pt x="264" y="194"/>
                      <a:pt x="243" y="192"/>
                      <a:pt x="231" y="180"/>
                    </a:cubicBezTo>
                    <a:cubicBezTo>
                      <a:pt x="226" y="175"/>
                      <a:pt x="223" y="169"/>
                      <a:pt x="218" y="164"/>
                    </a:cubicBezTo>
                    <a:cubicBezTo>
                      <a:pt x="215" y="155"/>
                      <a:pt x="213" y="148"/>
                      <a:pt x="204" y="144"/>
                    </a:cubicBezTo>
                    <a:cubicBezTo>
                      <a:pt x="199" y="148"/>
                      <a:pt x="185" y="138"/>
                      <a:pt x="185" y="138"/>
                    </a:cubicBezTo>
                    <a:cubicBezTo>
                      <a:pt x="182" y="129"/>
                      <a:pt x="181" y="127"/>
                      <a:pt x="173" y="123"/>
                    </a:cubicBezTo>
                    <a:cubicBezTo>
                      <a:pt x="162" y="109"/>
                      <a:pt x="158" y="95"/>
                      <a:pt x="149" y="81"/>
                    </a:cubicBezTo>
                    <a:cubicBezTo>
                      <a:pt x="139" y="64"/>
                      <a:pt x="117" y="63"/>
                      <a:pt x="104" y="50"/>
                    </a:cubicBezTo>
                    <a:cubicBezTo>
                      <a:pt x="93" y="39"/>
                      <a:pt x="92" y="38"/>
                      <a:pt x="78" y="35"/>
                    </a:cubicBezTo>
                    <a:cubicBezTo>
                      <a:pt x="66" y="20"/>
                      <a:pt x="58" y="23"/>
                      <a:pt x="36" y="21"/>
                    </a:cubicBezTo>
                    <a:cubicBezTo>
                      <a:pt x="32" y="17"/>
                      <a:pt x="31" y="12"/>
                      <a:pt x="27" y="8"/>
                    </a:cubicBezTo>
                    <a:cubicBezTo>
                      <a:pt x="23" y="5"/>
                      <a:pt x="19" y="4"/>
                      <a:pt x="15"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942" name="Group 404"/>
              <p:cNvGrpSpPr>
                <a:grpSpLocks/>
              </p:cNvGrpSpPr>
              <p:nvPr/>
            </p:nvGrpSpPr>
            <p:grpSpPr bwMode="auto">
              <a:xfrm>
                <a:off x="7634" y="3856"/>
                <a:ext cx="1531" cy="659"/>
                <a:chOff x="7634" y="3856"/>
                <a:chExt cx="1531" cy="659"/>
              </a:xfrm>
              <a:grpFill/>
            </p:grpSpPr>
            <p:sp>
              <p:nvSpPr>
                <p:cNvPr id="943" name="Freeform 405"/>
                <p:cNvSpPr>
                  <a:spLocks/>
                </p:cNvSpPr>
                <p:nvPr/>
              </p:nvSpPr>
              <p:spPr bwMode="auto">
                <a:xfrm>
                  <a:off x="8090" y="3872"/>
                  <a:ext cx="336" cy="361"/>
                </a:xfrm>
                <a:custGeom>
                  <a:avLst/>
                  <a:gdLst>
                    <a:gd name="T0" fmla="*/ 10 w 336"/>
                    <a:gd name="T1" fmla="*/ 114 h 361"/>
                    <a:gd name="T2" fmla="*/ 0 w 336"/>
                    <a:gd name="T3" fmla="*/ 130 h 361"/>
                    <a:gd name="T4" fmla="*/ 0 w 336"/>
                    <a:gd name="T5" fmla="*/ 163 h 361"/>
                    <a:gd name="T6" fmla="*/ 21 w 336"/>
                    <a:gd name="T7" fmla="*/ 180 h 361"/>
                    <a:gd name="T8" fmla="*/ 10 w 336"/>
                    <a:gd name="T9" fmla="*/ 207 h 361"/>
                    <a:gd name="T10" fmla="*/ 27 w 336"/>
                    <a:gd name="T11" fmla="*/ 220 h 361"/>
                    <a:gd name="T12" fmla="*/ 36 w 336"/>
                    <a:gd name="T13" fmla="*/ 241 h 361"/>
                    <a:gd name="T14" fmla="*/ 31 w 336"/>
                    <a:gd name="T15" fmla="*/ 261 h 361"/>
                    <a:gd name="T16" fmla="*/ 42 w 336"/>
                    <a:gd name="T17" fmla="*/ 268 h 361"/>
                    <a:gd name="T18" fmla="*/ 33 w 336"/>
                    <a:gd name="T19" fmla="*/ 291 h 361"/>
                    <a:gd name="T20" fmla="*/ 48 w 336"/>
                    <a:gd name="T21" fmla="*/ 306 h 361"/>
                    <a:gd name="T22" fmla="*/ 93 w 336"/>
                    <a:gd name="T23" fmla="*/ 298 h 361"/>
                    <a:gd name="T24" fmla="*/ 93 w 336"/>
                    <a:gd name="T25" fmla="*/ 322 h 361"/>
                    <a:gd name="T26" fmla="*/ 133 w 336"/>
                    <a:gd name="T27" fmla="*/ 331 h 361"/>
                    <a:gd name="T28" fmla="*/ 144 w 336"/>
                    <a:gd name="T29" fmla="*/ 321 h 361"/>
                    <a:gd name="T30" fmla="*/ 162 w 336"/>
                    <a:gd name="T31" fmla="*/ 333 h 361"/>
                    <a:gd name="T32" fmla="*/ 187 w 336"/>
                    <a:gd name="T33" fmla="*/ 325 h 361"/>
                    <a:gd name="T34" fmla="*/ 177 w 336"/>
                    <a:gd name="T35" fmla="*/ 360 h 361"/>
                    <a:gd name="T36" fmla="*/ 190 w 336"/>
                    <a:gd name="T37" fmla="*/ 361 h 361"/>
                    <a:gd name="T38" fmla="*/ 217 w 336"/>
                    <a:gd name="T39" fmla="*/ 337 h 361"/>
                    <a:gd name="T40" fmla="*/ 237 w 336"/>
                    <a:gd name="T41" fmla="*/ 325 h 361"/>
                    <a:gd name="T42" fmla="*/ 234 w 336"/>
                    <a:gd name="T43" fmla="*/ 304 h 361"/>
                    <a:gd name="T44" fmla="*/ 246 w 336"/>
                    <a:gd name="T45" fmla="*/ 280 h 361"/>
                    <a:gd name="T46" fmla="*/ 253 w 336"/>
                    <a:gd name="T47" fmla="*/ 256 h 361"/>
                    <a:gd name="T48" fmla="*/ 276 w 336"/>
                    <a:gd name="T49" fmla="*/ 231 h 361"/>
                    <a:gd name="T50" fmla="*/ 291 w 336"/>
                    <a:gd name="T51" fmla="*/ 208 h 361"/>
                    <a:gd name="T52" fmla="*/ 291 w 336"/>
                    <a:gd name="T53" fmla="*/ 192 h 361"/>
                    <a:gd name="T54" fmla="*/ 295 w 336"/>
                    <a:gd name="T55" fmla="*/ 157 h 361"/>
                    <a:gd name="T56" fmla="*/ 306 w 336"/>
                    <a:gd name="T57" fmla="*/ 153 h 361"/>
                    <a:gd name="T58" fmla="*/ 321 w 336"/>
                    <a:gd name="T59" fmla="*/ 145 h 361"/>
                    <a:gd name="T60" fmla="*/ 336 w 336"/>
                    <a:gd name="T61" fmla="*/ 144 h 361"/>
                    <a:gd name="T62" fmla="*/ 331 w 336"/>
                    <a:gd name="T63" fmla="*/ 121 h 361"/>
                    <a:gd name="T64" fmla="*/ 319 w 336"/>
                    <a:gd name="T65" fmla="*/ 102 h 361"/>
                    <a:gd name="T66" fmla="*/ 280 w 336"/>
                    <a:gd name="T67" fmla="*/ 90 h 361"/>
                    <a:gd name="T68" fmla="*/ 310 w 336"/>
                    <a:gd name="T69" fmla="*/ 79 h 361"/>
                    <a:gd name="T70" fmla="*/ 294 w 336"/>
                    <a:gd name="T71" fmla="*/ 51 h 361"/>
                    <a:gd name="T72" fmla="*/ 270 w 336"/>
                    <a:gd name="T73" fmla="*/ 34 h 361"/>
                    <a:gd name="T74" fmla="*/ 294 w 336"/>
                    <a:gd name="T75" fmla="*/ 28 h 361"/>
                    <a:gd name="T76" fmla="*/ 282 w 336"/>
                    <a:gd name="T77" fmla="*/ 1 h 361"/>
                    <a:gd name="T78" fmla="*/ 262 w 336"/>
                    <a:gd name="T79" fmla="*/ 0 h 361"/>
                    <a:gd name="T80" fmla="*/ 243 w 336"/>
                    <a:gd name="T81" fmla="*/ 6 h 361"/>
                    <a:gd name="T82" fmla="*/ 229 w 336"/>
                    <a:gd name="T83" fmla="*/ 22 h 361"/>
                    <a:gd name="T84" fmla="*/ 222 w 336"/>
                    <a:gd name="T85" fmla="*/ 45 h 361"/>
                    <a:gd name="T86" fmla="*/ 211 w 336"/>
                    <a:gd name="T87" fmla="*/ 51 h 361"/>
                    <a:gd name="T88" fmla="*/ 198 w 336"/>
                    <a:gd name="T89" fmla="*/ 54 h 361"/>
                    <a:gd name="T90" fmla="*/ 189 w 336"/>
                    <a:gd name="T91" fmla="*/ 69 h 361"/>
                    <a:gd name="T92" fmla="*/ 187 w 336"/>
                    <a:gd name="T93" fmla="*/ 97 h 361"/>
                    <a:gd name="T94" fmla="*/ 175 w 336"/>
                    <a:gd name="T95" fmla="*/ 114 h 361"/>
                    <a:gd name="T96" fmla="*/ 159 w 336"/>
                    <a:gd name="T97" fmla="*/ 126 h 361"/>
                    <a:gd name="T98" fmla="*/ 135 w 336"/>
                    <a:gd name="T99" fmla="*/ 129 h 361"/>
                    <a:gd name="T100" fmla="*/ 112 w 336"/>
                    <a:gd name="T101" fmla="*/ 141 h 361"/>
                    <a:gd name="T102" fmla="*/ 70 w 336"/>
                    <a:gd name="T103" fmla="*/ 142 h 361"/>
                    <a:gd name="T104" fmla="*/ 43 w 336"/>
                    <a:gd name="T105" fmla="*/ 127 h 361"/>
                    <a:gd name="T106" fmla="*/ 24 w 336"/>
                    <a:gd name="T107" fmla="*/ 126 h 361"/>
                    <a:gd name="T108" fmla="*/ 10 w 336"/>
                    <a:gd name="T109" fmla="*/ 11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6" h="361">
                      <a:moveTo>
                        <a:pt x="10" y="114"/>
                      </a:moveTo>
                      <a:lnTo>
                        <a:pt x="0" y="130"/>
                      </a:lnTo>
                      <a:lnTo>
                        <a:pt x="0" y="163"/>
                      </a:lnTo>
                      <a:lnTo>
                        <a:pt x="21" y="180"/>
                      </a:lnTo>
                      <a:lnTo>
                        <a:pt x="10" y="207"/>
                      </a:lnTo>
                      <a:lnTo>
                        <a:pt x="27" y="220"/>
                      </a:lnTo>
                      <a:lnTo>
                        <a:pt x="36" y="241"/>
                      </a:lnTo>
                      <a:lnTo>
                        <a:pt x="31" y="261"/>
                      </a:lnTo>
                      <a:lnTo>
                        <a:pt x="42" y="268"/>
                      </a:lnTo>
                      <a:lnTo>
                        <a:pt x="33" y="291"/>
                      </a:lnTo>
                      <a:lnTo>
                        <a:pt x="48" y="306"/>
                      </a:lnTo>
                      <a:lnTo>
                        <a:pt x="93" y="298"/>
                      </a:lnTo>
                      <a:lnTo>
                        <a:pt x="93" y="322"/>
                      </a:lnTo>
                      <a:lnTo>
                        <a:pt x="133" y="331"/>
                      </a:lnTo>
                      <a:lnTo>
                        <a:pt x="144" y="321"/>
                      </a:lnTo>
                      <a:lnTo>
                        <a:pt x="162" y="333"/>
                      </a:lnTo>
                      <a:lnTo>
                        <a:pt x="187" y="325"/>
                      </a:lnTo>
                      <a:lnTo>
                        <a:pt x="177" y="360"/>
                      </a:lnTo>
                      <a:lnTo>
                        <a:pt x="190" y="361"/>
                      </a:lnTo>
                      <a:lnTo>
                        <a:pt x="217" y="337"/>
                      </a:lnTo>
                      <a:lnTo>
                        <a:pt x="237" y="325"/>
                      </a:lnTo>
                      <a:lnTo>
                        <a:pt x="234" y="304"/>
                      </a:lnTo>
                      <a:lnTo>
                        <a:pt x="246" y="280"/>
                      </a:lnTo>
                      <a:lnTo>
                        <a:pt x="253" y="256"/>
                      </a:lnTo>
                      <a:lnTo>
                        <a:pt x="276" y="231"/>
                      </a:lnTo>
                      <a:lnTo>
                        <a:pt x="291" y="208"/>
                      </a:lnTo>
                      <a:lnTo>
                        <a:pt x="291" y="192"/>
                      </a:lnTo>
                      <a:lnTo>
                        <a:pt x="295" y="157"/>
                      </a:lnTo>
                      <a:lnTo>
                        <a:pt x="306" y="153"/>
                      </a:lnTo>
                      <a:lnTo>
                        <a:pt x="321" y="145"/>
                      </a:lnTo>
                      <a:lnTo>
                        <a:pt x="336" y="144"/>
                      </a:lnTo>
                      <a:lnTo>
                        <a:pt x="331" y="121"/>
                      </a:lnTo>
                      <a:lnTo>
                        <a:pt x="319" y="102"/>
                      </a:lnTo>
                      <a:lnTo>
                        <a:pt x="280" y="90"/>
                      </a:lnTo>
                      <a:lnTo>
                        <a:pt x="310" y="79"/>
                      </a:lnTo>
                      <a:lnTo>
                        <a:pt x="294" y="51"/>
                      </a:lnTo>
                      <a:lnTo>
                        <a:pt x="270" y="34"/>
                      </a:lnTo>
                      <a:lnTo>
                        <a:pt x="294" y="28"/>
                      </a:lnTo>
                      <a:lnTo>
                        <a:pt x="282" y="1"/>
                      </a:lnTo>
                      <a:lnTo>
                        <a:pt x="262" y="0"/>
                      </a:lnTo>
                      <a:lnTo>
                        <a:pt x="243" y="6"/>
                      </a:lnTo>
                      <a:lnTo>
                        <a:pt x="229" y="22"/>
                      </a:lnTo>
                      <a:lnTo>
                        <a:pt x="222" y="45"/>
                      </a:lnTo>
                      <a:lnTo>
                        <a:pt x="211" y="51"/>
                      </a:lnTo>
                      <a:lnTo>
                        <a:pt x="198" y="54"/>
                      </a:lnTo>
                      <a:lnTo>
                        <a:pt x="189" y="69"/>
                      </a:lnTo>
                      <a:lnTo>
                        <a:pt x="187" y="97"/>
                      </a:lnTo>
                      <a:lnTo>
                        <a:pt x="175" y="114"/>
                      </a:lnTo>
                      <a:lnTo>
                        <a:pt x="159" y="126"/>
                      </a:lnTo>
                      <a:lnTo>
                        <a:pt x="135" y="129"/>
                      </a:lnTo>
                      <a:lnTo>
                        <a:pt x="112" y="141"/>
                      </a:lnTo>
                      <a:lnTo>
                        <a:pt x="70" y="142"/>
                      </a:lnTo>
                      <a:lnTo>
                        <a:pt x="43" y="127"/>
                      </a:lnTo>
                      <a:lnTo>
                        <a:pt x="24" y="126"/>
                      </a:lnTo>
                      <a:lnTo>
                        <a:pt x="10" y="114"/>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44" name="Freeform 406"/>
                <p:cNvSpPr>
                  <a:spLocks/>
                </p:cNvSpPr>
                <p:nvPr/>
              </p:nvSpPr>
              <p:spPr bwMode="auto">
                <a:xfrm>
                  <a:off x="7971" y="4119"/>
                  <a:ext cx="60" cy="51"/>
                </a:xfrm>
                <a:custGeom>
                  <a:avLst/>
                  <a:gdLst>
                    <a:gd name="T0" fmla="*/ 15 w 60"/>
                    <a:gd name="T1" fmla="*/ 0 h 51"/>
                    <a:gd name="T2" fmla="*/ 0 w 60"/>
                    <a:gd name="T3" fmla="*/ 18 h 51"/>
                    <a:gd name="T4" fmla="*/ 24 w 60"/>
                    <a:gd name="T5" fmla="*/ 41 h 51"/>
                    <a:gd name="T6" fmla="*/ 35 w 60"/>
                    <a:gd name="T7" fmla="*/ 51 h 51"/>
                    <a:gd name="T8" fmla="*/ 50 w 60"/>
                    <a:gd name="T9" fmla="*/ 42 h 51"/>
                    <a:gd name="T10" fmla="*/ 29 w 60"/>
                    <a:gd name="T11" fmla="*/ 8 h 51"/>
                    <a:gd name="T12" fmla="*/ 15 w 60"/>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60" h="51">
                      <a:moveTo>
                        <a:pt x="15" y="0"/>
                      </a:moveTo>
                      <a:cubicBezTo>
                        <a:pt x="10" y="6"/>
                        <a:pt x="5" y="12"/>
                        <a:pt x="0" y="18"/>
                      </a:cubicBezTo>
                      <a:cubicBezTo>
                        <a:pt x="6" y="33"/>
                        <a:pt x="14" y="31"/>
                        <a:pt x="24" y="41"/>
                      </a:cubicBezTo>
                      <a:cubicBezTo>
                        <a:pt x="29" y="46"/>
                        <a:pt x="28" y="50"/>
                        <a:pt x="35" y="51"/>
                      </a:cubicBezTo>
                      <a:cubicBezTo>
                        <a:pt x="40" y="48"/>
                        <a:pt x="45" y="45"/>
                        <a:pt x="50" y="42"/>
                      </a:cubicBezTo>
                      <a:cubicBezTo>
                        <a:pt x="60" y="29"/>
                        <a:pt x="38" y="16"/>
                        <a:pt x="29" y="8"/>
                      </a:cubicBezTo>
                      <a:cubicBezTo>
                        <a:pt x="25" y="4"/>
                        <a:pt x="15" y="0"/>
                        <a:pt x="15"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45" name="Freeform 407"/>
                <p:cNvSpPr>
                  <a:spLocks/>
                </p:cNvSpPr>
                <p:nvPr/>
              </p:nvSpPr>
              <p:spPr bwMode="auto">
                <a:xfrm>
                  <a:off x="8037" y="4157"/>
                  <a:ext cx="38" cy="34"/>
                </a:xfrm>
                <a:custGeom>
                  <a:avLst/>
                  <a:gdLst>
                    <a:gd name="T0" fmla="*/ 12 w 38"/>
                    <a:gd name="T1" fmla="*/ 3 h 34"/>
                    <a:gd name="T2" fmla="*/ 0 w 38"/>
                    <a:gd name="T3" fmla="*/ 13 h 34"/>
                    <a:gd name="T4" fmla="*/ 26 w 38"/>
                    <a:gd name="T5" fmla="*/ 25 h 34"/>
                    <a:gd name="T6" fmla="*/ 15 w 38"/>
                    <a:gd name="T7" fmla="*/ 0 h 34"/>
                    <a:gd name="T8" fmla="*/ 12 w 38"/>
                    <a:gd name="T9" fmla="*/ 3 h 34"/>
                  </a:gdLst>
                  <a:ahLst/>
                  <a:cxnLst>
                    <a:cxn ang="0">
                      <a:pos x="T0" y="T1"/>
                    </a:cxn>
                    <a:cxn ang="0">
                      <a:pos x="T2" y="T3"/>
                    </a:cxn>
                    <a:cxn ang="0">
                      <a:pos x="T4" y="T5"/>
                    </a:cxn>
                    <a:cxn ang="0">
                      <a:pos x="T6" y="T7"/>
                    </a:cxn>
                    <a:cxn ang="0">
                      <a:pos x="T8" y="T9"/>
                    </a:cxn>
                  </a:cxnLst>
                  <a:rect l="0" t="0" r="r" b="b"/>
                  <a:pathLst>
                    <a:path w="38" h="34">
                      <a:moveTo>
                        <a:pt x="12" y="3"/>
                      </a:moveTo>
                      <a:cubicBezTo>
                        <a:pt x="6" y="8"/>
                        <a:pt x="4" y="5"/>
                        <a:pt x="0" y="13"/>
                      </a:cubicBezTo>
                      <a:cubicBezTo>
                        <a:pt x="4" y="34"/>
                        <a:pt x="9" y="29"/>
                        <a:pt x="26" y="25"/>
                      </a:cubicBezTo>
                      <a:cubicBezTo>
                        <a:pt x="38" y="19"/>
                        <a:pt x="26" y="2"/>
                        <a:pt x="15" y="0"/>
                      </a:cubicBezTo>
                      <a:cubicBezTo>
                        <a:pt x="11" y="3"/>
                        <a:pt x="9" y="3"/>
                        <a:pt x="12"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46" name="Freeform 408"/>
                <p:cNvSpPr>
                  <a:spLocks/>
                </p:cNvSpPr>
                <p:nvPr/>
              </p:nvSpPr>
              <p:spPr bwMode="auto">
                <a:xfrm>
                  <a:off x="7634" y="3936"/>
                  <a:ext cx="24" cy="20"/>
                </a:xfrm>
                <a:custGeom>
                  <a:avLst/>
                  <a:gdLst>
                    <a:gd name="T0" fmla="*/ 7 w 24"/>
                    <a:gd name="T1" fmla="*/ 0 h 20"/>
                    <a:gd name="T2" fmla="*/ 0 w 24"/>
                    <a:gd name="T3" fmla="*/ 11 h 20"/>
                    <a:gd name="T4" fmla="*/ 13 w 24"/>
                    <a:gd name="T5" fmla="*/ 20 h 20"/>
                    <a:gd name="T6" fmla="*/ 24 w 24"/>
                    <a:gd name="T7" fmla="*/ 9 h 20"/>
                    <a:gd name="T8" fmla="*/ 7 w 24"/>
                    <a:gd name="T9" fmla="*/ 0 h 20"/>
                  </a:gdLst>
                  <a:ahLst/>
                  <a:cxnLst>
                    <a:cxn ang="0">
                      <a:pos x="T0" y="T1"/>
                    </a:cxn>
                    <a:cxn ang="0">
                      <a:pos x="T2" y="T3"/>
                    </a:cxn>
                    <a:cxn ang="0">
                      <a:pos x="T4" y="T5"/>
                    </a:cxn>
                    <a:cxn ang="0">
                      <a:pos x="T6" y="T7"/>
                    </a:cxn>
                    <a:cxn ang="0">
                      <a:pos x="T8" y="T9"/>
                    </a:cxn>
                  </a:cxnLst>
                  <a:rect l="0" t="0" r="r" b="b"/>
                  <a:pathLst>
                    <a:path w="24" h="20">
                      <a:moveTo>
                        <a:pt x="7" y="0"/>
                      </a:moveTo>
                      <a:cubicBezTo>
                        <a:pt x="1" y="3"/>
                        <a:pt x="1" y="5"/>
                        <a:pt x="0" y="11"/>
                      </a:cubicBezTo>
                      <a:cubicBezTo>
                        <a:pt x="6" y="15"/>
                        <a:pt x="8" y="14"/>
                        <a:pt x="13" y="20"/>
                      </a:cubicBezTo>
                      <a:cubicBezTo>
                        <a:pt x="20" y="18"/>
                        <a:pt x="21" y="16"/>
                        <a:pt x="24" y="9"/>
                      </a:cubicBezTo>
                      <a:cubicBezTo>
                        <a:pt x="18" y="4"/>
                        <a:pt x="15" y="0"/>
                        <a:pt x="7"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47" name="Freeform 409"/>
                <p:cNvSpPr>
                  <a:spLocks/>
                </p:cNvSpPr>
                <p:nvPr/>
              </p:nvSpPr>
              <p:spPr bwMode="auto">
                <a:xfrm>
                  <a:off x="7666" y="3979"/>
                  <a:ext cx="43" cy="50"/>
                </a:xfrm>
                <a:custGeom>
                  <a:avLst/>
                  <a:gdLst>
                    <a:gd name="T0" fmla="*/ 10 w 43"/>
                    <a:gd name="T1" fmla="*/ 4 h 50"/>
                    <a:gd name="T2" fmla="*/ 16 w 43"/>
                    <a:gd name="T3" fmla="*/ 26 h 50"/>
                    <a:gd name="T4" fmla="*/ 31 w 43"/>
                    <a:gd name="T5" fmla="*/ 38 h 50"/>
                    <a:gd name="T6" fmla="*/ 40 w 43"/>
                    <a:gd name="T7" fmla="*/ 41 h 50"/>
                    <a:gd name="T8" fmla="*/ 43 w 43"/>
                    <a:gd name="T9" fmla="*/ 31 h 50"/>
                    <a:gd name="T10" fmla="*/ 10 w 43"/>
                    <a:gd name="T11" fmla="*/ 4 h 50"/>
                  </a:gdLst>
                  <a:ahLst/>
                  <a:cxnLst>
                    <a:cxn ang="0">
                      <a:pos x="T0" y="T1"/>
                    </a:cxn>
                    <a:cxn ang="0">
                      <a:pos x="T2" y="T3"/>
                    </a:cxn>
                    <a:cxn ang="0">
                      <a:pos x="T4" y="T5"/>
                    </a:cxn>
                    <a:cxn ang="0">
                      <a:pos x="T6" y="T7"/>
                    </a:cxn>
                    <a:cxn ang="0">
                      <a:pos x="T8" y="T9"/>
                    </a:cxn>
                    <a:cxn ang="0">
                      <a:pos x="T10" y="T11"/>
                    </a:cxn>
                  </a:cxnLst>
                  <a:rect l="0" t="0" r="r" b="b"/>
                  <a:pathLst>
                    <a:path w="43" h="50">
                      <a:moveTo>
                        <a:pt x="10" y="4"/>
                      </a:moveTo>
                      <a:cubicBezTo>
                        <a:pt x="0" y="12"/>
                        <a:pt x="7" y="21"/>
                        <a:pt x="16" y="26"/>
                      </a:cubicBezTo>
                      <a:cubicBezTo>
                        <a:pt x="19" y="31"/>
                        <a:pt x="31" y="38"/>
                        <a:pt x="31" y="38"/>
                      </a:cubicBezTo>
                      <a:cubicBezTo>
                        <a:pt x="34" y="44"/>
                        <a:pt x="37" y="50"/>
                        <a:pt x="40" y="41"/>
                      </a:cubicBezTo>
                      <a:cubicBezTo>
                        <a:pt x="41" y="38"/>
                        <a:pt x="43" y="34"/>
                        <a:pt x="43" y="31"/>
                      </a:cubicBezTo>
                      <a:cubicBezTo>
                        <a:pt x="42" y="22"/>
                        <a:pt x="19" y="0"/>
                        <a:pt x="10"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48" name="Freeform 410"/>
                <p:cNvSpPr>
                  <a:spLocks/>
                </p:cNvSpPr>
                <p:nvPr/>
              </p:nvSpPr>
              <p:spPr bwMode="auto">
                <a:xfrm>
                  <a:off x="7728" y="4095"/>
                  <a:ext cx="28" cy="35"/>
                </a:xfrm>
                <a:custGeom>
                  <a:avLst/>
                  <a:gdLst>
                    <a:gd name="T0" fmla="*/ 3 w 28"/>
                    <a:gd name="T1" fmla="*/ 8 h 35"/>
                    <a:gd name="T2" fmla="*/ 27 w 28"/>
                    <a:gd name="T3" fmla="*/ 35 h 35"/>
                    <a:gd name="T4" fmla="*/ 12 w 28"/>
                    <a:gd name="T5" fmla="*/ 2 h 35"/>
                    <a:gd name="T6" fmla="*/ 3 w 28"/>
                    <a:gd name="T7" fmla="*/ 8 h 35"/>
                  </a:gdLst>
                  <a:ahLst/>
                  <a:cxnLst>
                    <a:cxn ang="0">
                      <a:pos x="T0" y="T1"/>
                    </a:cxn>
                    <a:cxn ang="0">
                      <a:pos x="T2" y="T3"/>
                    </a:cxn>
                    <a:cxn ang="0">
                      <a:pos x="T4" y="T5"/>
                    </a:cxn>
                    <a:cxn ang="0">
                      <a:pos x="T6" y="T7"/>
                    </a:cxn>
                  </a:cxnLst>
                  <a:rect l="0" t="0" r="r" b="b"/>
                  <a:pathLst>
                    <a:path w="28" h="35">
                      <a:moveTo>
                        <a:pt x="3" y="8"/>
                      </a:moveTo>
                      <a:cubicBezTo>
                        <a:pt x="6" y="23"/>
                        <a:pt x="14" y="28"/>
                        <a:pt x="27" y="35"/>
                      </a:cubicBezTo>
                      <a:cubicBezTo>
                        <a:pt x="26" y="12"/>
                        <a:pt x="28" y="11"/>
                        <a:pt x="12" y="2"/>
                      </a:cubicBezTo>
                      <a:cubicBezTo>
                        <a:pt x="0" y="3"/>
                        <a:pt x="1" y="0"/>
                        <a:pt x="3" y="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49" name="Freeform 411"/>
                <p:cNvSpPr>
                  <a:spLocks/>
                </p:cNvSpPr>
                <p:nvPr/>
              </p:nvSpPr>
              <p:spPr bwMode="auto">
                <a:xfrm>
                  <a:off x="7763" y="4137"/>
                  <a:ext cx="26" cy="20"/>
                </a:xfrm>
                <a:custGeom>
                  <a:avLst/>
                  <a:gdLst>
                    <a:gd name="T0" fmla="*/ 12 w 26"/>
                    <a:gd name="T1" fmla="*/ 0 h 20"/>
                    <a:gd name="T2" fmla="*/ 12 w 26"/>
                    <a:gd name="T3" fmla="*/ 20 h 20"/>
                    <a:gd name="T4" fmla="*/ 16 w 26"/>
                    <a:gd name="T5" fmla="*/ 5 h 20"/>
                    <a:gd name="T6" fmla="*/ 12 w 26"/>
                    <a:gd name="T7" fmla="*/ 0 h 20"/>
                  </a:gdLst>
                  <a:ahLst/>
                  <a:cxnLst>
                    <a:cxn ang="0">
                      <a:pos x="T0" y="T1"/>
                    </a:cxn>
                    <a:cxn ang="0">
                      <a:pos x="T2" y="T3"/>
                    </a:cxn>
                    <a:cxn ang="0">
                      <a:pos x="T4" y="T5"/>
                    </a:cxn>
                    <a:cxn ang="0">
                      <a:pos x="T6" y="T7"/>
                    </a:cxn>
                  </a:cxnLst>
                  <a:rect l="0" t="0" r="r" b="b"/>
                  <a:pathLst>
                    <a:path w="26" h="20">
                      <a:moveTo>
                        <a:pt x="12" y="0"/>
                      </a:moveTo>
                      <a:cubicBezTo>
                        <a:pt x="0" y="4"/>
                        <a:pt x="0" y="15"/>
                        <a:pt x="12" y="20"/>
                      </a:cubicBezTo>
                      <a:cubicBezTo>
                        <a:pt x="22" y="17"/>
                        <a:pt x="26" y="11"/>
                        <a:pt x="16" y="5"/>
                      </a:cubicBezTo>
                      <a:cubicBezTo>
                        <a:pt x="13" y="0"/>
                        <a:pt x="15" y="0"/>
                        <a:pt x="1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0" name="Freeform 412"/>
                <p:cNvSpPr>
                  <a:spLocks/>
                </p:cNvSpPr>
                <p:nvPr/>
              </p:nvSpPr>
              <p:spPr bwMode="auto">
                <a:xfrm>
                  <a:off x="7771" y="4165"/>
                  <a:ext cx="22" cy="17"/>
                </a:xfrm>
                <a:custGeom>
                  <a:avLst/>
                  <a:gdLst>
                    <a:gd name="T0" fmla="*/ 5 w 22"/>
                    <a:gd name="T1" fmla="*/ 7 h 17"/>
                    <a:gd name="T2" fmla="*/ 10 w 22"/>
                    <a:gd name="T3" fmla="*/ 17 h 17"/>
                    <a:gd name="T4" fmla="*/ 13 w 22"/>
                    <a:gd name="T5" fmla="*/ 1 h 17"/>
                    <a:gd name="T6" fmla="*/ 5 w 22"/>
                    <a:gd name="T7" fmla="*/ 7 h 17"/>
                  </a:gdLst>
                  <a:ahLst/>
                  <a:cxnLst>
                    <a:cxn ang="0">
                      <a:pos x="T0" y="T1"/>
                    </a:cxn>
                    <a:cxn ang="0">
                      <a:pos x="T2" y="T3"/>
                    </a:cxn>
                    <a:cxn ang="0">
                      <a:pos x="T4" y="T5"/>
                    </a:cxn>
                    <a:cxn ang="0">
                      <a:pos x="T6" y="T7"/>
                    </a:cxn>
                  </a:cxnLst>
                  <a:rect l="0" t="0" r="r" b="b"/>
                  <a:pathLst>
                    <a:path w="22" h="17">
                      <a:moveTo>
                        <a:pt x="5" y="7"/>
                      </a:moveTo>
                      <a:cubicBezTo>
                        <a:pt x="0" y="14"/>
                        <a:pt x="3" y="16"/>
                        <a:pt x="10" y="17"/>
                      </a:cubicBezTo>
                      <a:cubicBezTo>
                        <a:pt x="21" y="15"/>
                        <a:pt x="22" y="8"/>
                        <a:pt x="13" y="1"/>
                      </a:cubicBezTo>
                      <a:cubicBezTo>
                        <a:pt x="5" y="2"/>
                        <a:pt x="8" y="0"/>
                        <a:pt x="5"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1" name="Freeform 413"/>
                <p:cNvSpPr>
                  <a:spLocks/>
                </p:cNvSpPr>
                <p:nvPr/>
              </p:nvSpPr>
              <p:spPr bwMode="auto">
                <a:xfrm>
                  <a:off x="7794" y="4175"/>
                  <a:ext cx="17" cy="22"/>
                </a:xfrm>
                <a:custGeom>
                  <a:avLst/>
                  <a:gdLst>
                    <a:gd name="T0" fmla="*/ 6 w 17"/>
                    <a:gd name="T1" fmla="*/ 3 h 22"/>
                    <a:gd name="T2" fmla="*/ 8 w 17"/>
                    <a:gd name="T3" fmla="*/ 22 h 22"/>
                    <a:gd name="T4" fmla="*/ 17 w 17"/>
                    <a:gd name="T5" fmla="*/ 10 h 22"/>
                    <a:gd name="T6" fmla="*/ 6 w 17"/>
                    <a:gd name="T7" fmla="*/ 3 h 22"/>
                  </a:gdLst>
                  <a:ahLst/>
                  <a:cxnLst>
                    <a:cxn ang="0">
                      <a:pos x="T0" y="T1"/>
                    </a:cxn>
                    <a:cxn ang="0">
                      <a:pos x="T2" y="T3"/>
                    </a:cxn>
                    <a:cxn ang="0">
                      <a:pos x="T4" y="T5"/>
                    </a:cxn>
                    <a:cxn ang="0">
                      <a:pos x="T6" y="T7"/>
                    </a:cxn>
                  </a:cxnLst>
                  <a:rect l="0" t="0" r="r" b="b"/>
                  <a:pathLst>
                    <a:path w="17" h="22">
                      <a:moveTo>
                        <a:pt x="6" y="3"/>
                      </a:moveTo>
                      <a:cubicBezTo>
                        <a:pt x="1" y="10"/>
                        <a:pt x="0" y="17"/>
                        <a:pt x="8" y="22"/>
                      </a:cubicBezTo>
                      <a:cubicBezTo>
                        <a:pt x="13" y="18"/>
                        <a:pt x="15" y="16"/>
                        <a:pt x="17" y="10"/>
                      </a:cubicBezTo>
                      <a:cubicBezTo>
                        <a:pt x="15" y="3"/>
                        <a:pt x="14" y="0"/>
                        <a:pt x="6"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2" name="Freeform 414"/>
                <p:cNvSpPr>
                  <a:spLocks/>
                </p:cNvSpPr>
                <p:nvPr/>
              </p:nvSpPr>
              <p:spPr bwMode="auto">
                <a:xfrm>
                  <a:off x="7845" y="4266"/>
                  <a:ext cx="32" cy="21"/>
                </a:xfrm>
                <a:custGeom>
                  <a:avLst/>
                  <a:gdLst>
                    <a:gd name="T0" fmla="*/ 6 w 32"/>
                    <a:gd name="T1" fmla="*/ 5 h 21"/>
                    <a:gd name="T2" fmla="*/ 11 w 32"/>
                    <a:gd name="T3" fmla="*/ 20 h 21"/>
                    <a:gd name="T4" fmla="*/ 29 w 32"/>
                    <a:gd name="T5" fmla="*/ 18 h 21"/>
                    <a:gd name="T6" fmla="*/ 15 w 32"/>
                    <a:gd name="T7" fmla="*/ 2 h 21"/>
                    <a:gd name="T8" fmla="*/ 6 w 32"/>
                    <a:gd name="T9" fmla="*/ 5 h 21"/>
                  </a:gdLst>
                  <a:ahLst/>
                  <a:cxnLst>
                    <a:cxn ang="0">
                      <a:pos x="T0" y="T1"/>
                    </a:cxn>
                    <a:cxn ang="0">
                      <a:pos x="T2" y="T3"/>
                    </a:cxn>
                    <a:cxn ang="0">
                      <a:pos x="T4" y="T5"/>
                    </a:cxn>
                    <a:cxn ang="0">
                      <a:pos x="T6" y="T7"/>
                    </a:cxn>
                    <a:cxn ang="0">
                      <a:pos x="T8" y="T9"/>
                    </a:cxn>
                  </a:cxnLst>
                  <a:rect l="0" t="0" r="r" b="b"/>
                  <a:pathLst>
                    <a:path w="32" h="21">
                      <a:moveTo>
                        <a:pt x="6" y="5"/>
                      </a:moveTo>
                      <a:cubicBezTo>
                        <a:pt x="0" y="13"/>
                        <a:pt x="2" y="17"/>
                        <a:pt x="11" y="20"/>
                      </a:cubicBezTo>
                      <a:cubicBezTo>
                        <a:pt x="17" y="19"/>
                        <a:pt x="24" y="21"/>
                        <a:pt x="29" y="18"/>
                      </a:cubicBezTo>
                      <a:cubicBezTo>
                        <a:pt x="32" y="16"/>
                        <a:pt x="23" y="4"/>
                        <a:pt x="15" y="2"/>
                      </a:cubicBezTo>
                      <a:cubicBezTo>
                        <a:pt x="5" y="3"/>
                        <a:pt x="6" y="0"/>
                        <a:pt x="6"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3" name="Freeform 415"/>
                <p:cNvSpPr>
                  <a:spLocks/>
                </p:cNvSpPr>
                <p:nvPr/>
              </p:nvSpPr>
              <p:spPr bwMode="auto">
                <a:xfrm>
                  <a:off x="7957" y="4290"/>
                  <a:ext cx="304" cy="129"/>
                </a:xfrm>
                <a:custGeom>
                  <a:avLst/>
                  <a:gdLst>
                    <a:gd name="T0" fmla="*/ 31 w 304"/>
                    <a:gd name="T1" fmla="*/ 1 h 129"/>
                    <a:gd name="T2" fmla="*/ 13 w 304"/>
                    <a:gd name="T3" fmla="*/ 22 h 129"/>
                    <a:gd name="T4" fmla="*/ 0 w 304"/>
                    <a:gd name="T5" fmla="*/ 30 h 129"/>
                    <a:gd name="T6" fmla="*/ 31 w 304"/>
                    <a:gd name="T7" fmla="*/ 39 h 129"/>
                    <a:gd name="T8" fmla="*/ 49 w 304"/>
                    <a:gd name="T9" fmla="*/ 60 h 129"/>
                    <a:gd name="T10" fmla="*/ 72 w 304"/>
                    <a:gd name="T11" fmla="*/ 63 h 129"/>
                    <a:gd name="T12" fmla="*/ 106 w 304"/>
                    <a:gd name="T13" fmla="*/ 76 h 129"/>
                    <a:gd name="T14" fmla="*/ 121 w 304"/>
                    <a:gd name="T15" fmla="*/ 72 h 129"/>
                    <a:gd name="T16" fmla="*/ 139 w 304"/>
                    <a:gd name="T17" fmla="*/ 72 h 129"/>
                    <a:gd name="T18" fmla="*/ 154 w 304"/>
                    <a:gd name="T19" fmla="*/ 75 h 129"/>
                    <a:gd name="T20" fmla="*/ 211 w 304"/>
                    <a:gd name="T21" fmla="*/ 91 h 129"/>
                    <a:gd name="T22" fmla="*/ 231 w 304"/>
                    <a:gd name="T23" fmla="*/ 111 h 129"/>
                    <a:gd name="T24" fmla="*/ 253 w 304"/>
                    <a:gd name="T25" fmla="*/ 105 h 129"/>
                    <a:gd name="T26" fmla="*/ 270 w 304"/>
                    <a:gd name="T27" fmla="*/ 112 h 129"/>
                    <a:gd name="T28" fmla="*/ 294 w 304"/>
                    <a:gd name="T29" fmla="*/ 129 h 129"/>
                    <a:gd name="T30" fmla="*/ 304 w 304"/>
                    <a:gd name="T31" fmla="*/ 121 h 129"/>
                    <a:gd name="T32" fmla="*/ 298 w 304"/>
                    <a:gd name="T33" fmla="*/ 102 h 129"/>
                    <a:gd name="T34" fmla="*/ 301 w 304"/>
                    <a:gd name="T35" fmla="*/ 88 h 129"/>
                    <a:gd name="T36" fmla="*/ 285 w 304"/>
                    <a:gd name="T37" fmla="*/ 79 h 129"/>
                    <a:gd name="T38" fmla="*/ 268 w 304"/>
                    <a:gd name="T39" fmla="*/ 82 h 129"/>
                    <a:gd name="T40" fmla="*/ 250 w 304"/>
                    <a:gd name="T41" fmla="*/ 55 h 129"/>
                    <a:gd name="T42" fmla="*/ 234 w 304"/>
                    <a:gd name="T43" fmla="*/ 48 h 129"/>
                    <a:gd name="T44" fmla="*/ 199 w 304"/>
                    <a:gd name="T45" fmla="*/ 27 h 129"/>
                    <a:gd name="T46" fmla="*/ 175 w 304"/>
                    <a:gd name="T47" fmla="*/ 31 h 129"/>
                    <a:gd name="T48" fmla="*/ 120 w 304"/>
                    <a:gd name="T49" fmla="*/ 33 h 129"/>
                    <a:gd name="T50" fmla="*/ 67 w 304"/>
                    <a:gd name="T51" fmla="*/ 12 h 129"/>
                    <a:gd name="T52" fmla="*/ 55 w 304"/>
                    <a:gd name="T53" fmla="*/ 3 h 129"/>
                    <a:gd name="T54" fmla="*/ 37 w 304"/>
                    <a:gd name="T55" fmla="*/ 4 h 129"/>
                    <a:gd name="T56" fmla="*/ 31 w 304"/>
                    <a:gd name="T57"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4" h="129">
                      <a:moveTo>
                        <a:pt x="31" y="1"/>
                      </a:moveTo>
                      <a:cubicBezTo>
                        <a:pt x="21" y="6"/>
                        <a:pt x="26" y="20"/>
                        <a:pt x="13" y="22"/>
                      </a:cubicBezTo>
                      <a:cubicBezTo>
                        <a:pt x="7" y="25"/>
                        <a:pt x="4" y="23"/>
                        <a:pt x="0" y="30"/>
                      </a:cubicBezTo>
                      <a:cubicBezTo>
                        <a:pt x="2" y="49"/>
                        <a:pt x="16" y="40"/>
                        <a:pt x="31" y="39"/>
                      </a:cubicBezTo>
                      <a:cubicBezTo>
                        <a:pt x="46" y="34"/>
                        <a:pt x="37" y="55"/>
                        <a:pt x="49" y="60"/>
                      </a:cubicBezTo>
                      <a:cubicBezTo>
                        <a:pt x="56" y="63"/>
                        <a:pt x="64" y="62"/>
                        <a:pt x="72" y="63"/>
                      </a:cubicBezTo>
                      <a:cubicBezTo>
                        <a:pt x="84" y="66"/>
                        <a:pt x="93" y="74"/>
                        <a:pt x="106" y="76"/>
                      </a:cubicBezTo>
                      <a:cubicBezTo>
                        <a:pt x="111" y="75"/>
                        <a:pt x="116" y="73"/>
                        <a:pt x="121" y="72"/>
                      </a:cubicBezTo>
                      <a:cubicBezTo>
                        <a:pt x="130" y="68"/>
                        <a:pt x="125" y="69"/>
                        <a:pt x="139" y="72"/>
                      </a:cubicBezTo>
                      <a:cubicBezTo>
                        <a:pt x="144" y="73"/>
                        <a:pt x="154" y="75"/>
                        <a:pt x="154" y="75"/>
                      </a:cubicBezTo>
                      <a:cubicBezTo>
                        <a:pt x="178" y="89"/>
                        <a:pt x="176" y="90"/>
                        <a:pt x="211" y="91"/>
                      </a:cubicBezTo>
                      <a:cubicBezTo>
                        <a:pt x="216" y="99"/>
                        <a:pt x="223" y="106"/>
                        <a:pt x="231" y="111"/>
                      </a:cubicBezTo>
                      <a:cubicBezTo>
                        <a:pt x="238" y="108"/>
                        <a:pt x="246" y="106"/>
                        <a:pt x="253" y="105"/>
                      </a:cubicBezTo>
                      <a:cubicBezTo>
                        <a:pt x="260" y="106"/>
                        <a:pt x="264" y="109"/>
                        <a:pt x="270" y="112"/>
                      </a:cubicBezTo>
                      <a:cubicBezTo>
                        <a:pt x="275" y="119"/>
                        <a:pt x="286" y="126"/>
                        <a:pt x="294" y="129"/>
                      </a:cubicBezTo>
                      <a:cubicBezTo>
                        <a:pt x="300" y="126"/>
                        <a:pt x="303" y="128"/>
                        <a:pt x="304" y="121"/>
                      </a:cubicBezTo>
                      <a:cubicBezTo>
                        <a:pt x="303" y="112"/>
                        <a:pt x="302" y="110"/>
                        <a:pt x="298" y="102"/>
                      </a:cubicBezTo>
                      <a:cubicBezTo>
                        <a:pt x="297" y="95"/>
                        <a:pt x="300" y="94"/>
                        <a:pt x="301" y="88"/>
                      </a:cubicBezTo>
                      <a:cubicBezTo>
                        <a:pt x="299" y="72"/>
                        <a:pt x="297" y="77"/>
                        <a:pt x="285" y="79"/>
                      </a:cubicBezTo>
                      <a:cubicBezTo>
                        <a:pt x="271" y="85"/>
                        <a:pt x="277" y="86"/>
                        <a:pt x="268" y="82"/>
                      </a:cubicBezTo>
                      <a:cubicBezTo>
                        <a:pt x="261" y="75"/>
                        <a:pt x="258" y="60"/>
                        <a:pt x="250" y="55"/>
                      </a:cubicBezTo>
                      <a:cubicBezTo>
                        <a:pt x="233" y="43"/>
                        <a:pt x="246" y="57"/>
                        <a:pt x="234" y="48"/>
                      </a:cubicBezTo>
                      <a:cubicBezTo>
                        <a:pt x="222" y="39"/>
                        <a:pt x="215" y="30"/>
                        <a:pt x="199" y="27"/>
                      </a:cubicBezTo>
                      <a:cubicBezTo>
                        <a:pt x="190" y="28"/>
                        <a:pt x="183" y="29"/>
                        <a:pt x="175" y="31"/>
                      </a:cubicBezTo>
                      <a:cubicBezTo>
                        <a:pt x="161" y="38"/>
                        <a:pt x="129" y="33"/>
                        <a:pt x="120" y="33"/>
                      </a:cubicBezTo>
                      <a:cubicBezTo>
                        <a:pt x="112" y="8"/>
                        <a:pt x="93" y="13"/>
                        <a:pt x="67" y="12"/>
                      </a:cubicBezTo>
                      <a:cubicBezTo>
                        <a:pt x="61" y="9"/>
                        <a:pt x="62" y="4"/>
                        <a:pt x="55" y="3"/>
                      </a:cubicBezTo>
                      <a:cubicBezTo>
                        <a:pt x="50" y="0"/>
                        <a:pt x="37" y="4"/>
                        <a:pt x="37" y="4"/>
                      </a:cubicBezTo>
                      <a:cubicBezTo>
                        <a:pt x="30" y="3"/>
                        <a:pt x="31" y="5"/>
                        <a:pt x="31"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4" name="Freeform 416"/>
                <p:cNvSpPr>
                  <a:spLocks/>
                </p:cNvSpPr>
                <p:nvPr/>
              </p:nvSpPr>
              <p:spPr bwMode="auto">
                <a:xfrm>
                  <a:off x="8225" y="4328"/>
                  <a:ext cx="47" cy="29"/>
                </a:xfrm>
                <a:custGeom>
                  <a:avLst/>
                  <a:gdLst>
                    <a:gd name="T0" fmla="*/ 30 w 47"/>
                    <a:gd name="T1" fmla="*/ 0 h 29"/>
                    <a:gd name="T2" fmla="*/ 4 w 47"/>
                    <a:gd name="T3" fmla="*/ 10 h 29"/>
                    <a:gd name="T4" fmla="*/ 9 w 47"/>
                    <a:gd name="T5" fmla="*/ 25 h 29"/>
                    <a:gd name="T6" fmla="*/ 34 w 47"/>
                    <a:gd name="T7" fmla="*/ 12 h 29"/>
                    <a:gd name="T8" fmla="*/ 30 w 47"/>
                    <a:gd name="T9" fmla="*/ 0 h 29"/>
                  </a:gdLst>
                  <a:ahLst/>
                  <a:cxnLst>
                    <a:cxn ang="0">
                      <a:pos x="T0" y="T1"/>
                    </a:cxn>
                    <a:cxn ang="0">
                      <a:pos x="T2" y="T3"/>
                    </a:cxn>
                    <a:cxn ang="0">
                      <a:pos x="T4" y="T5"/>
                    </a:cxn>
                    <a:cxn ang="0">
                      <a:pos x="T6" y="T7"/>
                    </a:cxn>
                    <a:cxn ang="0">
                      <a:pos x="T8" y="T9"/>
                    </a:cxn>
                  </a:cxnLst>
                  <a:rect l="0" t="0" r="r" b="b"/>
                  <a:pathLst>
                    <a:path w="47" h="29">
                      <a:moveTo>
                        <a:pt x="30" y="0"/>
                      </a:moveTo>
                      <a:cubicBezTo>
                        <a:pt x="16" y="1"/>
                        <a:pt x="15" y="3"/>
                        <a:pt x="4" y="10"/>
                      </a:cubicBezTo>
                      <a:cubicBezTo>
                        <a:pt x="0" y="17"/>
                        <a:pt x="2" y="21"/>
                        <a:pt x="9" y="25"/>
                      </a:cubicBezTo>
                      <a:cubicBezTo>
                        <a:pt x="23" y="24"/>
                        <a:pt x="47" y="29"/>
                        <a:pt x="34" y="12"/>
                      </a:cubicBezTo>
                      <a:cubicBezTo>
                        <a:pt x="33" y="7"/>
                        <a:pt x="30" y="5"/>
                        <a:pt x="3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5" name="Freeform 417"/>
                <p:cNvSpPr>
                  <a:spLocks/>
                </p:cNvSpPr>
                <p:nvPr/>
              </p:nvSpPr>
              <p:spPr bwMode="auto">
                <a:xfrm>
                  <a:off x="8290" y="4332"/>
                  <a:ext cx="23" cy="15"/>
                </a:xfrm>
                <a:custGeom>
                  <a:avLst/>
                  <a:gdLst>
                    <a:gd name="T0" fmla="*/ 10 w 23"/>
                    <a:gd name="T1" fmla="*/ 0 h 15"/>
                    <a:gd name="T2" fmla="*/ 11 w 23"/>
                    <a:gd name="T3" fmla="*/ 15 h 15"/>
                    <a:gd name="T4" fmla="*/ 10 w 23"/>
                    <a:gd name="T5" fmla="*/ 0 h 15"/>
                  </a:gdLst>
                  <a:ahLst/>
                  <a:cxnLst>
                    <a:cxn ang="0">
                      <a:pos x="T0" y="T1"/>
                    </a:cxn>
                    <a:cxn ang="0">
                      <a:pos x="T2" y="T3"/>
                    </a:cxn>
                    <a:cxn ang="0">
                      <a:pos x="T4" y="T5"/>
                    </a:cxn>
                  </a:cxnLst>
                  <a:rect l="0" t="0" r="r" b="b"/>
                  <a:pathLst>
                    <a:path w="23" h="15">
                      <a:moveTo>
                        <a:pt x="10" y="0"/>
                      </a:moveTo>
                      <a:cubicBezTo>
                        <a:pt x="0" y="4"/>
                        <a:pt x="4" y="10"/>
                        <a:pt x="11" y="15"/>
                      </a:cubicBezTo>
                      <a:cubicBezTo>
                        <a:pt x="23" y="13"/>
                        <a:pt x="22" y="0"/>
                        <a:pt x="1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6" name="Freeform 418"/>
                <p:cNvSpPr>
                  <a:spLocks/>
                </p:cNvSpPr>
                <p:nvPr/>
              </p:nvSpPr>
              <p:spPr bwMode="auto">
                <a:xfrm>
                  <a:off x="8270" y="4344"/>
                  <a:ext cx="12" cy="23"/>
                </a:xfrm>
                <a:custGeom>
                  <a:avLst/>
                  <a:gdLst>
                    <a:gd name="T0" fmla="*/ 0 w 12"/>
                    <a:gd name="T1" fmla="*/ 8 h 23"/>
                    <a:gd name="T2" fmla="*/ 9 w 12"/>
                    <a:gd name="T3" fmla="*/ 12 h 23"/>
                    <a:gd name="T4" fmla="*/ 0 w 12"/>
                    <a:gd name="T5" fmla="*/ 8 h 23"/>
                  </a:gdLst>
                  <a:ahLst/>
                  <a:cxnLst>
                    <a:cxn ang="0">
                      <a:pos x="T0" y="T1"/>
                    </a:cxn>
                    <a:cxn ang="0">
                      <a:pos x="T2" y="T3"/>
                    </a:cxn>
                    <a:cxn ang="0">
                      <a:pos x="T4" y="T5"/>
                    </a:cxn>
                  </a:cxnLst>
                  <a:rect l="0" t="0" r="r" b="b"/>
                  <a:pathLst>
                    <a:path w="12" h="23">
                      <a:moveTo>
                        <a:pt x="0" y="8"/>
                      </a:moveTo>
                      <a:cubicBezTo>
                        <a:pt x="0" y="10"/>
                        <a:pt x="1" y="23"/>
                        <a:pt x="9" y="12"/>
                      </a:cubicBezTo>
                      <a:cubicBezTo>
                        <a:pt x="12" y="8"/>
                        <a:pt x="3" y="0"/>
                        <a:pt x="0" y="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7" name="Freeform 419"/>
                <p:cNvSpPr>
                  <a:spLocks/>
                </p:cNvSpPr>
                <p:nvPr/>
              </p:nvSpPr>
              <p:spPr bwMode="auto">
                <a:xfrm>
                  <a:off x="8312" y="4345"/>
                  <a:ext cx="10" cy="19"/>
                </a:xfrm>
                <a:custGeom>
                  <a:avLst/>
                  <a:gdLst>
                    <a:gd name="T0" fmla="*/ 1 w 10"/>
                    <a:gd name="T1" fmla="*/ 10 h 19"/>
                    <a:gd name="T2" fmla="*/ 10 w 10"/>
                    <a:gd name="T3" fmla="*/ 10 h 19"/>
                    <a:gd name="T4" fmla="*/ 3 w 10"/>
                    <a:gd name="T5" fmla="*/ 10 h 19"/>
                    <a:gd name="T6" fmla="*/ 1 w 10"/>
                    <a:gd name="T7" fmla="*/ 10 h 19"/>
                  </a:gdLst>
                  <a:ahLst/>
                  <a:cxnLst>
                    <a:cxn ang="0">
                      <a:pos x="T0" y="T1"/>
                    </a:cxn>
                    <a:cxn ang="0">
                      <a:pos x="T2" y="T3"/>
                    </a:cxn>
                    <a:cxn ang="0">
                      <a:pos x="T4" y="T5"/>
                    </a:cxn>
                    <a:cxn ang="0">
                      <a:pos x="T6" y="T7"/>
                    </a:cxn>
                  </a:cxnLst>
                  <a:rect l="0" t="0" r="r" b="b"/>
                  <a:pathLst>
                    <a:path w="10" h="19">
                      <a:moveTo>
                        <a:pt x="1" y="10"/>
                      </a:moveTo>
                      <a:cubicBezTo>
                        <a:pt x="4" y="19"/>
                        <a:pt x="5" y="16"/>
                        <a:pt x="10" y="10"/>
                      </a:cubicBezTo>
                      <a:cubicBezTo>
                        <a:pt x="0" y="0"/>
                        <a:pt x="6" y="3"/>
                        <a:pt x="3" y="10"/>
                      </a:cubicBezTo>
                      <a:cubicBezTo>
                        <a:pt x="3" y="11"/>
                        <a:pt x="2" y="10"/>
                        <a:pt x="1" y="1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8" name="Freeform 420"/>
                <p:cNvSpPr>
                  <a:spLocks/>
                </p:cNvSpPr>
                <p:nvPr/>
              </p:nvSpPr>
              <p:spPr bwMode="auto">
                <a:xfrm>
                  <a:off x="8273" y="4385"/>
                  <a:ext cx="39" cy="31"/>
                </a:xfrm>
                <a:custGeom>
                  <a:avLst/>
                  <a:gdLst>
                    <a:gd name="T0" fmla="*/ 0 w 39"/>
                    <a:gd name="T1" fmla="*/ 7 h 31"/>
                    <a:gd name="T2" fmla="*/ 19 w 39"/>
                    <a:gd name="T3" fmla="*/ 31 h 31"/>
                    <a:gd name="T4" fmla="*/ 18 w 39"/>
                    <a:gd name="T5" fmla="*/ 4 h 31"/>
                    <a:gd name="T6" fmla="*/ 0 w 39"/>
                    <a:gd name="T7" fmla="*/ 7 h 31"/>
                  </a:gdLst>
                  <a:ahLst/>
                  <a:cxnLst>
                    <a:cxn ang="0">
                      <a:pos x="T0" y="T1"/>
                    </a:cxn>
                    <a:cxn ang="0">
                      <a:pos x="T2" y="T3"/>
                    </a:cxn>
                    <a:cxn ang="0">
                      <a:pos x="T4" y="T5"/>
                    </a:cxn>
                    <a:cxn ang="0">
                      <a:pos x="T6" y="T7"/>
                    </a:cxn>
                  </a:cxnLst>
                  <a:rect l="0" t="0" r="r" b="b"/>
                  <a:pathLst>
                    <a:path w="39" h="31">
                      <a:moveTo>
                        <a:pt x="0" y="7"/>
                      </a:moveTo>
                      <a:cubicBezTo>
                        <a:pt x="4" y="20"/>
                        <a:pt x="7" y="25"/>
                        <a:pt x="19" y="31"/>
                      </a:cubicBezTo>
                      <a:cubicBezTo>
                        <a:pt x="39" y="29"/>
                        <a:pt x="30" y="10"/>
                        <a:pt x="18" y="4"/>
                      </a:cubicBezTo>
                      <a:cubicBezTo>
                        <a:pt x="0" y="6"/>
                        <a:pt x="0" y="0"/>
                        <a:pt x="0"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59" name="Freeform 421"/>
                <p:cNvSpPr>
                  <a:spLocks/>
                </p:cNvSpPr>
                <p:nvPr/>
              </p:nvSpPr>
              <p:spPr bwMode="auto">
                <a:xfrm>
                  <a:off x="8301" y="4406"/>
                  <a:ext cx="30" cy="22"/>
                </a:xfrm>
                <a:custGeom>
                  <a:avLst/>
                  <a:gdLst>
                    <a:gd name="T0" fmla="*/ 20 w 30"/>
                    <a:gd name="T1" fmla="*/ 0 h 22"/>
                    <a:gd name="T2" fmla="*/ 17 w 30"/>
                    <a:gd name="T3" fmla="*/ 22 h 22"/>
                    <a:gd name="T4" fmla="*/ 20 w 30"/>
                    <a:gd name="T5" fmla="*/ 0 h 22"/>
                  </a:gdLst>
                  <a:ahLst/>
                  <a:cxnLst>
                    <a:cxn ang="0">
                      <a:pos x="T0" y="T1"/>
                    </a:cxn>
                    <a:cxn ang="0">
                      <a:pos x="T2" y="T3"/>
                    </a:cxn>
                    <a:cxn ang="0">
                      <a:pos x="T4" y="T5"/>
                    </a:cxn>
                  </a:cxnLst>
                  <a:rect l="0" t="0" r="r" b="b"/>
                  <a:pathLst>
                    <a:path w="30" h="22">
                      <a:moveTo>
                        <a:pt x="20" y="0"/>
                      </a:moveTo>
                      <a:cubicBezTo>
                        <a:pt x="11" y="5"/>
                        <a:pt x="0" y="19"/>
                        <a:pt x="17" y="22"/>
                      </a:cubicBezTo>
                      <a:cubicBezTo>
                        <a:pt x="30" y="20"/>
                        <a:pt x="26" y="8"/>
                        <a:pt x="2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0" name="Freeform 422"/>
                <p:cNvSpPr>
                  <a:spLocks/>
                </p:cNvSpPr>
                <p:nvPr/>
              </p:nvSpPr>
              <p:spPr bwMode="auto">
                <a:xfrm>
                  <a:off x="8339" y="4397"/>
                  <a:ext cx="77" cy="40"/>
                </a:xfrm>
                <a:custGeom>
                  <a:avLst/>
                  <a:gdLst>
                    <a:gd name="T0" fmla="*/ 7 w 77"/>
                    <a:gd name="T1" fmla="*/ 18 h 40"/>
                    <a:gd name="T2" fmla="*/ 12 w 77"/>
                    <a:gd name="T3" fmla="*/ 40 h 40"/>
                    <a:gd name="T4" fmla="*/ 69 w 77"/>
                    <a:gd name="T5" fmla="*/ 36 h 40"/>
                    <a:gd name="T6" fmla="*/ 63 w 77"/>
                    <a:gd name="T7" fmla="*/ 9 h 40"/>
                    <a:gd name="T8" fmla="*/ 48 w 77"/>
                    <a:gd name="T9" fmla="*/ 1 h 40"/>
                    <a:gd name="T10" fmla="*/ 37 w 77"/>
                    <a:gd name="T11" fmla="*/ 16 h 40"/>
                    <a:gd name="T12" fmla="*/ 12 w 77"/>
                    <a:gd name="T13" fmla="*/ 12 h 40"/>
                    <a:gd name="T14" fmla="*/ 7 w 77"/>
                    <a:gd name="T15" fmla="*/ 18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40">
                      <a:moveTo>
                        <a:pt x="7" y="18"/>
                      </a:moveTo>
                      <a:cubicBezTo>
                        <a:pt x="0" y="25"/>
                        <a:pt x="2" y="38"/>
                        <a:pt x="12" y="40"/>
                      </a:cubicBezTo>
                      <a:cubicBezTo>
                        <a:pt x="36" y="37"/>
                        <a:pt x="29" y="37"/>
                        <a:pt x="69" y="36"/>
                      </a:cubicBezTo>
                      <a:cubicBezTo>
                        <a:pt x="77" y="26"/>
                        <a:pt x="72" y="16"/>
                        <a:pt x="63" y="9"/>
                      </a:cubicBezTo>
                      <a:cubicBezTo>
                        <a:pt x="58" y="0"/>
                        <a:pt x="59" y="0"/>
                        <a:pt x="48" y="1"/>
                      </a:cubicBezTo>
                      <a:cubicBezTo>
                        <a:pt x="38" y="5"/>
                        <a:pt x="48" y="14"/>
                        <a:pt x="37" y="16"/>
                      </a:cubicBezTo>
                      <a:cubicBezTo>
                        <a:pt x="27" y="8"/>
                        <a:pt x="28" y="10"/>
                        <a:pt x="12" y="12"/>
                      </a:cubicBezTo>
                      <a:cubicBezTo>
                        <a:pt x="8" y="17"/>
                        <a:pt x="10" y="15"/>
                        <a:pt x="7" y="1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1" name="Freeform 423"/>
                <p:cNvSpPr>
                  <a:spLocks/>
                </p:cNvSpPr>
                <p:nvPr/>
              </p:nvSpPr>
              <p:spPr bwMode="auto">
                <a:xfrm>
                  <a:off x="8410" y="4444"/>
                  <a:ext cx="61" cy="52"/>
                </a:xfrm>
                <a:custGeom>
                  <a:avLst/>
                  <a:gdLst>
                    <a:gd name="T0" fmla="*/ 4 w 61"/>
                    <a:gd name="T1" fmla="*/ 10 h 52"/>
                    <a:gd name="T2" fmla="*/ 13 w 61"/>
                    <a:gd name="T3" fmla="*/ 29 h 52"/>
                    <a:gd name="T4" fmla="*/ 47 w 61"/>
                    <a:gd name="T5" fmla="*/ 52 h 52"/>
                    <a:gd name="T6" fmla="*/ 61 w 61"/>
                    <a:gd name="T7" fmla="*/ 37 h 52"/>
                    <a:gd name="T8" fmla="*/ 53 w 61"/>
                    <a:gd name="T9" fmla="*/ 19 h 52"/>
                    <a:gd name="T10" fmla="*/ 32 w 61"/>
                    <a:gd name="T11" fmla="*/ 1 h 52"/>
                    <a:gd name="T12" fmla="*/ 4 w 61"/>
                    <a:gd name="T13" fmla="*/ 7 h 52"/>
                    <a:gd name="T14" fmla="*/ 4 w 61"/>
                    <a:gd name="T15" fmla="*/ 1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2">
                      <a:moveTo>
                        <a:pt x="4" y="10"/>
                      </a:moveTo>
                      <a:cubicBezTo>
                        <a:pt x="0" y="19"/>
                        <a:pt x="4" y="27"/>
                        <a:pt x="13" y="29"/>
                      </a:cubicBezTo>
                      <a:cubicBezTo>
                        <a:pt x="25" y="35"/>
                        <a:pt x="36" y="44"/>
                        <a:pt x="47" y="52"/>
                      </a:cubicBezTo>
                      <a:cubicBezTo>
                        <a:pt x="55" y="49"/>
                        <a:pt x="57" y="45"/>
                        <a:pt x="61" y="37"/>
                      </a:cubicBezTo>
                      <a:cubicBezTo>
                        <a:pt x="59" y="28"/>
                        <a:pt x="60" y="25"/>
                        <a:pt x="53" y="19"/>
                      </a:cubicBezTo>
                      <a:cubicBezTo>
                        <a:pt x="47" y="10"/>
                        <a:pt x="42" y="6"/>
                        <a:pt x="32" y="1"/>
                      </a:cubicBezTo>
                      <a:cubicBezTo>
                        <a:pt x="18" y="2"/>
                        <a:pt x="14" y="0"/>
                        <a:pt x="4" y="7"/>
                      </a:cubicBezTo>
                      <a:cubicBezTo>
                        <a:pt x="2" y="12"/>
                        <a:pt x="1" y="12"/>
                        <a:pt x="4" y="1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2" name="Freeform 424"/>
                <p:cNvSpPr>
                  <a:spLocks/>
                </p:cNvSpPr>
                <p:nvPr/>
              </p:nvSpPr>
              <p:spPr bwMode="auto">
                <a:xfrm>
                  <a:off x="8488" y="4488"/>
                  <a:ext cx="28" cy="20"/>
                </a:xfrm>
                <a:custGeom>
                  <a:avLst/>
                  <a:gdLst>
                    <a:gd name="T0" fmla="*/ 5 w 28"/>
                    <a:gd name="T1" fmla="*/ 6 h 20"/>
                    <a:gd name="T2" fmla="*/ 14 w 28"/>
                    <a:gd name="T3" fmla="*/ 20 h 20"/>
                    <a:gd name="T4" fmla="*/ 13 w 28"/>
                    <a:gd name="T5" fmla="*/ 0 h 20"/>
                    <a:gd name="T6" fmla="*/ 5 w 28"/>
                    <a:gd name="T7" fmla="*/ 6 h 20"/>
                  </a:gdLst>
                  <a:ahLst/>
                  <a:cxnLst>
                    <a:cxn ang="0">
                      <a:pos x="T0" y="T1"/>
                    </a:cxn>
                    <a:cxn ang="0">
                      <a:pos x="T2" y="T3"/>
                    </a:cxn>
                    <a:cxn ang="0">
                      <a:pos x="T4" y="T5"/>
                    </a:cxn>
                    <a:cxn ang="0">
                      <a:pos x="T6" y="T7"/>
                    </a:cxn>
                  </a:cxnLst>
                  <a:rect l="0" t="0" r="r" b="b"/>
                  <a:pathLst>
                    <a:path w="28" h="20">
                      <a:moveTo>
                        <a:pt x="5" y="6"/>
                      </a:moveTo>
                      <a:cubicBezTo>
                        <a:pt x="0" y="15"/>
                        <a:pt x="7" y="16"/>
                        <a:pt x="14" y="20"/>
                      </a:cubicBezTo>
                      <a:cubicBezTo>
                        <a:pt x="28" y="16"/>
                        <a:pt x="24" y="5"/>
                        <a:pt x="13" y="0"/>
                      </a:cubicBezTo>
                      <a:cubicBezTo>
                        <a:pt x="12" y="1"/>
                        <a:pt x="2" y="3"/>
                        <a:pt x="5"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3" name="Freeform 425"/>
                <p:cNvSpPr>
                  <a:spLocks/>
                </p:cNvSpPr>
                <p:nvPr/>
              </p:nvSpPr>
              <p:spPr bwMode="auto">
                <a:xfrm>
                  <a:off x="8526" y="4494"/>
                  <a:ext cx="25" cy="21"/>
                </a:xfrm>
                <a:custGeom>
                  <a:avLst/>
                  <a:gdLst>
                    <a:gd name="T0" fmla="*/ 9 w 25"/>
                    <a:gd name="T1" fmla="*/ 0 h 21"/>
                    <a:gd name="T2" fmla="*/ 0 w 25"/>
                    <a:gd name="T3" fmla="*/ 14 h 21"/>
                    <a:gd name="T4" fmla="*/ 11 w 25"/>
                    <a:gd name="T5" fmla="*/ 21 h 21"/>
                    <a:gd name="T6" fmla="*/ 9 w 25"/>
                    <a:gd name="T7" fmla="*/ 0 h 21"/>
                  </a:gdLst>
                  <a:ahLst/>
                  <a:cxnLst>
                    <a:cxn ang="0">
                      <a:pos x="T0" y="T1"/>
                    </a:cxn>
                    <a:cxn ang="0">
                      <a:pos x="T2" y="T3"/>
                    </a:cxn>
                    <a:cxn ang="0">
                      <a:pos x="T4" y="T5"/>
                    </a:cxn>
                    <a:cxn ang="0">
                      <a:pos x="T6" y="T7"/>
                    </a:cxn>
                  </a:cxnLst>
                  <a:rect l="0" t="0" r="r" b="b"/>
                  <a:pathLst>
                    <a:path w="25" h="21">
                      <a:moveTo>
                        <a:pt x="9" y="0"/>
                      </a:moveTo>
                      <a:cubicBezTo>
                        <a:pt x="1" y="10"/>
                        <a:pt x="3" y="5"/>
                        <a:pt x="0" y="14"/>
                      </a:cubicBezTo>
                      <a:cubicBezTo>
                        <a:pt x="3" y="20"/>
                        <a:pt x="5" y="20"/>
                        <a:pt x="11" y="21"/>
                      </a:cubicBezTo>
                      <a:cubicBezTo>
                        <a:pt x="25" y="14"/>
                        <a:pt x="23" y="6"/>
                        <a:pt x="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4" name="Freeform 426"/>
                <p:cNvSpPr>
                  <a:spLocks/>
                </p:cNvSpPr>
                <p:nvPr/>
              </p:nvSpPr>
              <p:spPr bwMode="auto">
                <a:xfrm>
                  <a:off x="8438" y="4392"/>
                  <a:ext cx="116" cy="40"/>
                </a:xfrm>
                <a:custGeom>
                  <a:avLst/>
                  <a:gdLst>
                    <a:gd name="T0" fmla="*/ 27 w 116"/>
                    <a:gd name="T1" fmla="*/ 11 h 40"/>
                    <a:gd name="T2" fmla="*/ 0 w 116"/>
                    <a:gd name="T3" fmla="*/ 17 h 40"/>
                    <a:gd name="T4" fmla="*/ 7 w 116"/>
                    <a:gd name="T5" fmla="*/ 36 h 40"/>
                    <a:gd name="T6" fmla="*/ 25 w 116"/>
                    <a:gd name="T7" fmla="*/ 39 h 40"/>
                    <a:gd name="T8" fmla="*/ 105 w 116"/>
                    <a:gd name="T9" fmla="*/ 35 h 40"/>
                    <a:gd name="T10" fmla="*/ 115 w 116"/>
                    <a:gd name="T11" fmla="*/ 8 h 40"/>
                    <a:gd name="T12" fmla="*/ 102 w 116"/>
                    <a:gd name="T13" fmla="*/ 3 h 40"/>
                    <a:gd name="T14" fmla="*/ 76 w 116"/>
                    <a:gd name="T15" fmla="*/ 15 h 40"/>
                    <a:gd name="T16" fmla="*/ 61 w 116"/>
                    <a:gd name="T17" fmla="*/ 11 h 40"/>
                    <a:gd name="T18" fmla="*/ 46 w 116"/>
                    <a:gd name="T19" fmla="*/ 17 h 40"/>
                    <a:gd name="T20" fmla="*/ 27 w 116"/>
                    <a:gd name="T2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40">
                      <a:moveTo>
                        <a:pt x="27" y="11"/>
                      </a:moveTo>
                      <a:cubicBezTo>
                        <a:pt x="10" y="12"/>
                        <a:pt x="11" y="11"/>
                        <a:pt x="0" y="17"/>
                      </a:cubicBezTo>
                      <a:cubicBezTo>
                        <a:pt x="0" y="22"/>
                        <a:pt x="0" y="34"/>
                        <a:pt x="7" y="36"/>
                      </a:cubicBezTo>
                      <a:cubicBezTo>
                        <a:pt x="13" y="38"/>
                        <a:pt x="25" y="39"/>
                        <a:pt x="25" y="39"/>
                      </a:cubicBezTo>
                      <a:cubicBezTo>
                        <a:pt x="51" y="38"/>
                        <a:pt x="79" y="40"/>
                        <a:pt x="105" y="35"/>
                      </a:cubicBezTo>
                      <a:cubicBezTo>
                        <a:pt x="116" y="30"/>
                        <a:pt x="113" y="19"/>
                        <a:pt x="115" y="8"/>
                      </a:cubicBezTo>
                      <a:cubicBezTo>
                        <a:pt x="113" y="0"/>
                        <a:pt x="109" y="2"/>
                        <a:pt x="102" y="3"/>
                      </a:cubicBezTo>
                      <a:cubicBezTo>
                        <a:pt x="92" y="7"/>
                        <a:pt x="86" y="13"/>
                        <a:pt x="76" y="15"/>
                      </a:cubicBezTo>
                      <a:cubicBezTo>
                        <a:pt x="70" y="9"/>
                        <a:pt x="69" y="8"/>
                        <a:pt x="61" y="11"/>
                      </a:cubicBezTo>
                      <a:cubicBezTo>
                        <a:pt x="56" y="15"/>
                        <a:pt x="52" y="15"/>
                        <a:pt x="46" y="17"/>
                      </a:cubicBezTo>
                      <a:cubicBezTo>
                        <a:pt x="39" y="15"/>
                        <a:pt x="33" y="13"/>
                        <a:pt x="27" y="1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5" name="Freeform 427"/>
                <p:cNvSpPr>
                  <a:spLocks/>
                </p:cNvSpPr>
                <p:nvPr/>
              </p:nvSpPr>
              <p:spPr bwMode="auto">
                <a:xfrm>
                  <a:off x="8559" y="4403"/>
                  <a:ext cx="26" cy="15"/>
                </a:xfrm>
                <a:custGeom>
                  <a:avLst/>
                  <a:gdLst>
                    <a:gd name="T0" fmla="*/ 15 w 26"/>
                    <a:gd name="T1" fmla="*/ 0 h 15"/>
                    <a:gd name="T2" fmla="*/ 11 w 26"/>
                    <a:gd name="T3" fmla="*/ 15 h 15"/>
                    <a:gd name="T4" fmla="*/ 15 w 26"/>
                    <a:gd name="T5" fmla="*/ 0 h 15"/>
                  </a:gdLst>
                  <a:ahLst/>
                  <a:cxnLst>
                    <a:cxn ang="0">
                      <a:pos x="T0" y="T1"/>
                    </a:cxn>
                    <a:cxn ang="0">
                      <a:pos x="T2" y="T3"/>
                    </a:cxn>
                    <a:cxn ang="0">
                      <a:pos x="T4" y="T5"/>
                    </a:cxn>
                  </a:cxnLst>
                  <a:rect l="0" t="0" r="r" b="b"/>
                  <a:pathLst>
                    <a:path w="26" h="15">
                      <a:moveTo>
                        <a:pt x="15" y="0"/>
                      </a:moveTo>
                      <a:cubicBezTo>
                        <a:pt x="5" y="1"/>
                        <a:pt x="0" y="10"/>
                        <a:pt x="11" y="15"/>
                      </a:cubicBezTo>
                      <a:cubicBezTo>
                        <a:pt x="20" y="12"/>
                        <a:pt x="26" y="7"/>
                        <a:pt x="15"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6" name="Freeform 428"/>
                <p:cNvSpPr>
                  <a:spLocks/>
                </p:cNvSpPr>
                <p:nvPr/>
              </p:nvSpPr>
              <p:spPr bwMode="auto">
                <a:xfrm>
                  <a:off x="8595" y="4397"/>
                  <a:ext cx="33" cy="20"/>
                </a:xfrm>
                <a:custGeom>
                  <a:avLst/>
                  <a:gdLst>
                    <a:gd name="T0" fmla="*/ 0 w 33"/>
                    <a:gd name="T1" fmla="*/ 1 h 20"/>
                    <a:gd name="T2" fmla="*/ 11 w 33"/>
                    <a:gd name="T3" fmla="*/ 19 h 20"/>
                    <a:gd name="T4" fmla="*/ 24 w 33"/>
                    <a:gd name="T5" fmla="*/ 18 h 20"/>
                    <a:gd name="T6" fmla="*/ 15 w 33"/>
                    <a:gd name="T7" fmla="*/ 1 h 20"/>
                    <a:gd name="T8" fmla="*/ 0 w 33"/>
                    <a:gd name="T9" fmla="*/ 1 h 20"/>
                  </a:gdLst>
                  <a:ahLst/>
                  <a:cxnLst>
                    <a:cxn ang="0">
                      <a:pos x="T0" y="T1"/>
                    </a:cxn>
                    <a:cxn ang="0">
                      <a:pos x="T2" y="T3"/>
                    </a:cxn>
                    <a:cxn ang="0">
                      <a:pos x="T4" y="T5"/>
                    </a:cxn>
                    <a:cxn ang="0">
                      <a:pos x="T6" y="T7"/>
                    </a:cxn>
                    <a:cxn ang="0">
                      <a:pos x="T8" y="T9"/>
                    </a:cxn>
                  </a:cxnLst>
                  <a:rect l="0" t="0" r="r" b="b"/>
                  <a:pathLst>
                    <a:path w="33" h="20">
                      <a:moveTo>
                        <a:pt x="0" y="1"/>
                      </a:moveTo>
                      <a:cubicBezTo>
                        <a:pt x="2" y="10"/>
                        <a:pt x="1" y="17"/>
                        <a:pt x="11" y="19"/>
                      </a:cubicBezTo>
                      <a:cubicBezTo>
                        <a:pt x="15" y="19"/>
                        <a:pt x="20" y="20"/>
                        <a:pt x="24" y="18"/>
                      </a:cubicBezTo>
                      <a:cubicBezTo>
                        <a:pt x="33" y="14"/>
                        <a:pt x="20" y="2"/>
                        <a:pt x="15" y="1"/>
                      </a:cubicBezTo>
                      <a:cubicBezTo>
                        <a:pt x="10" y="0"/>
                        <a:pt x="5" y="1"/>
                        <a:pt x="0"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7" name="Freeform 429"/>
                <p:cNvSpPr>
                  <a:spLocks/>
                </p:cNvSpPr>
                <p:nvPr/>
              </p:nvSpPr>
              <p:spPr bwMode="auto">
                <a:xfrm>
                  <a:off x="8643" y="4368"/>
                  <a:ext cx="45" cy="31"/>
                </a:xfrm>
                <a:custGeom>
                  <a:avLst/>
                  <a:gdLst>
                    <a:gd name="T0" fmla="*/ 21 w 45"/>
                    <a:gd name="T1" fmla="*/ 4 h 31"/>
                    <a:gd name="T2" fmla="*/ 1 w 45"/>
                    <a:gd name="T3" fmla="*/ 13 h 31"/>
                    <a:gd name="T4" fmla="*/ 4 w 45"/>
                    <a:gd name="T5" fmla="*/ 31 h 31"/>
                    <a:gd name="T6" fmla="*/ 40 w 45"/>
                    <a:gd name="T7" fmla="*/ 16 h 31"/>
                    <a:gd name="T8" fmla="*/ 25 w 45"/>
                    <a:gd name="T9" fmla="*/ 0 h 31"/>
                    <a:gd name="T10" fmla="*/ 21 w 45"/>
                    <a:gd name="T11" fmla="*/ 4 h 31"/>
                  </a:gdLst>
                  <a:ahLst/>
                  <a:cxnLst>
                    <a:cxn ang="0">
                      <a:pos x="T0" y="T1"/>
                    </a:cxn>
                    <a:cxn ang="0">
                      <a:pos x="T2" y="T3"/>
                    </a:cxn>
                    <a:cxn ang="0">
                      <a:pos x="T4" y="T5"/>
                    </a:cxn>
                    <a:cxn ang="0">
                      <a:pos x="T6" y="T7"/>
                    </a:cxn>
                    <a:cxn ang="0">
                      <a:pos x="T8" y="T9"/>
                    </a:cxn>
                    <a:cxn ang="0">
                      <a:pos x="T10" y="T11"/>
                    </a:cxn>
                  </a:cxnLst>
                  <a:rect l="0" t="0" r="r" b="b"/>
                  <a:pathLst>
                    <a:path w="45" h="31">
                      <a:moveTo>
                        <a:pt x="21" y="4"/>
                      </a:moveTo>
                      <a:cubicBezTo>
                        <a:pt x="11" y="6"/>
                        <a:pt x="7" y="5"/>
                        <a:pt x="1" y="13"/>
                      </a:cubicBezTo>
                      <a:cubicBezTo>
                        <a:pt x="0" y="20"/>
                        <a:pt x="0" y="25"/>
                        <a:pt x="4" y="31"/>
                      </a:cubicBezTo>
                      <a:cubicBezTo>
                        <a:pt x="19" y="29"/>
                        <a:pt x="27" y="23"/>
                        <a:pt x="40" y="16"/>
                      </a:cubicBezTo>
                      <a:cubicBezTo>
                        <a:pt x="45" y="5"/>
                        <a:pt x="33" y="1"/>
                        <a:pt x="25" y="0"/>
                      </a:cubicBezTo>
                      <a:cubicBezTo>
                        <a:pt x="23" y="2"/>
                        <a:pt x="8" y="12"/>
                        <a:pt x="21"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8" name="Freeform 430"/>
                <p:cNvSpPr>
                  <a:spLocks/>
                </p:cNvSpPr>
                <p:nvPr/>
              </p:nvSpPr>
              <p:spPr bwMode="auto">
                <a:xfrm>
                  <a:off x="8551" y="4411"/>
                  <a:ext cx="145" cy="89"/>
                </a:xfrm>
                <a:custGeom>
                  <a:avLst/>
                  <a:gdLst>
                    <a:gd name="T0" fmla="*/ 145 w 145"/>
                    <a:gd name="T1" fmla="*/ 4 h 89"/>
                    <a:gd name="T2" fmla="*/ 118 w 145"/>
                    <a:gd name="T3" fmla="*/ 8 h 89"/>
                    <a:gd name="T4" fmla="*/ 106 w 145"/>
                    <a:gd name="T5" fmla="*/ 16 h 89"/>
                    <a:gd name="T6" fmla="*/ 85 w 145"/>
                    <a:gd name="T7" fmla="*/ 10 h 89"/>
                    <a:gd name="T8" fmla="*/ 65 w 145"/>
                    <a:gd name="T9" fmla="*/ 11 h 89"/>
                    <a:gd name="T10" fmla="*/ 56 w 145"/>
                    <a:gd name="T11" fmla="*/ 28 h 89"/>
                    <a:gd name="T12" fmla="*/ 35 w 145"/>
                    <a:gd name="T13" fmla="*/ 38 h 89"/>
                    <a:gd name="T14" fmla="*/ 20 w 145"/>
                    <a:gd name="T15" fmla="*/ 44 h 89"/>
                    <a:gd name="T16" fmla="*/ 2 w 145"/>
                    <a:gd name="T17" fmla="*/ 74 h 89"/>
                    <a:gd name="T18" fmla="*/ 13 w 145"/>
                    <a:gd name="T19" fmla="*/ 89 h 89"/>
                    <a:gd name="T20" fmla="*/ 53 w 145"/>
                    <a:gd name="T21" fmla="*/ 74 h 89"/>
                    <a:gd name="T22" fmla="*/ 80 w 145"/>
                    <a:gd name="T23" fmla="*/ 53 h 89"/>
                    <a:gd name="T24" fmla="*/ 113 w 145"/>
                    <a:gd name="T25" fmla="*/ 40 h 89"/>
                    <a:gd name="T26" fmla="*/ 136 w 145"/>
                    <a:gd name="T27" fmla="*/ 25 h 89"/>
                    <a:gd name="T28" fmla="*/ 140 w 145"/>
                    <a:gd name="T29" fmla="*/ 22 h 89"/>
                    <a:gd name="T30" fmla="*/ 145 w 145"/>
                    <a:gd name="T3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89">
                      <a:moveTo>
                        <a:pt x="145" y="4"/>
                      </a:moveTo>
                      <a:cubicBezTo>
                        <a:pt x="134" y="0"/>
                        <a:pt x="126" y="0"/>
                        <a:pt x="118" y="8"/>
                      </a:cubicBezTo>
                      <a:cubicBezTo>
                        <a:pt x="115" y="15"/>
                        <a:pt x="112" y="13"/>
                        <a:pt x="106" y="16"/>
                      </a:cubicBezTo>
                      <a:cubicBezTo>
                        <a:pt x="98" y="14"/>
                        <a:pt x="93" y="11"/>
                        <a:pt x="85" y="10"/>
                      </a:cubicBezTo>
                      <a:cubicBezTo>
                        <a:pt x="78" y="10"/>
                        <a:pt x="71" y="9"/>
                        <a:pt x="65" y="11"/>
                      </a:cubicBezTo>
                      <a:cubicBezTo>
                        <a:pt x="59" y="13"/>
                        <a:pt x="59" y="22"/>
                        <a:pt x="56" y="28"/>
                      </a:cubicBezTo>
                      <a:cubicBezTo>
                        <a:pt x="53" y="34"/>
                        <a:pt x="40" y="37"/>
                        <a:pt x="35" y="38"/>
                      </a:cubicBezTo>
                      <a:cubicBezTo>
                        <a:pt x="30" y="41"/>
                        <a:pt x="25" y="41"/>
                        <a:pt x="20" y="44"/>
                      </a:cubicBezTo>
                      <a:cubicBezTo>
                        <a:pt x="14" y="54"/>
                        <a:pt x="9" y="65"/>
                        <a:pt x="2" y="74"/>
                      </a:cubicBezTo>
                      <a:cubicBezTo>
                        <a:pt x="0" y="86"/>
                        <a:pt x="1" y="86"/>
                        <a:pt x="13" y="89"/>
                      </a:cubicBezTo>
                      <a:cubicBezTo>
                        <a:pt x="28" y="88"/>
                        <a:pt x="38" y="78"/>
                        <a:pt x="53" y="74"/>
                      </a:cubicBezTo>
                      <a:cubicBezTo>
                        <a:pt x="63" y="68"/>
                        <a:pt x="70" y="58"/>
                        <a:pt x="80" y="53"/>
                      </a:cubicBezTo>
                      <a:cubicBezTo>
                        <a:pt x="88" y="42"/>
                        <a:pt x="100" y="41"/>
                        <a:pt x="113" y="40"/>
                      </a:cubicBezTo>
                      <a:cubicBezTo>
                        <a:pt x="122" y="36"/>
                        <a:pt x="128" y="31"/>
                        <a:pt x="136" y="25"/>
                      </a:cubicBezTo>
                      <a:cubicBezTo>
                        <a:pt x="137" y="24"/>
                        <a:pt x="140" y="22"/>
                        <a:pt x="140" y="22"/>
                      </a:cubicBezTo>
                      <a:cubicBezTo>
                        <a:pt x="144" y="15"/>
                        <a:pt x="145" y="13"/>
                        <a:pt x="145"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69" name="Freeform 431"/>
                <p:cNvSpPr>
                  <a:spLocks/>
                </p:cNvSpPr>
                <p:nvPr/>
              </p:nvSpPr>
              <p:spPr bwMode="auto">
                <a:xfrm>
                  <a:off x="8718" y="4380"/>
                  <a:ext cx="18" cy="15"/>
                </a:xfrm>
                <a:custGeom>
                  <a:avLst/>
                  <a:gdLst>
                    <a:gd name="T0" fmla="*/ 0 w 18"/>
                    <a:gd name="T1" fmla="*/ 6 h 15"/>
                    <a:gd name="T2" fmla="*/ 14 w 18"/>
                    <a:gd name="T3" fmla="*/ 14 h 15"/>
                    <a:gd name="T4" fmla="*/ 11 w 18"/>
                    <a:gd name="T5" fmla="*/ 2 h 15"/>
                    <a:gd name="T6" fmla="*/ 0 w 18"/>
                    <a:gd name="T7" fmla="*/ 6 h 15"/>
                  </a:gdLst>
                  <a:ahLst/>
                  <a:cxnLst>
                    <a:cxn ang="0">
                      <a:pos x="T0" y="T1"/>
                    </a:cxn>
                    <a:cxn ang="0">
                      <a:pos x="T2" y="T3"/>
                    </a:cxn>
                    <a:cxn ang="0">
                      <a:pos x="T4" y="T5"/>
                    </a:cxn>
                    <a:cxn ang="0">
                      <a:pos x="T6" y="T7"/>
                    </a:cxn>
                  </a:cxnLst>
                  <a:rect l="0" t="0" r="r" b="b"/>
                  <a:pathLst>
                    <a:path w="18" h="15">
                      <a:moveTo>
                        <a:pt x="0" y="6"/>
                      </a:moveTo>
                      <a:cubicBezTo>
                        <a:pt x="3" y="15"/>
                        <a:pt x="4" y="15"/>
                        <a:pt x="14" y="14"/>
                      </a:cubicBezTo>
                      <a:cubicBezTo>
                        <a:pt x="18" y="7"/>
                        <a:pt x="17" y="6"/>
                        <a:pt x="11" y="2"/>
                      </a:cubicBezTo>
                      <a:cubicBezTo>
                        <a:pt x="1" y="3"/>
                        <a:pt x="4" y="0"/>
                        <a:pt x="0"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0" name="Freeform 432"/>
                <p:cNvSpPr>
                  <a:spLocks/>
                </p:cNvSpPr>
                <p:nvPr/>
              </p:nvSpPr>
              <p:spPr bwMode="auto">
                <a:xfrm>
                  <a:off x="8767" y="4391"/>
                  <a:ext cx="15" cy="18"/>
                </a:xfrm>
                <a:custGeom>
                  <a:avLst/>
                  <a:gdLst>
                    <a:gd name="T0" fmla="*/ 5 w 15"/>
                    <a:gd name="T1" fmla="*/ 0 h 18"/>
                    <a:gd name="T2" fmla="*/ 11 w 15"/>
                    <a:gd name="T3" fmla="*/ 18 h 18"/>
                    <a:gd name="T4" fmla="*/ 5 w 15"/>
                    <a:gd name="T5" fmla="*/ 0 h 18"/>
                  </a:gdLst>
                  <a:ahLst/>
                  <a:cxnLst>
                    <a:cxn ang="0">
                      <a:pos x="T0" y="T1"/>
                    </a:cxn>
                    <a:cxn ang="0">
                      <a:pos x="T2" y="T3"/>
                    </a:cxn>
                    <a:cxn ang="0">
                      <a:pos x="T4" y="T5"/>
                    </a:cxn>
                  </a:cxnLst>
                  <a:rect l="0" t="0" r="r" b="b"/>
                  <a:pathLst>
                    <a:path w="15" h="18">
                      <a:moveTo>
                        <a:pt x="5" y="0"/>
                      </a:moveTo>
                      <a:cubicBezTo>
                        <a:pt x="0" y="7"/>
                        <a:pt x="4" y="14"/>
                        <a:pt x="11" y="18"/>
                      </a:cubicBezTo>
                      <a:cubicBezTo>
                        <a:pt x="15" y="8"/>
                        <a:pt x="10" y="7"/>
                        <a:pt x="5"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1" name="Freeform 433"/>
                <p:cNvSpPr>
                  <a:spLocks/>
                </p:cNvSpPr>
                <p:nvPr/>
              </p:nvSpPr>
              <p:spPr bwMode="auto">
                <a:xfrm>
                  <a:off x="8799" y="4412"/>
                  <a:ext cx="20" cy="16"/>
                </a:xfrm>
                <a:custGeom>
                  <a:avLst/>
                  <a:gdLst>
                    <a:gd name="T0" fmla="*/ 12 w 20"/>
                    <a:gd name="T1" fmla="*/ 1 h 16"/>
                    <a:gd name="T2" fmla="*/ 9 w 20"/>
                    <a:gd name="T3" fmla="*/ 16 h 16"/>
                    <a:gd name="T4" fmla="*/ 20 w 20"/>
                    <a:gd name="T5" fmla="*/ 7 h 16"/>
                    <a:gd name="T6" fmla="*/ 12 w 20"/>
                    <a:gd name="T7" fmla="*/ 1 h 16"/>
                  </a:gdLst>
                  <a:ahLst/>
                  <a:cxnLst>
                    <a:cxn ang="0">
                      <a:pos x="T0" y="T1"/>
                    </a:cxn>
                    <a:cxn ang="0">
                      <a:pos x="T2" y="T3"/>
                    </a:cxn>
                    <a:cxn ang="0">
                      <a:pos x="T4" y="T5"/>
                    </a:cxn>
                    <a:cxn ang="0">
                      <a:pos x="T6" y="T7"/>
                    </a:cxn>
                  </a:cxnLst>
                  <a:rect l="0" t="0" r="r" b="b"/>
                  <a:pathLst>
                    <a:path w="20" h="16">
                      <a:moveTo>
                        <a:pt x="12" y="1"/>
                      </a:moveTo>
                      <a:cubicBezTo>
                        <a:pt x="3" y="4"/>
                        <a:pt x="0" y="9"/>
                        <a:pt x="9" y="16"/>
                      </a:cubicBezTo>
                      <a:cubicBezTo>
                        <a:pt x="16" y="15"/>
                        <a:pt x="17" y="13"/>
                        <a:pt x="20" y="7"/>
                      </a:cubicBezTo>
                      <a:cubicBezTo>
                        <a:pt x="16" y="0"/>
                        <a:pt x="19" y="1"/>
                        <a:pt x="12"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2" name="Freeform 434"/>
                <p:cNvSpPr>
                  <a:spLocks/>
                </p:cNvSpPr>
                <p:nvPr/>
              </p:nvSpPr>
              <p:spPr bwMode="auto">
                <a:xfrm>
                  <a:off x="8826" y="4368"/>
                  <a:ext cx="29" cy="38"/>
                </a:xfrm>
                <a:custGeom>
                  <a:avLst/>
                  <a:gdLst>
                    <a:gd name="T0" fmla="*/ 21 w 29"/>
                    <a:gd name="T1" fmla="*/ 0 h 38"/>
                    <a:gd name="T2" fmla="*/ 6 w 29"/>
                    <a:gd name="T3" fmla="*/ 17 h 38"/>
                    <a:gd name="T4" fmla="*/ 0 w 29"/>
                    <a:gd name="T5" fmla="*/ 30 h 38"/>
                    <a:gd name="T6" fmla="*/ 8 w 29"/>
                    <a:gd name="T7" fmla="*/ 36 h 38"/>
                    <a:gd name="T8" fmla="*/ 21 w 29"/>
                    <a:gd name="T9" fmla="*/ 26 h 38"/>
                    <a:gd name="T10" fmla="*/ 29 w 29"/>
                    <a:gd name="T11" fmla="*/ 11 h 38"/>
                    <a:gd name="T12" fmla="*/ 21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21" y="0"/>
                      </a:moveTo>
                      <a:cubicBezTo>
                        <a:pt x="16" y="6"/>
                        <a:pt x="13" y="13"/>
                        <a:pt x="6" y="17"/>
                      </a:cubicBezTo>
                      <a:cubicBezTo>
                        <a:pt x="3" y="21"/>
                        <a:pt x="2" y="25"/>
                        <a:pt x="0" y="30"/>
                      </a:cubicBezTo>
                      <a:cubicBezTo>
                        <a:pt x="2" y="33"/>
                        <a:pt x="3" y="38"/>
                        <a:pt x="8" y="36"/>
                      </a:cubicBezTo>
                      <a:cubicBezTo>
                        <a:pt x="13" y="34"/>
                        <a:pt x="21" y="26"/>
                        <a:pt x="21" y="26"/>
                      </a:cubicBezTo>
                      <a:cubicBezTo>
                        <a:pt x="24" y="21"/>
                        <a:pt x="29" y="11"/>
                        <a:pt x="29" y="11"/>
                      </a:cubicBezTo>
                      <a:cubicBezTo>
                        <a:pt x="27" y="5"/>
                        <a:pt x="25" y="4"/>
                        <a:pt x="21"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3" name="Freeform 435"/>
                <p:cNvSpPr>
                  <a:spLocks/>
                </p:cNvSpPr>
                <p:nvPr/>
              </p:nvSpPr>
              <p:spPr bwMode="auto">
                <a:xfrm>
                  <a:off x="8331" y="4196"/>
                  <a:ext cx="28" cy="25"/>
                </a:xfrm>
                <a:custGeom>
                  <a:avLst/>
                  <a:gdLst>
                    <a:gd name="T0" fmla="*/ 11 w 28"/>
                    <a:gd name="T1" fmla="*/ 0 h 25"/>
                    <a:gd name="T2" fmla="*/ 0 w 28"/>
                    <a:gd name="T3" fmla="*/ 15 h 25"/>
                    <a:gd name="T4" fmla="*/ 11 w 28"/>
                    <a:gd name="T5" fmla="*/ 24 h 25"/>
                    <a:gd name="T6" fmla="*/ 11 w 28"/>
                    <a:gd name="T7" fmla="*/ 0 h 25"/>
                  </a:gdLst>
                  <a:ahLst/>
                  <a:cxnLst>
                    <a:cxn ang="0">
                      <a:pos x="T0" y="T1"/>
                    </a:cxn>
                    <a:cxn ang="0">
                      <a:pos x="T2" y="T3"/>
                    </a:cxn>
                    <a:cxn ang="0">
                      <a:pos x="T4" y="T5"/>
                    </a:cxn>
                    <a:cxn ang="0">
                      <a:pos x="T6" y="T7"/>
                    </a:cxn>
                  </a:cxnLst>
                  <a:rect l="0" t="0" r="r" b="b"/>
                  <a:pathLst>
                    <a:path w="28" h="25">
                      <a:moveTo>
                        <a:pt x="11" y="0"/>
                      </a:moveTo>
                      <a:cubicBezTo>
                        <a:pt x="5" y="1"/>
                        <a:pt x="3" y="9"/>
                        <a:pt x="0" y="15"/>
                      </a:cubicBezTo>
                      <a:cubicBezTo>
                        <a:pt x="3" y="23"/>
                        <a:pt x="2" y="25"/>
                        <a:pt x="11" y="24"/>
                      </a:cubicBezTo>
                      <a:cubicBezTo>
                        <a:pt x="20" y="17"/>
                        <a:pt x="28" y="0"/>
                        <a:pt x="11"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4" name="Freeform 436"/>
                <p:cNvSpPr>
                  <a:spLocks/>
                </p:cNvSpPr>
                <p:nvPr/>
              </p:nvSpPr>
              <p:spPr bwMode="auto">
                <a:xfrm>
                  <a:off x="8420" y="3992"/>
                  <a:ext cx="230" cy="306"/>
                </a:xfrm>
                <a:custGeom>
                  <a:avLst/>
                  <a:gdLst>
                    <a:gd name="T0" fmla="*/ 36 w 230"/>
                    <a:gd name="T1" fmla="*/ 94 h 306"/>
                    <a:gd name="T2" fmla="*/ 15 w 230"/>
                    <a:gd name="T3" fmla="*/ 114 h 306"/>
                    <a:gd name="T4" fmla="*/ 10 w 230"/>
                    <a:gd name="T5" fmla="*/ 153 h 306"/>
                    <a:gd name="T6" fmla="*/ 0 w 230"/>
                    <a:gd name="T7" fmla="*/ 183 h 306"/>
                    <a:gd name="T8" fmla="*/ 33 w 230"/>
                    <a:gd name="T9" fmla="*/ 211 h 306"/>
                    <a:gd name="T10" fmla="*/ 22 w 230"/>
                    <a:gd name="T11" fmla="*/ 264 h 306"/>
                    <a:gd name="T12" fmla="*/ 16 w 230"/>
                    <a:gd name="T13" fmla="*/ 297 h 306"/>
                    <a:gd name="T14" fmla="*/ 36 w 230"/>
                    <a:gd name="T15" fmla="*/ 304 h 306"/>
                    <a:gd name="T16" fmla="*/ 51 w 230"/>
                    <a:gd name="T17" fmla="*/ 285 h 306"/>
                    <a:gd name="T18" fmla="*/ 64 w 230"/>
                    <a:gd name="T19" fmla="*/ 258 h 306"/>
                    <a:gd name="T20" fmla="*/ 58 w 230"/>
                    <a:gd name="T21" fmla="*/ 240 h 306"/>
                    <a:gd name="T22" fmla="*/ 61 w 230"/>
                    <a:gd name="T23" fmla="*/ 214 h 306"/>
                    <a:gd name="T24" fmla="*/ 61 w 230"/>
                    <a:gd name="T25" fmla="*/ 172 h 306"/>
                    <a:gd name="T26" fmla="*/ 85 w 230"/>
                    <a:gd name="T27" fmla="*/ 178 h 306"/>
                    <a:gd name="T28" fmla="*/ 85 w 230"/>
                    <a:gd name="T29" fmla="*/ 204 h 306"/>
                    <a:gd name="T30" fmla="*/ 99 w 230"/>
                    <a:gd name="T31" fmla="*/ 222 h 306"/>
                    <a:gd name="T32" fmla="*/ 94 w 230"/>
                    <a:gd name="T33" fmla="*/ 247 h 306"/>
                    <a:gd name="T34" fmla="*/ 99 w 230"/>
                    <a:gd name="T35" fmla="*/ 271 h 306"/>
                    <a:gd name="T36" fmla="*/ 129 w 230"/>
                    <a:gd name="T37" fmla="*/ 256 h 306"/>
                    <a:gd name="T38" fmla="*/ 135 w 230"/>
                    <a:gd name="T39" fmla="*/ 234 h 306"/>
                    <a:gd name="T40" fmla="*/ 124 w 230"/>
                    <a:gd name="T41" fmla="*/ 220 h 306"/>
                    <a:gd name="T42" fmla="*/ 129 w 230"/>
                    <a:gd name="T43" fmla="*/ 204 h 306"/>
                    <a:gd name="T44" fmla="*/ 109 w 230"/>
                    <a:gd name="T45" fmla="*/ 169 h 306"/>
                    <a:gd name="T46" fmla="*/ 100 w 230"/>
                    <a:gd name="T47" fmla="*/ 141 h 306"/>
                    <a:gd name="T48" fmla="*/ 135 w 230"/>
                    <a:gd name="T49" fmla="*/ 133 h 306"/>
                    <a:gd name="T50" fmla="*/ 147 w 230"/>
                    <a:gd name="T51" fmla="*/ 114 h 306"/>
                    <a:gd name="T52" fmla="*/ 165 w 230"/>
                    <a:gd name="T53" fmla="*/ 106 h 306"/>
                    <a:gd name="T54" fmla="*/ 159 w 230"/>
                    <a:gd name="T55" fmla="*/ 91 h 306"/>
                    <a:gd name="T56" fmla="*/ 103 w 230"/>
                    <a:gd name="T57" fmla="*/ 102 h 306"/>
                    <a:gd name="T58" fmla="*/ 85 w 230"/>
                    <a:gd name="T59" fmla="*/ 118 h 306"/>
                    <a:gd name="T60" fmla="*/ 64 w 230"/>
                    <a:gd name="T61" fmla="*/ 91 h 306"/>
                    <a:gd name="T62" fmla="*/ 87 w 230"/>
                    <a:gd name="T63" fmla="*/ 55 h 306"/>
                    <a:gd name="T64" fmla="*/ 99 w 230"/>
                    <a:gd name="T65" fmla="*/ 46 h 306"/>
                    <a:gd name="T66" fmla="*/ 118 w 230"/>
                    <a:gd name="T67" fmla="*/ 57 h 306"/>
                    <a:gd name="T68" fmla="*/ 150 w 230"/>
                    <a:gd name="T69" fmla="*/ 52 h 306"/>
                    <a:gd name="T70" fmla="*/ 165 w 230"/>
                    <a:gd name="T71" fmla="*/ 55 h 306"/>
                    <a:gd name="T72" fmla="*/ 196 w 230"/>
                    <a:gd name="T73" fmla="*/ 45 h 306"/>
                    <a:gd name="T74" fmla="*/ 228 w 230"/>
                    <a:gd name="T75" fmla="*/ 12 h 306"/>
                    <a:gd name="T76" fmla="*/ 219 w 230"/>
                    <a:gd name="T77" fmla="*/ 0 h 306"/>
                    <a:gd name="T78" fmla="*/ 201 w 230"/>
                    <a:gd name="T79" fmla="*/ 7 h 306"/>
                    <a:gd name="T80" fmla="*/ 184 w 230"/>
                    <a:gd name="T81" fmla="*/ 27 h 306"/>
                    <a:gd name="T82" fmla="*/ 168 w 230"/>
                    <a:gd name="T83" fmla="*/ 24 h 306"/>
                    <a:gd name="T84" fmla="*/ 142 w 230"/>
                    <a:gd name="T85" fmla="*/ 22 h 306"/>
                    <a:gd name="T86" fmla="*/ 114 w 230"/>
                    <a:gd name="T87" fmla="*/ 24 h 306"/>
                    <a:gd name="T88" fmla="*/ 97 w 230"/>
                    <a:gd name="T89" fmla="*/ 12 h 306"/>
                    <a:gd name="T90" fmla="*/ 84 w 230"/>
                    <a:gd name="T91" fmla="*/ 19 h 306"/>
                    <a:gd name="T92" fmla="*/ 70 w 230"/>
                    <a:gd name="T93" fmla="*/ 36 h 306"/>
                    <a:gd name="T94" fmla="*/ 51 w 230"/>
                    <a:gd name="T95" fmla="*/ 36 h 306"/>
                    <a:gd name="T96" fmla="*/ 36 w 230"/>
                    <a:gd name="T97" fmla="*/ 48 h 306"/>
                    <a:gd name="T98" fmla="*/ 28 w 230"/>
                    <a:gd name="T99" fmla="*/ 66 h 306"/>
                    <a:gd name="T100" fmla="*/ 36 w 230"/>
                    <a:gd name="T101" fmla="*/ 85 h 306"/>
                    <a:gd name="T102" fmla="*/ 36 w 230"/>
                    <a:gd name="T103" fmla="*/ 9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0" h="306">
                      <a:moveTo>
                        <a:pt x="36" y="94"/>
                      </a:moveTo>
                      <a:cubicBezTo>
                        <a:pt x="24" y="99"/>
                        <a:pt x="21" y="103"/>
                        <a:pt x="15" y="114"/>
                      </a:cubicBezTo>
                      <a:cubicBezTo>
                        <a:pt x="13" y="132"/>
                        <a:pt x="21" y="138"/>
                        <a:pt x="10" y="153"/>
                      </a:cubicBezTo>
                      <a:cubicBezTo>
                        <a:pt x="9" y="167"/>
                        <a:pt x="2" y="172"/>
                        <a:pt x="0" y="183"/>
                      </a:cubicBezTo>
                      <a:cubicBezTo>
                        <a:pt x="2" y="212"/>
                        <a:pt x="4" y="208"/>
                        <a:pt x="33" y="211"/>
                      </a:cubicBezTo>
                      <a:cubicBezTo>
                        <a:pt x="42" y="238"/>
                        <a:pt x="33" y="243"/>
                        <a:pt x="22" y="264"/>
                      </a:cubicBezTo>
                      <a:cubicBezTo>
                        <a:pt x="18" y="281"/>
                        <a:pt x="14" y="290"/>
                        <a:pt x="16" y="297"/>
                      </a:cubicBezTo>
                      <a:cubicBezTo>
                        <a:pt x="18" y="304"/>
                        <a:pt x="30" y="306"/>
                        <a:pt x="36" y="304"/>
                      </a:cubicBezTo>
                      <a:cubicBezTo>
                        <a:pt x="41" y="298"/>
                        <a:pt x="51" y="285"/>
                        <a:pt x="51" y="285"/>
                      </a:cubicBezTo>
                      <a:cubicBezTo>
                        <a:pt x="54" y="270"/>
                        <a:pt x="57" y="271"/>
                        <a:pt x="64" y="258"/>
                      </a:cubicBezTo>
                      <a:cubicBezTo>
                        <a:pt x="63" y="250"/>
                        <a:pt x="60" y="247"/>
                        <a:pt x="58" y="240"/>
                      </a:cubicBezTo>
                      <a:cubicBezTo>
                        <a:pt x="57" y="225"/>
                        <a:pt x="59" y="226"/>
                        <a:pt x="61" y="214"/>
                      </a:cubicBezTo>
                      <a:cubicBezTo>
                        <a:pt x="55" y="201"/>
                        <a:pt x="53" y="185"/>
                        <a:pt x="61" y="172"/>
                      </a:cubicBezTo>
                      <a:cubicBezTo>
                        <a:pt x="69" y="174"/>
                        <a:pt x="76" y="177"/>
                        <a:pt x="85" y="178"/>
                      </a:cubicBezTo>
                      <a:cubicBezTo>
                        <a:pt x="95" y="184"/>
                        <a:pt x="90" y="195"/>
                        <a:pt x="85" y="204"/>
                      </a:cubicBezTo>
                      <a:cubicBezTo>
                        <a:pt x="83" y="216"/>
                        <a:pt x="88" y="217"/>
                        <a:pt x="99" y="222"/>
                      </a:cubicBezTo>
                      <a:cubicBezTo>
                        <a:pt x="104" y="232"/>
                        <a:pt x="98" y="238"/>
                        <a:pt x="94" y="247"/>
                      </a:cubicBezTo>
                      <a:cubicBezTo>
                        <a:pt x="93" y="256"/>
                        <a:pt x="88" y="269"/>
                        <a:pt x="99" y="271"/>
                      </a:cubicBezTo>
                      <a:cubicBezTo>
                        <a:pt x="111" y="265"/>
                        <a:pt x="115" y="260"/>
                        <a:pt x="129" y="256"/>
                      </a:cubicBezTo>
                      <a:cubicBezTo>
                        <a:pt x="151" y="260"/>
                        <a:pt x="148" y="244"/>
                        <a:pt x="135" y="234"/>
                      </a:cubicBezTo>
                      <a:cubicBezTo>
                        <a:pt x="132" y="228"/>
                        <a:pt x="127" y="226"/>
                        <a:pt x="124" y="220"/>
                      </a:cubicBezTo>
                      <a:cubicBezTo>
                        <a:pt x="126" y="214"/>
                        <a:pt x="126" y="209"/>
                        <a:pt x="129" y="204"/>
                      </a:cubicBezTo>
                      <a:cubicBezTo>
                        <a:pt x="124" y="190"/>
                        <a:pt x="115" y="182"/>
                        <a:pt x="109" y="169"/>
                      </a:cubicBezTo>
                      <a:cubicBezTo>
                        <a:pt x="108" y="158"/>
                        <a:pt x="109" y="148"/>
                        <a:pt x="100" y="141"/>
                      </a:cubicBezTo>
                      <a:cubicBezTo>
                        <a:pt x="105" y="130"/>
                        <a:pt x="126" y="134"/>
                        <a:pt x="135" y="133"/>
                      </a:cubicBezTo>
                      <a:cubicBezTo>
                        <a:pt x="136" y="122"/>
                        <a:pt x="136" y="116"/>
                        <a:pt x="147" y="114"/>
                      </a:cubicBezTo>
                      <a:cubicBezTo>
                        <a:pt x="153" y="109"/>
                        <a:pt x="157" y="108"/>
                        <a:pt x="165" y="106"/>
                      </a:cubicBezTo>
                      <a:cubicBezTo>
                        <a:pt x="166" y="98"/>
                        <a:pt x="165" y="96"/>
                        <a:pt x="159" y="91"/>
                      </a:cubicBezTo>
                      <a:cubicBezTo>
                        <a:pt x="124" y="93"/>
                        <a:pt x="127" y="94"/>
                        <a:pt x="103" y="102"/>
                      </a:cubicBezTo>
                      <a:cubicBezTo>
                        <a:pt x="96" y="107"/>
                        <a:pt x="92" y="114"/>
                        <a:pt x="85" y="118"/>
                      </a:cubicBezTo>
                      <a:cubicBezTo>
                        <a:pt x="76" y="112"/>
                        <a:pt x="68" y="101"/>
                        <a:pt x="64" y="91"/>
                      </a:cubicBezTo>
                      <a:cubicBezTo>
                        <a:pt x="66" y="57"/>
                        <a:pt x="59" y="60"/>
                        <a:pt x="87" y="55"/>
                      </a:cubicBezTo>
                      <a:cubicBezTo>
                        <a:pt x="91" y="50"/>
                        <a:pt x="93" y="48"/>
                        <a:pt x="99" y="46"/>
                      </a:cubicBezTo>
                      <a:cubicBezTo>
                        <a:pt x="106" y="49"/>
                        <a:pt x="111" y="54"/>
                        <a:pt x="118" y="57"/>
                      </a:cubicBezTo>
                      <a:cubicBezTo>
                        <a:pt x="133" y="53"/>
                        <a:pt x="134" y="51"/>
                        <a:pt x="150" y="52"/>
                      </a:cubicBezTo>
                      <a:cubicBezTo>
                        <a:pt x="156" y="57"/>
                        <a:pt x="158" y="57"/>
                        <a:pt x="165" y="55"/>
                      </a:cubicBezTo>
                      <a:cubicBezTo>
                        <a:pt x="173" y="49"/>
                        <a:pt x="186" y="46"/>
                        <a:pt x="196" y="45"/>
                      </a:cubicBezTo>
                      <a:cubicBezTo>
                        <a:pt x="206" y="35"/>
                        <a:pt x="219" y="24"/>
                        <a:pt x="228" y="12"/>
                      </a:cubicBezTo>
                      <a:cubicBezTo>
                        <a:pt x="230" y="3"/>
                        <a:pt x="228" y="1"/>
                        <a:pt x="219" y="0"/>
                      </a:cubicBezTo>
                      <a:cubicBezTo>
                        <a:pt x="210" y="1"/>
                        <a:pt x="208" y="2"/>
                        <a:pt x="201" y="7"/>
                      </a:cubicBezTo>
                      <a:cubicBezTo>
                        <a:pt x="196" y="16"/>
                        <a:pt x="193" y="22"/>
                        <a:pt x="184" y="27"/>
                      </a:cubicBezTo>
                      <a:cubicBezTo>
                        <a:pt x="177" y="23"/>
                        <a:pt x="177" y="22"/>
                        <a:pt x="168" y="24"/>
                      </a:cubicBezTo>
                      <a:cubicBezTo>
                        <a:pt x="155" y="34"/>
                        <a:pt x="156" y="29"/>
                        <a:pt x="142" y="22"/>
                      </a:cubicBezTo>
                      <a:cubicBezTo>
                        <a:pt x="133" y="23"/>
                        <a:pt x="123" y="24"/>
                        <a:pt x="114" y="24"/>
                      </a:cubicBezTo>
                      <a:cubicBezTo>
                        <a:pt x="108" y="24"/>
                        <a:pt x="105" y="14"/>
                        <a:pt x="97" y="12"/>
                      </a:cubicBezTo>
                      <a:cubicBezTo>
                        <a:pt x="90" y="13"/>
                        <a:pt x="88" y="14"/>
                        <a:pt x="84" y="19"/>
                      </a:cubicBezTo>
                      <a:cubicBezTo>
                        <a:pt x="81" y="27"/>
                        <a:pt x="78" y="33"/>
                        <a:pt x="70" y="36"/>
                      </a:cubicBezTo>
                      <a:cubicBezTo>
                        <a:pt x="64" y="35"/>
                        <a:pt x="52" y="35"/>
                        <a:pt x="51" y="36"/>
                      </a:cubicBezTo>
                      <a:cubicBezTo>
                        <a:pt x="47" y="39"/>
                        <a:pt x="37" y="43"/>
                        <a:pt x="36" y="48"/>
                      </a:cubicBezTo>
                      <a:cubicBezTo>
                        <a:pt x="35" y="54"/>
                        <a:pt x="31" y="61"/>
                        <a:pt x="28" y="66"/>
                      </a:cubicBezTo>
                      <a:cubicBezTo>
                        <a:pt x="30" y="75"/>
                        <a:pt x="31" y="78"/>
                        <a:pt x="36" y="85"/>
                      </a:cubicBezTo>
                      <a:cubicBezTo>
                        <a:pt x="37" y="89"/>
                        <a:pt x="34" y="94"/>
                        <a:pt x="36" y="9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5" name="Freeform 437"/>
                <p:cNvSpPr>
                  <a:spLocks/>
                </p:cNvSpPr>
                <p:nvPr/>
              </p:nvSpPr>
              <p:spPr bwMode="auto">
                <a:xfrm>
                  <a:off x="8459" y="4294"/>
                  <a:ext cx="26" cy="28"/>
                </a:xfrm>
                <a:custGeom>
                  <a:avLst/>
                  <a:gdLst>
                    <a:gd name="T0" fmla="*/ 3 w 26"/>
                    <a:gd name="T1" fmla="*/ 7 h 28"/>
                    <a:gd name="T2" fmla="*/ 9 w 26"/>
                    <a:gd name="T3" fmla="*/ 28 h 28"/>
                    <a:gd name="T4" fmla="*/ 18 w 26"/>
                    <a:gd name="T5" fmla="*/ 26 h 28"/>
                    <a:gd name="T6" fmla="*/ 3 w 26"/>
                    <a:gd name="T7" fmla="*/ 7 h 28"/>
                  </a:gdLst>
                  <a:ahLst/>
                  <a:cxnLst>
                    <a:cxn ang="0">
                      <a:pos x="T0" y="T1"/>
                    </a:cxn>
                    <a:cxn ang="0">
                      <a:pos x="T2" y="T3"/>
                    </a:cxn>
                    <a:cxn ang="0">
                      <a:pos x="T4" y="T5"/>
                    </a:cxn>
                    <a:cxn ang="0">
                      <a:pos x="T6" y="T7"/>
                    </a:cxn>
                  </a:cxnLst>
                  <a:rect l="0" t="0" r="r" b="b"/>
                  <a:pathLst>
                    <a:path w="26" h="28">
                      <a:moveTo>
                        <a:pt x="3" y="7"/>
                      </a:moveTo>
                      <a:cubicBezTo>
                        <a:pt x="0" y="15"/>
                        <a:pt x="1" y="23"/>
                        <a:pt x="9" y="28"/>
                      </a:cubicBezTo>
                      <a:cubicBezTo>
                        <a:pt x="12" y="27"/>
                        <a:pt x="16" y="28"/>
                        <a:pt x="18" y="26"/>
                      </a:cubicBezTo>
                      <a:cubicBezTo>
                        <a:pt x="26" y="20"/>
                        <a:pt x="13" y="0"/>
                        <a:pt x="3"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6" name="Freeform 438"/>
                <p:cNvSpPr>
                  <a:spLocks/>
                </p:cNvSpPr>
                <p:nvPr/>
              </p:nvSpPr>
              <p:spPr bwMode="auto">
                <a:xfrm>
                  <a:off x="8510" y="4271"/>
                  <a:ext cx="20" cy="24"/>
                </a:xfrm>
                <a:custGeom>
                  <a:avLst/>
                  <a:gdLst>
                    <a:gd name="T0" fmla="*/ 4 w 20"/>
                    <a:gd name="T1" fmla="*/ 4 h 24"/>
                    <a:gd name="T2" fmla="*/ 6 w 20"/>
                    <a:gd name="T3" fmla="*/ 19 h 24"/>
                    <a:gd name="T4" fmla="*/ 16 w 20"/>
                    <a:gd name="T5" fmla="*/ 24 h 24"/>
                    <a:gd name="T6" fmla="*/ 4 w 20"/>
                    <a:gd name="T7" fmla="*/ 4 h 24"/>
                  </a:gdLst>
                  <a:ahLst/>
                  <a:cxnLst>
                    <a:cxn ang="0">
                      <a:pos x="T0" y="T1"/>
                    </a:cxn>
                    <a:cxn ang="0">
                      <a:pos x="T2" y="T3"/>
                    </a:cxn>
                    <a:cxn ang="0">
                      <a:pos x="T4" y="T5"/>
                    </a:cxn>
                    <a:cxn ang="0">
                      <a:pos x="T6" y="T7"/>
                    </a:cxn>
                  </a:cxnLst>
                  <a:rect l="0" t="0" r="r" b="b"/>
                  <a:pathLst>
                    <a:path w="20" h="24">
                      <a:moveTo>
                        <a:pt x="4" y="4"/>
                      </a:moveTo>
                      <a:cubicBezTo>
                        <a:pt x="1" y="9"/>
                        <a:pt x="0" y="15"/>
                        <a:pt x="6" y="19"/>
                      </a:cubicBezTo>
                      <a:cubicBezTo>
                        <a:pt x="9" y="21"/>
                        <a:pt x="16" y="24"/>
                        <a:pt x="16" y="24"/>
                      </a:cubicBezTo>
                      <a:cubicBezTo>
                        <a:pt x="20" y="15"/>
                        <a:pt x="16" y="0"/>
                        <a:pt x="4"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7" name="Freeform 439"/>
                <p:cNvSpPr>
                  <a:spLocks/>
                </p:cNvSpPr>
                <p:nvPr/>
              </p:nvSpPr>
              <p:spPr bwMode="auto">
                <a:xfrm>
                  <a:off x="8532" y="4258"/>
                  <a:ext cx="20" cy="31"/>
                </a:xfrm>
                <a:custGeom>
                  <a:avLst/>
                  <a:gdLst>
                    <a:gd name="T0" fmla="*/ 11 w 20"/>
                    <a:gd name="T1" fmla="*/ 4 h 31"/>
                    <a:gd name="T2" fmla="*/ 0 w 20"/>
                    <a:gd name="T3" fmla="*/ 16 h 31"/>
                    <a:gd name="T4" fmla="*/ 11 w 20"/>
                    <a:gd name="T5" fmla="*/ 26 h 31"/>
                    <a:gd name="T6" fmla="*/ 20 w 20"/>
                    <a:gd name="T7" fmla="*/ 10 h 31"/>
                    <a:gd name="T8" fmla="*/ 11 w 20"/>
                    <a:gd name="T9" fmla="*/ 4 h 31"/>
                  </a:gdLst>
                  <a:ahLst/>
                  <a:cxnLst>
                    <a:cxn ang="0">
                      <a:pos x="T0" y="T1"/>
                    </a:cxn>
                    <a:cxn ang="0">
                      <a:pos x="T2" y="T3"/>
                    </a:cxn>
                    <a:cxn ang="0">
                      <a:pos x="T4" y="T5"/>
                    </a:cxn>
                    <a:cxn ang="0">
                      <a:pos x="T6" y="T7"/>
                    </a:cxn>
                    <a:cxn ang="0">
                      <a:pos x="T8" y="T9"/>
                    </a:cxn>
                  </a:cxnLst>
                  <a:rect l="0" t="0" r="r" b="b"/>
                  <a:pathLst>
                    <a:path w="20" h="31">
                      <a:moveTo>
                        <a:pt x="11" y="4"/>
                      </a:moveTo>
                      <a:cubicBezTo>
                        <a:pt x="1" y="12"/>
                        <a:pt x="3" y="7"/>
                        <a:pt x="0" y="16"/>
                      </a:cubicBezTo>
                      <a:cubicBezTo>
                        <a:pt x="2" y="26"/>
                        <a:pt x="1" y="31"/>
                        <a:pt x="11" y="26"/>
                      </a:cubicBezTo>
                      <a:cubicBezTo>
                        <a:pt x="14" y="21"/>
                        <a:pt x="20" y="10"/>
                        <a:pt x="20" y="10"/>
                      </a:cubicBezTo>
                      <a:cubicBezTo>
                        <a:pt x="18" y="5"/>
                        <a:pt x="17" y="0"/>
                        <a:pt x="11"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8" name="Freeform 440"/>
                <p:cNvSpPr>
                  <a:spLocks/>
                </p:cNvSpPr>
                <p:nvPr/>
              </p:nvSpPr>
              <p:spPr bwMode="auto">
                <a:xfrm>
                  <a:off x="8561" y="4255"/>
                  <a:ext cx="27" cy="41"/>
                </a:xfrm>
                <a:custGeom>
                  <a:avLst/>
                  <a:gdLst>
                    <a:gd name="T0" fmla="*/ 16 w 27"/>
                    <a:gd name="T1" fmla="*/ 5 h 41"/>
                    <a:gd name="T2" fmla="*/ 4 w 27"/>
                    <a:gd name="T3" fmla="*/ 16 h 41"/>
                    <a:gd name="T4" fmla="*/ 0 w 27"/>
                    <a:gd name="T5" fmla="*/ 32 h 41"/>
                    <a:gd name="T6" fmla="*/ 6 w 27"/>
                    <a:gd name="T7" fmla="*/ 40 h 41"/>
                    <a:gd name="T8" fmla="*/ 16 w 27"/>
                    <a:gd name="T9" fmla="*/ 35 h 41"/>
                    <a:gd name="T10" fmla="*/ 21 w 27"/>
                    <a:gd name="T11" fmla="*/ 22 h 41"/>
                    <a:gd name="T12" fmla="*/ 16 w 27"/>
                    <a:gd name="T13" fmla="*/ 5 h 41"/>
                  </a:gdLst>
                  <a:ahLst/>
                  <a:cxnLst>
                    <a:cxn ang="0">
                      <a:pos x="T0" y="T1"/>
                    </a:cxn>
                    <a:cxn ang="0">
                      <a:pos x="T2" y="T3"/>
                    </a:cxn>
                    <a:cxn ang="0">
                      <a:pos x="T4" y="T5"/>
                    </a:cxn>
                    <a:cxn ang="0">
                      <a:pos x="T6" y="T7"/>
                    </a:cxn>
                    <a:cxn ang="0">
                      <a:pos x="T8" y="T9"/>
                    </a:cxn>
                    <a:cxn ang="0">
                      <a:pos x="T10" y="T11"/>
                    </a:cxn>
                    <a:cxn ang="0">
                      <a:pos x="T12" y="T13"/>
                    </a:cxn>
                  </a:cxnLst>
                  <a:rect l="0" t="0" r="r" b="b"/>
                  <a:pathLst>
                    <a:path w="27" h="41">
                      <a:moveTo>
                        <a:pt x="16" y="5"/>
                      </a:moveTo>
                      <a:cubicBezTo>
                        <a:pt x="8" y="7"/>
                        <a:pt x="7" y="8"/>
                        <a:pt x="4" y="16"/>
                      </a:cubicBezTo>
                      <a:cubicBezTo>
                        <a:pt x="3" y="22"/>
                        <a:pt x="1" y="26"/>
                        <a:pt x="0" y="32"/>
                      </a:cubicBezTo>
                      <a:cubicBezTo>
                        <a:pt x="1" y="35"/>
                        <a:pt x="0" y="41"/>
                        <a:pt x="6" y="40"/>
                      </a:cubicBezTo>
                      <a:cubicBezTo>
                        <a:pt x="10" y="40"/>
                        <a:pt x="16" y="35"/>
                        <a:pt x="16" y="35"/>
                      </a:cubicBezTo>
                      <a:cubicBezTo>
                        <a:pt x="18" y="31"/>
                        <a:pt x="19" y="26"/>
                        <a:pt x="21" y="22"/>
                      </a:cubicBezTo>
                      <a:cubicBezTo>
                        <a:pt x="22" y="18"/>
                        <a:pt x="27" y="0"/>
                        <a:pt x="16"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79" name="Freeform 441"/>
                <p:cNvSpPr>
                  <a:spLocks/>
                </p:cNvSpPr>
                <p:nvPr/>
              </p:nvSpPr>
              <p:spPr bwMode="auto">
                <a:xfrm>
                  <a:off x="8574" y="4109"/>
                  <a:ext cx="33" cy="15"/>
                </a:xfrm>
                <a:custGeom>
                  <a:avLst/>
                  <a:gdLst>
                    <a:gd name="T0" fmla="*/ 18 w 33"/>
                    <a:gd name="T1" fmla="*/ 3 h 15"/>
                    <a:gd name="T2" fmla="*/ 0 w 33"/>
                    <a:gd name="T3" fmla="*/ 6 h 15"/>
                    <a:gd name="T4" fmla="*/ 17 w 33"/>
                    <a:gd name="T5" fmla="*/ 15 h 15"/>
                    <a:gd name="T6" fmla="*/ 18 w 33"/>
                    <a:gd name="T7" fmla="*/ 3 h 15"/>
                  </a:gdLst>
                  <a:ahLst/>
                  <a:cxnLst>
                    <a:cxn ang="0">
                      <a:pos x="T0" y="T1"/>
                    </a:cxn>
                    <a:cxn ang="0">
                      <a:pos x="T2" y="T3"/>
                    </a:cxn>
                    <a:cxn ang="0">
                      <a:pos x="T4" y="T5"/>
                    </a:cxn>
                    <a:cxn ang="0">
                      <a:pos x="T6" y="T7"/>
                    </a:cxn>
                  </a:cxnLst>
                  <a:rect l="0" t="0" r="r" b="b"/>
                  <a:pathLst>
                    <a:path w="33" h="15">
                      <a:moveTo>
                        <a:pt x="18" y="3"/>
                      </a:moveTo>
                      <a:cubicBezTo>
                        <a:pt x="11" y="0"/>
                        <a:pt x="6" y="2"/>
                        <a:pt x="0" y="6"/>
                      </a:cubicBezTo>
                      <a:cubicBezTo>
                        <a:pt x="4" y="14"/>
                        <a:pt x="8" y="13"/>
                        <a:pt x="17" y="15"/>
                      </a:cubicBezTo>
                      <a:cubicBezTo>
                        <a:pt x="33" y="12"/>
                        <a:pt x="30" y="7"/>
                        <a:pt x="18"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0" name="Freeform 442"/>
                <p:cNvSpPr>
                  <a:spLocks/>
                </p:cNvSpPr>
                <p:nvPr/>
              </p:nvSpPr>
              <p:spPr bwMode="auto">
                <a:xfrm>
                  <a:off x="8607" y="4130"/>
                  <a:ext cx="39" cy="22"/>
                </a:xfrm>
                <a:custGeom>
                  <a:avLst/>
                  <a:gdLst>
                    <a:gd name="T0" fmla="*/ 32 w 39"/>
                    <a:gd name="T1" fmla="*/ 4 h 22"/>
                    <a:gd name="T2" fmla="*/ 0 w 39"/>
                    <a:gd name="T3" fmla="*/ 13 h 22"/>
                    <a:gd name="T4" fmla="*/ 36 w 39"/>
                    <a:gd name="T5" fmla="*/ 16 h 22"/>
                    <a:gd name="T6" fmla="*/ 36 w 39"/>
                    <a:gd name="T7" fmla="*/ 7 h 22"/>
                    <a:gd name="T8" fmla="*/ 32 w 39"/>
                    <a:gd name="T9" fmla="*/ 4 h 22"/>
                  </a:gdLst>
                  <a:ahLst/>
                  <a:cxnLst>
                    <a:cxn ang="0">
                      <a:pos x="T0" y="T1"/>
                    </a:cxn>
                    <a:cxn ang="0">
                      <a:pos x="T2" y="T3"/>
                    </a:cxn>
                    <a:cxn ang="0">
                      <a:pos x="T4" y="T5"/>
                    </a:cxn>
                    <a:cxn ang="0">
                      <a:pos x="T6" y="T7"/>
                    </a:cxn>
                    <a:cxn ang="0">
                      <a:pos x="T8" y="T9"/>
                    </a:cxn>
                  </a:cxnLst>
                  <a:rect l="0" t="0" r="r" b="b"/>
                  <a:pathLst>
                    <a:path w="39" h="22">
                      <a:moveTo>
                        <a:pt x="32" y="4"/>
                      </a:moveTo>
                      <a:cubicBezTo>
                        <a:pt x="17" y="1"/>
                        <a:pt x="7" y="0"/>
                        <a:pt x="0" y="13"/>
                      </a:cubicBezTo>
                      <a:cubicBezTo>
                        <a:pt x="14" y="22"/>
                        <a:pt x="11" y="18"/>
                        <a:pt x="36" y="16"/>
                      </a:cubicBezTo>
                      <a:cubicBezTo>
                        <a:pt x="38" y="12"/>
                        <a:pt x="39" y="12"/>
                        <a:pt x="36" y="7"/>
                      </a:cubicBezTo>
                      <a:cubicBezTo>
                        <a:pt x="35" y="6"/>
                        <a:pt x="32" y="4"/>
                        <a:pt x="32"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1" name="Freeform 443"/>
                <p:cNvSpPr>
                  <a:spLocks/>
                </p:cNvSpPr>
                <p:nvPr/>
              </p:nvSpPr>
              <p:spPr bwMode="auto">
                <a:xfrm>
                  <a:off x="8654" y="4130"/>
                  <a:ext cx="44" cy="20"/>
                </a:xfrm>
                <a:custGeom>
                  <a:avLst/>
                  <a:gdLst>
                    <a:gd name="T0" fmla="*/ 22 w 44"/>
                    <a:gd name="T1" fmla="*/ 6 h 20"/>
                    <a:gd name="T2" fmla="*/ 7 w 44"/>
                    <a:gd name="T3" fmla="*/ 0 h 20"/>
                    <a:gd name="T4" fmla="*/ 0 w 44"/>
                    <a:gd name="T5" fmla="*/ 12 h 20"/>
                    <a:gd name="T6" fmla="*/ 19 w 44"/>
                    <a:gd name="T7" fmla="*/ 19 h 20"/>
                    <a:gd name="T8" fmla="*/ 39 w 44"/>
                    <a:gd name="T9" fmla="*/ 18 h 20"/>
                    <a:gd name="T10" fmla="*/ 37 w 44"/>
                    <a:gd name="T11" fmla="*/ 9 h 20"/>
                    <a:gd name="T12" fmla="*/ 22 w 44"/>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44" h="20">
                      <a:moveTo>
                        <a:pt x="22" y="6"/>
                      </a:moveTo>
                      <a:cubicBezTo>
                        <a:pt x="17" y="2"/>
                        <a:pt x="13" y="1"/>
                        <a:pt x="7" y="0"/>
                      </a:cubicBezTo>
                      <a:cubicBezTo>
                        <a:pt x="2" y="4"/>
                        <a:pt x="1" y="6"/>
                        <a:pt x="0" y="12"/>
                      </a:cubicBezTo>
                      <a:cubicBezTo>
                        <a:pt x="6" y="20"/>
                        <a:pt x="9" y="18"/>
                        <a:pt x="19" y="19"/>
                      </a:cubicBezTo>
                      <a:cubicBezTo>
                        <a:pt x="26" y="19"/>
                        <a:pt x="33" y="20"/>
                        <a:pt x="39" y="18"/>
                      </a:cubicBezTo>
                      <a:cubicBezTo>
                        <a:pt x="44" y="17"/>
                        <a:pt x="37" y="9"/>
                        <a:pt x="37" y="9"/>
                      </a:cubicBezTo>
                      <a:cubicBezTo>
                        <a:pt x="33" y="6"/>
                        <a:pt x="27" y="6"/>
                        <a:pt x="22"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2" name="Freeform 444"/>
                <p:cNvSpPr>
                  <a:spLocks/>
                </p:cNvSpPr>
                <p:nvPr/>
              </p:nvSpPr>
              <p:spPr bwMode="auto">
                <a:xfrm>
                  <a:off x="8711" y="4115"/>
                  <a:ext cx="56" cy="31"/>
                </a:xfrm>
                <a:custGeom>
                  <a:avLst/>
                  <a:gdLst>
                    <a:gd name="T0" fmla="*/ 28 w 56"/>
                    <a:gd name="T1" fmla="*/ 7 h 31"/>
                    <a:gd name="T2" fmla="*/ 12 w 56"/>
                    <a:gd name="T3" fmla="*/ 3 h 31"/>
                    <a:gd name="T4" fmla="*/ 0 w 56"/>
                    <a:gd name="T5" fmla="*/ 13 h 31"/>
                    <a:gd name="T6" fmla="*/ 13 w 56"/>
                    <a:gd name="T7" fmla="*/ 22 h 31"/>
                    <a:gd name="T8" fmla="*/ 54 w 56"/>
                    <a:gd name="T9" fmla="*/ 18 h 31"/>
                    <a:gd name="T10" fmla="*/ 43 w 56"/>
                    <a:gd name="T11" fmla="*/ 6 h 31"/>
                    <a:gd name="T12" fmla="*/ 28 w 56"/>
                    <a:gd name="T13" fmla="*/ 7 h 31"/>
                  </a:gdLst>
                  <a:ahLst/>
                  <a:cxnLst>
                    <a:cxn ang="0">
                      <a:pos x="T0" y="T1"/>
                    </a:cxn>
                    <a:cxn ang="0">
                      <a:pos x="T2" y="T3"/>
                    </a:cxn>
                    <a:cxn ang="0">
                      <a:pos x="T4" y="T5"/>
                    </a:cxn>
                    <a:cxn ang="0">
                      <a:pos x="T6" y="T7"/>
                    </a:cxn>
                    <a:cxn ang="0">
                      <a:pos x="T8" y="T9"/>
                    </a:cxn>
                    <a:cxn ang="0">
                      <a:pos x="T10" y="T11"/>
                    </a:cxn>
                    <a:cxn ang="0">
                      <a:pos x="T12" y="T13"/>
                    </a:cxn>
                  </a:cxnLst>
                  <a:rect l="0" t="0" r="r" b="b"/>
                  <a:pathLst>
                    <a:path w="56" h="31">
                      <a:moveTo>
                        <a:pt x="28" y="7"/>
                      </a:moveTo>
                      <a:cubicBezTo>
                        <a:pt x="22" y="2"/>
                        <a:pt x="20" y="0"/>
                        <a:pt x="12" y="3"/>
                      </a:cubicBezTo>
                      <a:cubicBezTo>
                        <a:pt x="7" y="7"/>
                        <a:pt x="3" y="8"/>
                        <a:pt x="0" y="13"/>
                      </a:cubicBezTo>
                      <a:cubicBezTo>
                        <a:pt x="4" y="20"/>
                        <a:pt x="5" y="21"/>
                        <a:pt x="13" y="22"/>
                      </a:cubicBezTo>
                      <a:cubicBezTo>
                        <a:pt x="27" y="22"/>
                        <a:pt x="50" y="31"/>
                        <a:pt x="54" y="18"/>
                      </a:cubicBezTo>
                      <a:cubicBezTo>
                        <a:pt x="56" y="10"/>
                        <a:pt x="49" y="7"/>
                        <a:pt x="43" y="6"/>
                      </a:cubicBezTo>
                      <a:cubicBezTo>
                        <a:pt x="36" y="2"/>
                        <a:pt x="40" y="4"/>
                        <a:pt x="28"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3" name="Freeform 445"/>
                <p:cNvSpPr>
                  <a:spLocks/>
                </p:cNvSpPr>
                <p:nvPr/>
              </p:nvSpPr>
              <p:spPr bwMode="auto">
                <a:xfrm>
                  <a:off x="8666" y="4187"/>
                  <a:ext cx="50" cy="32"/>
                </a:xfrm>
                <a:custGeom>
                  <a:avLst/>
                  <a:gdLst>
                    <a:gd name="T0" fmla="*/ 30 w 50"/>
                    <a:gd name="T1" fmla="*/ 7 h 32"/>
                    <a:gd name="T2" fmla="*/ 10 w 50"/>
                    <a:gd name="T3" fmla="*/ 0 h 32"/>
                    <a:gd name="T4" fmla="*/ 0 w 50"/>
                    <a:gd name="T5" fmla="*/ 12 h 32"/>
                    <a:gd name="T6" fmla="*/ 12 w 50"/>
                    <a:gd name="T7" fmla="*/ 28 h 32"/>
                    <a:gd name="T8" fmla="*/ 33 w 50"/>
                    <a:gd name="T9" fmla="*/ 24 h 32"/>
                    <a:gd name="T10" fmla="*/ 30 w 50"/>
                    <a:gd name="T11" fmla="*/ 7 h 32"/>
                  </a:gdLst>
                  <a:ahLst/>
                  <a:cxnLst>
                    <a:cxn ang="0">
                      <a:pos x="T0" y="T1"/>
                    </a:cxn>
                    <a:cxn ang="0">
                      <a:pos x="T2" y="T3"/>
                    </a:cxn>
                    <a:cxn ang="0">
                      <a:pos x="T4" y="T5"/>
                    </a:cxn>
                    <a:cxn ang="0">
                      <a:pos x="T6" y="T7"/>
                    </a:cxn>
                    <a:cxn ang="0">
                      <a:pos x="T8" y="T9"/>
                    </a:cxn>
                    <a:cxn ang="0">
                      <a:pos x="T10" y="T11"/>
                    </a:cxn>
                  </a:cxnLst>
                  <a:rect l="0" t="0" r="r" b="b"/>
                  <a:pathLst>
                    <a:path w="50" h="32">
                      <a:moveTo>
                        <a:pt x="30" y="7"/>
                      </a:moveTo>
                      <a:cubicBezTo>
                        <a:pt x="23" y="6"/>
                        <a:pt x="18" y="1"/>
                        <a:pt x="10" y="0"/>
                      </a:cubicBezTo>
                      <a:cubicBezTo>
                        <a:pt x="2" y="1"/>
                        <a:pt x="1" y="4"/>
                        <a:pt x="0" y="12"/>
                      </a:cubicBezTo>
                      <a:cubicBezTo>
                        <a:pt x="1" y="19"/>
                        <a:pt x="4" y="26"/>
                        <a:pt x="12" y="28"/>
                      </a:cubicBezTo>
                      <a:cubicBezTo>
                        <a:pt x="20" y="32"/>
                        <a:pt x="26" y="28"/>
                        <a:pt x="33" y="24"/>
                      </a:cubicBezTo>
                      <a:cubicBezTo>
                        <a:pt x="39" y="17"/>
                        <a:pt x="50" y="7"/>
                        <a:pt x="30"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4" name="Freeform 446"/>
                <p:cNvSpPr>
                  <a:spLocks/>
                </p:cNvSpPr>
                <p:nvPr/>
              </p:nvSpPr>
              <p:spPr bwMode="auto">
                <a:xfrm>
                  <a:off x="8739" y="4210"/>
                  <a:ext cx="24" cy="19"/>
                </a:xfrm>
                <a:custGeom>
                  <a:avLst/>
                  <a:gdLst>
                    <a:gd name="T0" fmla="*/ 15 w 24"/>
                    <a:gd name="T1" fmla="*/ 5 h 19"/>
                    <a:gd name="T2" fmla="*/ 0 w 24"/>
                    <a:gd name="T3" fmla="*/ 10 h 19"/>
                    <a:gd name="T4" fmla="*/ 24 w 24"/>
                    <a:gd name="T5" fmla="*/ 8 h 19"/>
                    <a:gd name="T6" fmla="*/ 15 w 24"/>
                    <a:gd name="T7" fmla="*/ 5 h 19"/>
                  </a:gdLst>
                  <a:ahLst/>
                  <a:cxnLst>
                    <a:cxn ang="0">
                      <a:pos x="T0" y="T1"/>
                    </a:cxn>
                    <a:cxn ang="0">
                      <a:pos x="T2" y="T3"/>
                    </a:cxn>
                    <a:cxn ang="0">
                      <a:pos x="T4" y="T5"/>
                    </a:cxn>
                    <a:cxn ang="0">
                      <a:pos x="T6" y="T7"/>
                    </a:cxn>
                  </a:cxnLst>
                  <a:rect l="0" t="0" r="r" b="b"/>
                  <a:pathLst>
                    <a:path w="24" h="19">
                      <a:moveTo>
                        <a:pt x="15" y="5"/>
                      </a:moveTo>
                      <a:cubicBezTo>
                        <a:pt x="7" y="4"/>
                        <a:pt x="4" y="3"/>
                        <a:pt x="0" y="10"/>
                      </a:cubicBezTo>
                      <a:cubicBezTo>
                        <a:pt x="7" y="19"/>
                        <a:pt x="19" y="17"/>
                        <a:pt x="24" y="8"/>
                      </a:cubicBezTo>
                      <a:cubicBezTo>
                        <a:pt x="24" y="8"/>
                        <a:pt x="15" y="0"/>
                        <a:pt x="15"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5" name="Freeform 447"/>
                <p:cNvSpPr>
                  <a:spLocks/>
                </p:cNvSpPr>
                <p:nvPr/>
              </p:nvSpPr>
              <p:spPr bwMode="auto">
                <a:xfrm>
                  <a:off x="8738" y="4172"/>
                  <a:ext cx="101" cy="45"/>
                </a:xfrm>
                <a:custGeom>
                  <a:avLst/>
                  <a:gdLst>
                    <a:gd name="T0" fmla="*/ 15 w 101"/>
                    <a:gd name="T1" fmla="*/ 7 h 45"/>
                    <a:gd name="T2" fmla="*/ 0 w 101"/>
                    <a:gd name="T3" fmla="*/ 18 h 45"/>
                    <a:gd name="T4" fmla="*/ 13 w 101"/>
                    <a:gd name="T5" fmla="*/ 33 h 45"/>
                    <a:gd name="T6" fmla="*/ 33 w 101"/>
                    <a:gd name="T7" fmla="*/ 33 h 45"/>
                    <a:gd name="T8" fmla="*/ 52 w 101"/>
                    <a:gd name="T9" fmla="*/ 36 h 45"/>
                    <a:gd name="T10" fmla="*/ 78 w 101"/>
                    <a:gd name="T11" fmla="*/ 42 h 45"/>
                    <a:gd name="T12" fmla="*/ 84 w 101"/>
                    <a:gd name="T13" fmla="*/ 45 h 45"/>
                    <a:gd name="T14" fmla="*/ 82 w 101"/>
                    <a:gd name="T15" fmla="*/ 19 h 45"/>
                    <a:gd name="T16" fmla="*/ 9 w 101"/>
                    <a:gd name="T17" fmla="*/ 9 h 45"/>
                    <a:gd name="T18" fmla="*/ 15 w 101"/>
                    <a:gd name="T19"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5">
                      <a:moveTo>
                        <a:pt x="15" y="7"/>
                      </a:moveTo>
                      <a:cubicBezTo>
                        <a:pt x="6" y="9"/>
                        <a:pt x="2" y="9"/>
                        <a:pt x="0" y="18"/>
                      </a:cubicBezTo>
                      <a:cubicBezTo>
                        <a:pt x="3" y="29"/>
                        <a:pt x="3" y="30"/>
                        <a:pt x="13" y="33"/>
                      </a:cubicBezTo>
                      <a:cubicBezTo>
                        <a:pt x="21" y="28"/>
                        <a:pt x="25" y="31"/>
                        <a:pt x="33" y="33"/>
                      </a:cubicBezTo>
                      <a:cubicBezTo>
                        <a:pt x="39" y="34"/>
                        <a:pt x="52" y="36"/>
                        <a:pt x="52" y="36"/>
                      </a:cubicBezTo>
                      <a:cubicBezTo>
                        <a:pt x="63" y="32"/>
                        <a:pt x="68" y="37"/>
                        <a:pt x="78" y="42"/>
                      </a:cubicBezTo>
                      <a:cubicBezTo>
                        <a:pt x="80" y="43"/>
                        <a:pt x="84" y="45"/>
                        <a:pt x="84" y="45"/>
                      </a:cubicBezTo>
                      <a:cubicBezTo>
                        <a:pt x="101" y="40"/>
                        <a:pt x="93" y="26"/>
                        <a:pt x="82" y="19"/>
                      </a:cubicBezTo>
                      <a:cubicBezTo>
                        <a:pt x="68" y="0"/>
                        <a:pt x="30" y="16"/>
                        <a:pt x="9" y="9"/>
                      </a:cubicBezTo>
                      <a:cubicBezTo>
                        <a:pt x="7" y="8"/>
                        <a:pt x="13" y="8"/>
                        <a:pt x="15"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6" name="Freeform 448"/>
                <p:cNvSpPr>
                  <a:spLocks/>
                </p:cNvSpPr>
                <p:nvPr/>
              </p:nvSpPr>
              <p:spPr bwMode="auto">
                <a:xfrm>
                  <a:off x="8786" y="4134"/>
                  <a:ext cx="34" cy="24"/>
                </a:xfrm>
                <a:custGeom>
                  <a:avLst/>
                  <a:gdLst>
                    <a:gd name="T0" fmla="*/ 25 w 34"/>
                    <a:gd name="T1" fmla="*/ 3 h 24"/>
                    <a:gd name="T2" fmla="*/ 0 w 34"/>
                    <a:gd name="T3" fmla="*/ 6 h 24"/>
                    <a:gd name="T4" fmla="*/ 22 w 34"/>
                    <a:gd name="T5" fmla="*/ 21 h 24"/>
                    <a:gd name="T6" fmla="*/ 34 w 34"/>
                    <a:gd name="T7" fmla="*/ 17 h 24"/>
                    <a:gd name="T8" fmla="*/ 25 w 34"/>
                    <a:gd name="T9" fmla="*/ 3 h 24"/>
                  </a:gdLst>
                  <a:ahLst/>
                  <a:cxnLst>
                    <a:cxn ang="0">
                      <a:pos x="T0" y="T1"/>
                    </a:cxn>
                    <a:cxn ang="0">
                      <a:pos x="T2" y="T3"/>
                    </a:cxn>
                    <a:cxn ang="0">
                      <a:pos x="T4" y="T5"/>
                    </a:cxn>
                    <a:cxn ang="0">
                      <a:pos x="T6" y="T7"/>
                    </a:cxn>
                    <a:cxn ang="0">
                      <a:pos x="T8" y="T9"/>
                    </a:cxn>
                  </a:cxnLst>
                  <a:rect l="0" t="0" r="r" b="b"/>
                  <a:pathLst>
                    <a:path w="34" h="24">
                      <a:moveTo>
                        <a:pt x="25" y="3"/>
                      </a:moveTo>
                      <a:cubicBezTo>
                        <a:pt x="16" y="2"/>
                        <a:pt x="7" y="0"/>
                        <a:pt x="0" y="6"/>
                      </a:cubicBezTo>
                      <a:cubicBezTo>
                        <a:pt x="2" y="19"/>
                        <a:pt x="10" y="20"/>
                        <a:pt x="22" y="21"/>
                      </a:cubicBezTo>
                      <a:cubicBezTo>
                        <a:pt x="29" y="24"/>
                        <a:pt x="30" y="23"/>
                        <a:pt x="34" y="17"/>
                      </a:cubicBezTo>
                      <a:cubicBezTo>
                        <a:pt x="33" y="10"/>
                        <a:pt x="32" y="6"/>
                        <a:pt x="25"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7" name="Freeform 449"/>
                <p:cNvSpPr>
                  <a:spLocks/>
                </p:cNvSpPr>
                <p:nvPr/>
              </p:nvSpPr>
              <p:spPr bwMode="auto">
                <a:xfrm>
                  <a:off x="8879" y="4287"/>
                  <a:ext cx="31" cy="24"/>
                </a:xfrm>
                <a:custGeom>
                  <a:avLst/>
                  <a:gdLst>
                    <a:gd name="T0" fmla="*/ 18 w 31"/>
                    <a:gd name="T1" fmla="*/ 2 h 24"/>
                    <a:gd name="T2" fmla="*/ 1 w 31"/>
                    <a:gd name="T3" fmla="*/ 12 h 24"/>
                    <a:gd name="T4" fmla="*/ 7 w 31"/>
                    <a:gd name="T5" fmla="*/ 24 h 24"/>
                    <a:gd name="T6" fmla="*/ 21 w 31"/>
                    <a:gd name="T7" fmla="*/ 17 h 24"/>
                    <a:gd name="T8" fmla="*/ 28 w 31"/>
                    <a:gd name="T9" fmla="*/ 8 h 24"/>
                    <a:gd name="T10" fmla="*/ 18 w 31"/>
                    <a:gd name="T11" fmla="*/ 2 h 24"/>
                  </a:gdLst>
                  <a:ahLst/>
                  <a:cxnLst>
                    <a:cxn ang="0">
                      <a:pos x="T0" y="T1"/>
                    </a:cxn>
                    <a:cxn ang="0">
                      <a:pos x="T2" y="T3"/>
                    </a:cxn>
                    <a:cxn ang="0">
                      <a:pos x="T4" y="T5"/>
                    </a:cxn>
                    <a:cxn ang="0">
                      <a:pos x="T6" y="T7"/>
                    </a:cxn>
                    <a:cxn ang="0">
                      <a:pos x="T8" y="T9"/>
                    </a:cxn>
                    <a:cxn ang="0">
                      <a:pos x="T10" y="T11"/>
                    </a:cxn>
                  </a:cxnLst>
                  <a:rect l="0" t="0" r="r" b="b"/>
                  <a:pathLst>
                    <a:path w="31" h="24">
                      <a:moveTo>
                        <a:pt x="18" y="2"/>
                      </a:moveTo>
                      <a:cubicBezTo>
                        <a:pt x="12" y="6"/>
                        <a:pt x="4" y="5"/>
                        <a:pt x="1" y="12"/>
                      </a:cubicBezTo>
                      <a:cubicBezTo>
                        <a:pt x="0" y="19"/>
                        <a:pt x="2" y="20"/>
                        <a:pt x="7" y="24"/>
                      </a:cubicBezTo>
                      <a:cubicBezTo>
                        <a:pt x="13" y="23"/>
                        <a:pt x="16" y="20"/>
                        <a:pt x="21" y="17"/>
                      </a:cubicBezTo>
                      <a:cubicBezTo>
                        <a:pt x="23" y="14"/>
                        <a:pt x="26" y="11"/>
                        <a:pt x="28" y="8"/>
                      </a:cubicBezTo>
                      <a:cubicBezTo>
                        <a:pt x="31" y="5"/>
                        <a:pt x="21" y="0"/>
                        <a:pt x="18"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8" name="Freeform 450"/>
                <p:cNvSpPr>
                  <a:spLocks/>
                </p:cNvSpPr>
                <p:nvPr/>
              </p:nvSpPr>
              <p:spPr bwMode="auto">
                <a:xfrm>
                  <a:off x="8930" y="4343"/>
                  <a:ext cx="30" cy="16"/>
                </a:xfrm>
                <a:custGeom>
                  <a:avLst/>
                  <a:gdLst>
                    <a:gd name="T0" fmla="*/ 3 w 30"/>
                    <a:gd name="T1" fmla="*/ 0 h 16"/>
                    <a:gd name="T2" fmla="*/ 10 w 30"/>
                    <a:gd name="T3" fmla="*/ 15 h 16"/>
                    <a:gd name="T4" fmla="*/ 21 w 30"/>
                    <a:gd name="T5" fmla="*/ 13 h 16"/>
                    <a:gd name="T6" fmla="*/ 3 w 30"/>
                    <a:gd name="T7" fmla="*/ 0 h 16"/>
                  </a:gdLst>
                  <a:ahLst/>
                  <a:cxnLst>
                    <a:cxn ang="0">
                      <a:pos x="T0" y="T1"/>
                    </a:cxn>
                    <a:cxn ang="0">
                      <a:pos x="T2" y="T3"/>
                    </a:cxn>
                    <a:cxn ang="0">
                      <a:pos x="T4" y="T5"/>
                    </a:cxn>
                    <a:cxn ang="0">
                      <a:pos x="T6" y="T7"/>
                    </a:cxn>
                  </a:cxnLst>
                  <a:rect l="0" t="0" r="r" b="b"/>
                  <a:pathLst>
                    <a:path w="30" h="16">
                      <a:moveTo>
                        <a:pt x="3" y="0"/>
                      </a:moveTo>
                      <a:cubicBezTo>
                        <a:pt x="0" y="7"/>
                        <a:pt x="4" y="12"/>
                        <a:pt x="10" y="15"/>
                      </a:cubicBezTo>
                      <a:cubicBezTo>
                        <a:pt x="14" y="14"/>
                        <a:pt x="18" y="16"/>
                        <a:pt x="21" y="13"/>
                      </a:cubicBezTo>
                      <a:cubicBezTo>
                        <a:pt x="30" y="4"/>
                        <a:pt x="7" y="0"/>
                        <a:pt x="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89" name="Freeform 451"/>
                <p:cNvSpPr>
                  <a:spLocks/>
                </p:cNvSpPr>
                <p:nvPr/>
              </p:nvSpPr>
              <p:spPr bwMode="auto">
                <a:xfrm>
                  <a:off x="8934" y="4324"/>
                  <a:ext cx="24" cy="16"/>
                </a:xfrm>
                <a:custGeom>
                  <a:avLst/>
                  <a:gdLst>
                    <a:gd name="T0" fmla="*/ 9 w 24"/>
                    <a:gd name="T1" fmla="*/ 2 h 16"/>
                    <a:gd name="T2" fmla="*/ 14 w 24"/>
                    <a:gd name="T3" fmla="*/ 16 h 16"/>
                    <a:gd name="T4" fmla="*/ 9 w 24"/>
                    <a:gd name="T5" fmla="*/ 2 h 16"/>
                  </a:gdLst>
                  <a:ahLst/>
                  <a:cxnLst>
                    <a:cxn ang="0">
                      <a:pos x="T0" y="T1"/>
                    </a:cxn>
                    <a:cxn ang="0">
                      <a:pos x="T2" y="T3"/>
                    </a:cxn>
                    <a:cxn ang="0">
                      <a:pos x="T4" y="T5"/>
                    </a:cxn>
                  </a:cxnLst>
                  <a:rect l="0" t="0" r="r" b="b"/>
                  <a:pathLst>
                    <a:path w="24" h="16">
                      <a:moveTo>
                        <a:pt x="9" y="2"/>
                      </a:moveTo>
                      <a:cubicBezTo>
                        <a:pt x="0" y="6"/>
                        <a:pt x="8" y="14"/>
                        <a:pt x="14" y="16"/>
                      </a:cubicBezTo>
                      <a:cubicBezTo>
                        <a:pt x="24" y="11"/>
                        <a:pt x="19" y="0"/>
                        <a:pt x="9"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0" name="Freeform 452"/>
                <p:cNvSpPr>
                  <a:spLocks/>
                </p:cNvSpPr>
                <p:nvPr/>
              </p:nvSpPr>
              <p:spPr bwMode="auto">
                <a:xfrm>
                  <a:off x="8940" y="4302"/>
                  <a:ext cx="20" cy="14"/>
                </a:xfrm>
                <a:custGeom>
                  <a:avLst/>
                  <a:gdLst>
                    <a:gd name="T0" fmla="*/ 9 w 20"/>
                    <a:gd name="T1" fmla="*/ 0 h 14"/>
                    <a:gd name="T2" fmla="*/ 8 w 20"/>
                    <a:gd name="T3" fmla="*/ 14 h 14"/>
                    <a:gd name="T4" fmla="*/ 17 w 20"/>
                    <a:gd name="T5" fmla="*/ 12 h 14"/>
                    <a:gd name="T6" fmla="*/ 9 w 20"/>
                    <a:gd name="T7" fmla="*/ 0 h 14"/>
                  </a:gdLst>
                  <a:ahLst/>
                  <a:cxnLst>
                    <a:cxn ang="0">
                      <a:pos x="T0" y="T1"/>
                    </a:cxn>
                    <a:cxn ang="0">
                      <a:pos x="T2" y="T3"/>
                    </a:cxn>
                    <a:cxn ang="0">
                      <a:pos x="T4" y="T5"/>
                    </a:cxn>
                    <a:cxn ang="0">
                      <a:pos x="T6" y="T7"/>
                    </a:cxn>
                  </a:cxnLst>
                  <a:rect l="0" t="0" r="r" b="b"/>
                  <a:pathLst>
                    <a:path w="20" h="14">
                      <a:moveTo>
                        <a:pt x="9" y="0"/>
                      </a:moveTo>
                      <a:cubicBezTo>
                        <a:pt x="1" y="4"/>
                        <a:pt x="0" y="9"/>
                        <a:pt x="8" y="14"/>
                      </a:cubicBezTo>
                      <a:cubicBezTo>
                        <a:pt x="11" y="13"/>
                        <a:pt x="15" y="14"/>
                        <a:pt x="17" y="12"/>
                      </a:cubicBezTo>
                      <a:cubicBezTo>
                        <a:pt x="20" y="8"/>
                        <a:pt x="12" y="0"/>
                        <a:pt x="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1" name="Freeform 453"/>
                <p:cNvSpPr>
                  <a:spLocks/>
                </p:cNvSpPr>
                <p:nvPr/>
              </p:nvSpPr>
              <p:spPr bwMode="auto">
                <a:xfrm>
                  <a:off x="8716" y="3957"/>
                  <a:ext cx="68" cy="128"/>
                </a:xfrm>
                <a:custGeom>
                  <a:avLst/>
                  <a:gdLst>
                    <a:gd name="T0" fmla="*/ 29 w 68"/>
                    <a:gd name="T1" fmla="*/ 0 h 128"/>
                    <a:gd name="T2" fmla="*/ 16 w 68"/>
                    <a:gd name="T3" fmla="*/ 12 h 128"/>
                    <a:gd name="T4" fmla="*/ 2 w 68"/>
                    <a:gd name="T5" fmla="*/ 26 h 128"/>
                    <a:gd name="T6" fmla="*/ 7 w 68"/>
                    <a:gd name="T7" fmla="*/ 60 h 128"/>
                    <a:gd name="T8" fmla="*/ 13 w 68"/>
                    <a:gd name="T9" fmla="*/ 90 h 128"/>
                    <a:gd name="T10" fmla="*/ 22 w 68"/>
                    <a:gd name="T11" fmla="*/ 107 h 128"/>
                    <a:gd name="T12" fmla="*/ 38 w 68"/>
                    <a:gd name="T13" fmla="*/ 128 h 128"/>
                    <a:gd name="T14" fmla="*/ 32 w 68"/>
                    <a:gd name="T15" fmla="*/ 98 h 128"/>
                    <a:gd name="T16" fmla="*/ 25 w 68"/>
                    <a:gd name="T17" fmla="*/ 81 h 128"/>
                    <a:gd name="T18" fmla="*/ 47 w 68"/>
                    <a:gd name="T19" fmla="*/ 93 h 128"/>
                    <a:gd name="T20" fmla="*/ 47 w 68"/>
                    <a:gd name="T21" fmla="*/ 78 h 128"/>
                    <a:gd name="T22" fmla="*/ 52 w 68"/>
                    <a:gd name="T23" fmla="*/ 56 h 128"/>
                    <a:gd name="T24" fmla="*/ 53 w 68"/>
                    <a:gd name="T25" fmla="*/ 38 h 128"/>
                    <a:gd name="T26" fmla="*/ 26 w 68"/>
                    <a:gd name="T27" fmla="*/ 62 h 128"/>
                    <a:gd name="T28" fmla="*/ 22 w 68"/>
                    <a:gd name="T29" fmla="*/ 26 h 128"/>
                    <a:gd name="T30" fmla="*/ 29 w 68"/>
                    <a:gd name="T3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 h="128">
                      <a:moveTo>
                        <a:pt x="29" y="0"/>
                      </a:moveTo>
                      <a:cubicBezTo>
                        <a:pt x="25" y="5"/>
                        <a:pt x="20" y="7"/>
                        <a:pt x="16" y="12"/>
                      </a:cubicBezTo>
                      <a:cubicBezTo>
                        <a:pt x="12" y="17"/>
                        <a:pt x="2" y="26"/>
                        <a:pt x="2" y="26"/>
                      </a:cubicBezTo>
                      <a:cubicBezTo>
                        <a:pt x="0" y="38"/>
                        <a:pt x="0" y="50"/>
                        <a:pt x="7" y="60"/>
                      </a:cubicBezTo>
                      <a:cubicBezTo>
                        <a:pt x="9" y="70"/>
                        <a:pt x="9" y="81"/>
                        <a:pt x="13" y="90"/>
                      </a:cubicBezTo>
                      <a:cubicBezTo>
                        <a:pt x="16" y="96"/>
                        <a:pt x="22" y="107"/>
                        <a:pt x="22" y="107"/>
                      </a:cubicBezTo>
                      <a:cubicBezTo>
                        <a:pt x="24" y="117"/>
                        <a:pt x="30" y="122"/>
                        <a:pt x="38" y="128"/>
                      </a:cubicBezTo>
                      <a:cubicBezTo>
                        <a:pt x="47" y="117"/>
                        <a:pt x="44" y="105"/>
                        <a:pt x="32" y="98"/>
                      </a:cubicBezTo>
                      <a:cubicBezTo>
                        <a:pt x="28" y="91"/>
                        <a:pt x="22" y="89"/>
                        <a:pt x="25" y="81"/>
                      </a:cubicBezTo>
                      <a:cubicBezTo>
                        <a:pt x="32" y="92"/>
                        <a:pt x="33" y="92"/>
                        <a:pt x="47" y="93"/>
                      </a:cubicBezTo>
                      <a:cubicBezTo>
                        <a:pt x="68" y="91"/>
                        <a:pt x="58" y="82"/>
                        <a:pt x="47" y="78"/>
                      </a:cubicBezTo>
                      <a:cubicBezTo>
                        <a:pt x="41" y="66"/>
                        <a:pt x="44" y="65"/>
                        <a:pt x="52" y="56"/>
                      </a:cubicBezTo>
                      <a:cubicBezTo>
                        <a:pt x="53" y="48"/>
                        <a:pt x="55" y="46"/>
                        <a:pt x="53" y="38"/>
                      </a:cubicBezTo>
                      <a:cubicBezTo>
                        <a:pt x="40" y="44"/>
                        <a:pt x="39" y="57"/>
                        <a:pt x="26" y="62"/>
                      </a:cubicBezTo>
                      <a:cubicBezTo>
                        <a:pt x="20" y="50"/>
                        <a:pt x="15" y="40"/>
                        <a:pt x="22" y="26"/>
                      </a:cubicBezTo>
                      <a:cubicBezTo>
                        <a:pt x="24" y="17"/>
                        <a:pt x="27" y="9"/>
                        <a:pt x="2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2" name="Freeform 454"/>
                <p:cNvSpPr>
                  <a:spLocks/>
                </p:cNvSpPr>
                <p:nvPr/>
              </p:nvSpPr>
              <p:spPr bwMode="auto">
                <a:xfrm>
                  <a:off x="8714" y="4083"/>
                  <a:ext cx="19" cy="21"/>
                </a:xfrm>
                <a:custGeom>
                  <a:avLst/>
                  <a:gdLst>
                    <a:gd name="T0" fmla="*/ 3 w 19"/>
                    <a:gd name="T1" fmla="*/ 5 h 21"/>
                    <a:gd name="T2" fmla="*/ 7 w 19"/>
                    <a:gd name="T3" fmla="*/ 21 h 21"/>
                    <a:gd name="T4" fmla="*/ 19 w 19"/>
                    <a:gd name="T5" fmla="*/ 12 h 21"/>
                    <a:gd name="T6" fmla="*/ 3 w 19"/>
                    <a:gd name="T7" fmla="*/ 5 h 21"/>
                  </a:gdLst>
                  <a:ahLst/>
                  <a:cxnLst>
                    <a:cxn ang="0">
                      <a:pos x="T0" y="T1"/>
                    </a:cxn>
                    <a:cxn ang="0">
                      <a:pos x="T2" y="T3"/>
                    </a:cxn>
                    <a:cxn ang="0">
                      <a:pos x="T4" y="T5"/>
                    </a:cxn>
                    <a:cxn ang="0">
                      <a:pos x="T6" y="T7"/>
                    </a:cxn>
                  </a:cxnLst>
                  <a:rect l="0" t="0" r="r" b="b"/>
                  <a:pathLst>
                    <a:path w="19" h="21">
                      <a:moveTo>
                        <a:pt x="3" y="5"/>
                      </a:moveTo>
                      <a:cubicBezTo>
                        <a:pt x="0" y="12"/>
                        <a:pt x="1" y="17"/>
                        <a:pt x="7" y="21"/>
                      </a:cubicBezTo>
                      <a:cubicBezTo>
                        <a:pt x="15" y="20"/>
                        <a:pt x="18" y="20"/>
                        <a:pt x="19" y="12"/>
                      </a:cubicBezTo>
                      <a:cubicBezTo>
                        <a:pt x="17" y="0"/>
                        <a:pt x="13" y="5"/>
                        <a:pt x="3"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3" name="Freeform 455"/>
                <p:cNvSpPr>
                  <a:spLocks/>
                </p:cNvSpPr>
                <p:nvPr/>
              </p:nvSpPr>
              <p:spPr bwMode="auto">
                <a:xfrm>
                  <a:off x="8828" y="4092"/>
                  <a:ext cx="15" cy="17"/>
                </a:xfrm>
                <a:custGeom>
                  <a:avLst/>
                  <a:gdLst>
                    <a:gd name="T0" fmla="*/ 1 w 15"/>
                    <a:gd name="T1" fmla="*/ 0 h 17"/>
                    <a:gd name="T2" fmla="*/ 4 w 15"/>
                    <a:gd name="T3" fmla="*/ 17 h 17"/>
                    <a:gd name="T4" fmla="*/ 1 w 15"/>
                    <a:gd name="T5" fmla="*/ 0 h 17"/>
                  </a:gdLst>
                  <a:ahLst/>
                  <a:cxnLst>
                    <a:cxn ang="0">
                      <a:pos x="T0" y="T1"/>
                    </a:cxn>
                    <a:cxn ang="0">
                      <a:pos x="T2" y="T3"/>
                    </a:cxn>
                    <a:cxn ang="0">
                      <a:pos x="T4" y="T5"/>
                    </a:cxn>
                  </a:cxnLst>
                  <a:rect l="0" t="0" r="r" b="b"/>
                  <a:pathLst>
                    <a:path w="15" h="17">
                      <a:moveTo>
                        <a:pt x="1" y="0"/>
                      </a:moveTo>
                      <a:cubicBezTo>
                        <a:pt x="0" y="7"/>
                        <a:pt x="0" y="11"/>
                        <a:pt x="4" y="17"/>
                      </a:cubicBezTo>
                      <a:cubicBezTo>
                        <a:pt x="14" y="7"/>
                        <a:pt x="15" y="5"/>
                        <a:pt x="1"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4" name="Freeform 456"/>
                <p:cNvSpPr>
                  <a:spLocks/>
                </p:cNvSpPr>
                <p:nvPr/>
              </p:nvSpPr>
              <p:spPr bwMode="auto">
                <a:xfrm>
                  <a:off x="8812" y="4065"/>
                  <a:ext cx="27" cy="16"/>
                </a:xfrm>
                <a:custGeom>
                  <a:avLst/>
                  <a:gdLst>
                    <a:gd name="T0" fmla="*/ 13 w 27"/>
                    <a:gd name="T1" fmla="*/ 0 h 16"/>
                    <a:gd name="T2" fmla="*/ 10 w 27"/>
                    <a:gd name="T3" fmla="*/ 15 h 16"/>
                    <a:gd name="T4" fmla="*/ 25 w 27"/>
                    <a:gd name="T5" fmla="*/ 14 h 16"/>
                    <a:gd name="T6" fmla="*/ 26 w 27"/>
                    <a:gd name="T7" fmla="*/ 9 h 16"/>
                    <a:gd name="T8" fmla="*/ 13 w 27"/>
                    <a:gd name="T9" fmla="*/ 0 h 16"/>
                  </a:gdLst>
                  <a:ahLst/>
                  <a:cxnLst>
                    <a:cxn ang="0">
                      <a:pos x="T0" y="T1"/>
                    </a:cxn>
                    <a:cxn ang="0">
                      <a:pos x="T2" y="T3"/>
                    </a:cxn>
                    <a:cxn ang="0">
                      <a:pos x="T4" y="T5"/>
                    </a:cxn>
                    <a:cxn ang="0">
                      <a:pos x="T6" y="T7"/>
                    </a:cxn>
                    <a:cxn ang="0">
                      <a:pos x="T8" y="T9"/>
                    </a:cxn>
                  </a:cxnLst>
                  <a:rect l="0" t="0" r="r" b="b"/>
                  <a:pathLst>
                    <a:path w="27" h="16">
                      <a:moveTo>
                        <a:pt x="13" y="0"/>
                      </a:moveTo>
                      <a:cubicBezTo>
                        <a:pt x="4" y="4"/>
                        <a:pt x="0" y="9"/>
                        <a:pt x="10" y="15"/>
                      </a:cubicBezTo>
                      <a:cubicBezTo>
                        <a:pt x="15" y="15"/>
                        <a:pt x="20" y="16"/>
                        <a:pt x="25" y="14"/>
                      </a:cubicBezTo>
                      <a:cubicBezTo>
                        <a:pt x="27" y="13"/>
                        <a:pt x="26" y="11"/>
                        <a:pt x="26" y="9"/>
                      </a:cubicBezTo>
                      <a:cubicBezTo>
                        <a:pt x="26" y="2"/>
                        <a:pt x="20" y="0"/>
                        <a:pt x="1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5" name="Freeform 457"/>
                <p:cNvSpPr>
                  <a:spLocks/>
                </p:cNvSpPr>
                <p:nvPr/>
              </p:nvSpPr>
              <p:spPr bwMode="auto">
                <a:xfrm>
                  <a:off x="8757" y="3942"/>
                  <a:ext cx="21" cy="26"/>
                </a:xfrm>
                <a:custGeom>
                  <a:avLst/>
                  <a:gdLst>
                    <a:gd name="T0" fmla="*/ 8 w 21"/>
                    <a:gd name="T1" fmla="*/ 0 h 26"/>
                    <a:gd name="T2" fmla="*/ 0 w 21"/>
                    <a:gd name="T3" fmla="*/ 15 h 26"/>
                    <a:gd name="T4" fmla="*/ 12 w 21"/>
                    <a:gd name="T5" fmla="*/ 21 h 26"/>
                    <a:gd name="T6" fmla="*/ 8 w 21"/>
                    <a:gd name="T7" fmla="*/ 0 h 26"/>
                  </a:gdLst>
                  <a:ahLst/>
                  <a:cxnLst>
                    <a:cxn ang="0">
                      <a:pos x="T0" y="T1"/>
                    </a:cxn>
                    <a:cxn ang="0">
                      <a:pos x="T2" y="T3"/>
                    </a:cxn>
                    <a:cxn ang="0">
                      <a:pos x="T4" y="T5"/>
                    </a:cxn>
                    <a:cxn ang="0">
                      <a:pos x="T6" y="T7"/>
                    </a:cxn>
                  </a:cxnLst>
                  <a:rect l="0" t="0" r="r" b="b"/>
                  <a:pathLst>
                    <a:path w="21" h="26">
                      <a:moveTo>
                        <a:pt x="8" y="0"/>
                      </a:moveTo>
                      <a:cubicBezTo>
                        <a:pt x="2" y="6"/>
                        <a:pt x="3" y="8"/>
                        <a:pt x="0" y="15"/>
                      </a:cubicBezTo>
                      <a:cubicBezTo>
                        <a:pt x="2" y="26"/>
                        <a:pt x="3" y="26"/>
                        <a:pt x="12" y="21"/>
                      </a:cubicBezTo>
                      <a:cubicBezTo>
                        <a:pt x="17" y="12"/>
                        <a:pt x="21" y="4"/>
                        <a:pt x="8"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6" name="Freeform 458"/>
                <p:cNvSpPr>
                  <a:spLocks/>
                </p:cNvSpPr>
                <p:nvPr/>
              </p:nvSpPr>
              <p:spPr bwMode="auto">
                <a:xfrm>
                  <a:off x="8643" y="3903"/>
                  <a:ext cx="32" cy="12"/>
                </a:xfrm>
                <a:custGeom>
                  <a:avLst/>
                  <a:gdLst>
                    <a:gd name="T0" fmla="*/ 17 w 32"/>
                    <a:gd name="T1" fmla="*/ 0 h 12"/>
                    <a:gd name="T2" fmla="*/ 14 w 32"/>
                    <a:gd name="T3" fmla="*/ 12 h 12"/>
                    <a:gd name="T4" fmla="*/ 24 w 32"/>
                    <a:gd name="T5" fmla="*/ 11 h 12"/>
                    <a:gd name="T6" fmla="*/ 17 w 32"/>
                    <a:gd name="T7" fmla="*/ 0 h 12"/>
                  </a:gdLst>
                  <a:ahLst/>
                  <a:cxnLst>
                    <a:cxn ang="0">
                      <a:pos x="T0" y="T1"/>
                    </a:cxn>
                    <a:cxn ang="0">
                      <a:pos x="T2" y="T3"/>
                    </a:cxn>
                    <a:cxn ang="0">
                      <a:pos x="T4" y="T5"/>
                    </a:cxn>
                    <a:cxn ang="0">
                      <a:pos x="T6" y="T7"/>
                    </a:cxn>
                  </a:cxnLst>
                  <a:rect l="0" t="0" r="r" b="b"/>
                  <a:pathLst>
                    <a:path w="32" h="12">
                      <a:moveTo>
                        <a:pt x="17" y="0"/>
                      </a:moveTo>
                      <a:cubicBezTo>
                        <a:pt x="8" y="2"/>
                        <a:pt x="0" y="10"/>
                        <a:pt x="14" y="12"/>
                      </a:cubicBezTo>
                      <a:cubicBezTo>
                        <a:pt x="17" y="12"/>
                        <a:pt x="21" y="12"/>
                        <a:pt x="24" y="11"/>
                      </a:cubicBezTo>
                      <a:cubicBezTo>
                        <a:pt x="32" y="7"/>
                        <a:pt x="21" y="0"/>
                        <a:pt x="17"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7" name="Freeform 459"/>
                <p:cNvSpPr>
                  <a:spLocks/>
                </p:cNvSpPr>
                <p:nvPr/>
              </p:nvSpPr>
              <p:spPr bwMode="auto">
                <a:xfrm>
                  <a:off x="8676" y="3856"/>
                  <a:ext cx="22" cy="26"/>
                </a:xfrm>
                <a:custGeom>
                  <a:avLst/>
                  <a:gdLst>
                    <a:gd name="T0" fmla="*/ 15 w 22"/>
                    <a:gd name="T1" fmla="*/ 2 h 26"/>
                    <a:gd name="T2" fmla="*/ 3 w 22"/>
                    <a:gd name="T3" fmla="*/ 13 h 26"/>
                    <a:gd name="T4" fmla="*/ 8 w 22"/>
                    <a:gd name="T5" fmla="*/ 26 h 26"/>
                    <a:gd name="T6" fmla="*/ 21 w 22"/>
                    <a:gd name="T7" fmla="*/ 8 h 26"/>
                    <a:gd name="T8" fmla="*/ 15 w 22"/>
                    <a:gd name="T9" fmla="*/ 2 h 26"/>
                  </a:gdLst>
                  <a:ahLst/>
                  <a:cxnLst>
                    <a:cxn ang="0">
                      <a:pos x="T0" y="T1"/>
                    </a:cxn>
                    <a:cxn ang="0">
                      <a:pos x="T2" y="T3"/>
                    </a:cxn>
                    <a:cxn ang="0">
                      <a:pos x="T4" y="T5"/>
                    </a:cxn>
                    <a:cxn ang="0">
                      <a:pos x="T6" y="T7"/>
                    </a:cxn>
                    <a:cxn ang="0">
                      <a:pos x="T8" y="T9"/>
                    </a:cxn>
                  </a:cxnLst>
                  <a:rect l="0" t="0" r="r" b="b"/>
                  <a:pathLst>
                    <a:path w="22" h="26">
                      <a:moveTo>
                        <a:pt x="15" y="2"/>
                      </a:moveTo>
                      <a:cubicBezTo>
                        <a:pt x="10" y="5"/>
                        <a:pt x="7" y="9"/>
                        <a:pt x="3" y="13"/>
                      </a:cubicBezTo>
                      <a:cubicBezTo>
                        <a:pt x="2" y="20"/>
                        <a:pt x="0" y="24"/>
                        <a:pt x="8" y="26"/>
                      </a:cubicBezTo>
                      <a:cubicBezTo>
                        <a:pt x="13" y="20"/>
                        <a:pt x="17" y="14"/>
                        <a:pt x="21" y="8"/>
                      </a:cubicBezTo>
                      <a:cubicBezTo>
                        <a:pt x="20" y="0"/>
                        <a:pt x="22" y="2"/>
                        <a:pt x="15"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8" name="Freeform 460"/>
                <p:cNvSpPr>
                  <a:spLocks/>
                </p:cNvSpPr>
                <p:nvPr/>
              </p:nvSpPr>
              <p:spPr bwMode="auto">
                <a:xfrm>
                  <a:off x="8993" y="4133"/>
                  <a:ext cx="25" cy="15"/>
                </a:xfrm>
                <a:custGeom>
                  <a:avLst/>
                  <a:gdLst>
                    <a:gd name="T0" fmla="*/ 16 w 25"/>
                    <a:gd name="T1" fmla="*/ 4 h 15"/>
                    <a:gd name="T2" fmla="*/ 0 w 25"/>
                    <a:gd name="T3" fmla="*/ 9 h 15"/>
                    <a:gd name="T4" fmla="*/ 9 w 25"/>
                    <a:gd name="T5" fmla="*/ 15 h 15"/>
                    <a:gd name="T6" fmla="*/ 24 w 25"/>
                    <a:gd name="T7" fmla="*/ 12 h 15"/>
                    <a:gd name="T8" fmla="*/ 16 w 25"/>
                    <a:gd name="T9" fmla="*/ 4 h 15"/>
                  </a:gdLst>
                  <a:ahLst/>
                  <a:cxnLst>
                    <a:cxn ang="0">
                      <a:pos x="T0" y="T1"/>
                    </a:cxn>
                    <a:cxn ang="0">
                      <a:pos x="T2" y="T3"/>
                    </a:cxn>
                    <a:cxn ang="0">
                      <a:pos x="T4" y="T5"/>
                    </a:cxn>
                    <a:cxn ang="0">
                      <a:pos x="T6" y="T7"/>
                    </a:cxn>
                    <a:cxn ang="0">
                      <a:pos x="T8" y="T9"/>
                    </a:cxn>
                  </a:cxnLst>
                  <a:rect l="0" t="0" r="r" b="b"/>
                  <a:pathLst>
                    <a:path w="25" h="15">
                      <a:moveTo>
                        <a:pt x="16" y="4"/>
                      </a:moveTo>
                      <a:cubicBezTo>
                        <a:pt x="9" y="3"/>
                        <a:pt x="2" y="0"/>
                        <a:pt x="0" y="9"/>
                      </a:cubicBezTo>
                      <a:cubicBezTo>
                        <a:pt x="2" y="11"/>
                        <a:pt x="5" y="15"/>
                        <a:pt x="9" y="15"/>
                      </a:cubicBezTo>
                      <a:cubicBezTo>
                        <a:pt x="14" y="15"/>
                        <a:pt x="24" y="12"/>
                        <a:pt x="24" y="12"/>
                      </a:cubicBezTo>
                      <a:cubicBezTo>
                        <a:pt x="25" y="5"/>
                        <a:pt x="23" y="3"/>
                        <a:pt x="16"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99" name="Freeform 461"/>
                <p:cNvSpPr>
                  <a:spLocks/>
                </p:cNvSpPr>
                <p:nvPr/>
              </p:nvSpPr>
              <p:spPr bwMode="auto">
                <a:xfrm>
                  <a:off x="9003" y="4103"/>
                  <a:ext cx="19" cy="23"/>
                </a:xfrm>
                <a:custGeom>
                  <a:avLst/>
                  <a:gdLst>
                    <a:gd name="T0" fmla="*/ 12 w 19"/>
                    <a:gd name="T1" fmla="*/ 0 h 23"/>
                    <a:gd name="T2" fmla="*/ 0 w 19"/>
                    <a:gd name="T3" fmla="*/ 12 h 23"/>
                    <a:gd name="T4" fmla="*/ 17 w 19"/>
                    <a:gd name="T5" fmla="*/ 19 h 23"/>
                    <a:gd name="T6" fmla="*/ 17 w 19"/>
                    <a:gd name="T7" fmla="*/ 7 h 23"/>
                    <a:gd name="T8" fmla="*/ 12 w 19"/>
                    <a:gd name="T9" fmla="*/ 0 h 23"/>
                  </a:gdLst>
                  <a:ahLst/>
                  <a:cxnLst>
                    <a:cxn ang="0">
                      <a:pos x="T0" y="T1"/>
                    </a:cxn>
                    <a:cxn ang="0">
                      <a:pos x="T2" y="T3"/>
                    </a:cxn>
                    <a:cxn ang="0">
                      <a:pos x="T4" y="T5"/>
                    </a:cxn>
                    <a:cxn ang="0">
                      <a:pos x="T6" y="T7"/>
                    </a:cxn>
                    <a:cxn ang="0">
                      <a:pos x="T8" y="T9"/>
                    </a:cxn>
                  </a:cxnLst>
                  <a:rect l="0" t="0" r="r" b="b"/>
                  <a:pathLst>
                    <a:path w="19" h="23">
                      <a:moveTo>
                        <a:pt x="12" y="0"/>
                      </a:moveTo>
                      <a:cubicBezTo>
                        <a:pt x="4" y="1"/>
                        <a:pt x="3" y="5"/>
                        <a:pt x="0" y="12"/>
                      </a:cubicBezTo>
                      <a:cubicBezTo>
                        <a:pt x="3" y="23"/>
                        <a:pt x="5" y="21"/>
                        <a:pt x="17" y="19"/>
                      </a:cubicBezTo>
                      <a:cubicBezTo>
                        <a:pt x="18" y="13"/>
                        <a:pt x="19" y="13"/>
                        <a:pt x="17" y="7"/>
                      </a:cubicBezTo>
                      <a:cubicBezTo>
                        <a:pt x="16" y="4"/>
                        <a:pt x="11" y="0"/>
                        <a:pt x="1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00" name="Freeform 462"/>
                <p:cNvSpPr>
                  <a:spLocks/>
                </p:cNvSpPr>
                <p:nvPr/>
              </p:nvSpPr>
              <p:spPr bwMode="auto">
                <a:xfrm>
                  <a:off x="8985" y="4095"/>
                  <a:ext cx="19" cy="17"/>
                </a:xfrm>
                <a:custGeom>
                  <a:avLst/>
                  <a:gdLst>
                    <a:gd name="T0" fmla="*/ 3 w 19"/>
                    <a:gd name="T1" fmla="*/ 3 h 17"/>
                    <a:gd name="T2" fmla="*/ 14 w 19"/>
                    <a:gd name="T3" fmla="*/ 12 h 17"/>
                    <a:gd name="T4" fmla="*/ 9 w 19"/>
                    <a:gd name="T5" fmla="*/ 0 h 17"/>
                    <a:gd name="T6" fmla="*/ 3 w 19"/>
                    <a:gd name="T7" fmla="*/ 3 h 17"/>
                  </a:gdLst>
                  <a:ahLst/>
                  <a:cxnLst>
                    <a:cxn ang="0">
                      <a:pos x="T0" y="T1"/>
                    </a:cxn>
                    <a:cxn ang="0">
                      <a:pos x="T2" y="T3"/>
                    </a:cxn>
                    <a:cxn ang="0">
                      <a:pos x="T4" y="T5"/>
                    </a:cxn>
                    <a:cxn ang="0">
                      <a:pos x="T6" y="T7"/>
                    </a:cxn>
                  </a:cxnLst>
                  <a:rect l="0" t="0" r="r" b="b"/>
                  <a:pathLst>
                    <a:path w="19" h="17">
                      <a:moveTo>
                        <a:pt x="3" y="3"/>
                      </a:moveTo>
                      <a:cubicBezTo>
                        <a:pt x="5" y="12"/>
                        <a:pt x="5" y="17"/>
                        <a:pt x="14" y="12"/>
                      </a:cubicBezTo>
                      <a:cubicBezTo>
                        <a:pt x="19" y="6"/>
                        <a:pt x="15" y="4"/>
                        <a:pt x="9" y="0"/>
                      </a:cubicBezTo>
                      <a:cubicBezTo>
                        <a:pt x="2" y="2"/>
                        <a:pt x="0" y="0"/>
                        <a:pt x="3"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01" name="Freeform 463"/>
                <p:cNvSpPr>
                  <a:spLocks/>
                </p:cNvSpPr>
                <p:nvPr/>
              </p:nvSpPr>
              <p:spPr bwMode="auto">
                <a:xfrm>
                  <a:off x="8965" y="4110"/>
                  <a:ext cx="10" cy="9"/>
                </a:xfrm>
                <a:custGeom>
                  <a:avLst/>
                  <a:gdLst>
                    <a:gd name="T0" fmla="*/ 5 w 10"/>
                    <a:gd name="T1" fmla="*/ 0 h 9"/>
                    <a:gd name="T2" fmla="*/ 10 w 10"/>
                    <a:gd name="T3" fmla="*/ 2 h 9"/>
                    <a:gd name="T4" fmla="*/ 5 w 10"/>
                    <a:gd name="T5" fmla="*/ 0 h 9"/>
                  </a:gdLst>
                  <a:ahLst/>
                  <a:cxnLst>
                    <a:cxn ang="0">
                      <a:pos x="T0" y="T1"/>
                    </a:cxn>
                    <a:cxn ang="0">
                      <a:pos x="T2" y="T3"/>
                    </a:cxn>
                    <a:cxn ang="0">
                      <a:pos x="T4" y="T5"/>
                    </a:cxn>
                  </a:cxnLst>
                  <a:rect l="0" t="0" r="r" b="b"/>
                  <a:pathLst>
                    <a:path w="10" h="9">
                      <a:moveTo>
                        <a:pt x="5" y="0"/>
                      </a:moveTo>
                      <a:cubicBezTo>
                        <a:pt x="0" y="9"/>
                        <a:pt x="6" y="7"/>
                        <a:pt x="10" y="2"/>
                      </a:cubicBezTo>
                      <a:cubicBezTo>
                        <a:pt x="8" y="1"/>
                        <a:pt x="5" y="0"/>
                        <a:pt x="5"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02" name="Freeform 464"/>
                <p:cNvSpPr>
                  <a:spLocks/>
                </p:cNvSpPr>
                <p:nvPr/>
              </p:nvSpPr>
              <p:spPr bwMode="auto">
                <a:xfrm>
                  <a:off x="8838" y="4232"/>
                  <a:ext cx="8" cy="7"/>
                </a:xfrm>
                <a:custGeom>
                  <a:avLst/>
                  <a:gdLst>
                    <a:gd name="T0" fmla="*/ 3 w 8"/>
                    <a:gd name="T1" fmla="*/ 0 h 7"/>
                    <a:gd name="T2" fmla="*/ 2 w 8"/>
                    <a:gd name="T3" fmla="*/ 6 h 7"/>
                    <a:gd name="T4" fmla="*/ 8 w 8"/>
                    <a:gd name="T5" fmla="*/ 4 h 7"/>
                    <a:gd name="T6" fmla="*/ 3 w 8"/>
                    <a:gd name="T7" fmla="*/ 0 h 7"/>
                  </a:gdLst>
                  <a:ahLst/>
                  <a:cxnLst>
                    <a:cxn ang="0">
                      <a:pos x="T0" y="T1"/>
                    </a:cxn>
                    <a:cxn ang="0">
                      <a:pos x="T2" y="T3"/>
                    </a:cxn>
                    <a:cxn ang="0">
                      <a:pos x="T4" y="T5"/>
                    </a:cxn>
                    <a:cxn ang="0">
                      <a:pos x="T6" y="T7"/>
                    </a:cxn>
                  </a:cxnLst>
                  <a:rect l="0" t="0" r="r" b="b"/>
                  <a:pathLst>
                    <a:path w="8" h="7">
                      <a:moveTo>
                        <a:pt x="3" y="0"/>
                      </a:moveTo>
                      <a:cubicBezTo>
                        <a:pt x="3" y="2"/>
                        <a:pt x="0" y="5"/>
                        <a:pt x="2" y="6"/>
                      </a:cubicBezTo>
                      <a:cubicBezTo>
                        <a:pt x="4" y="7"/>
                        <a:pt x="8" y="6"/>
                        <a:pt x="8" y="4"/>
                      </a:cubicBezTo>
                      <a:cubicBezTo>
                        <a:pt x="8" y="2"/>
                        <a:pt x="3" y="2"/>
                        <a:pt x="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03" name="Freeform 465"/>
                <p:cNvSpPr>
                  <a:spLocks/>
                </p:cNvSpPr>
                <p:nvPr/>
              </p:nvSpPr>
              <p:spPr bwMode="auto">
                <a:xfrm>
                  <a:off x="8848" y="4215"/>
                  <a:ext cx="13" cy="14"/>
                </a:xfrm>
                <a:custGeom>
                  <a:avLst/>
                  <a:gdLst>
                    <a:gd name="T0" fmla="*/ 4 w 13"/>
                    <a:gd name="T1" fmla="*/ 0 h 14"/>
                    <a:gd name="T2" fmla="*/ 7 w 13"/>
                    <a:gd name="T3" fmla="*/ 14 h 14"/>
                    <a:gd name="T4" fmla="*/ 4 w 13"/>
                    <a:gd name="T5" fmla="*/ 0 h 14"/>
                  </a:gdLst>
                  <a:ahLst/>
                  <a:cxnLst>
                    <a:cxn ang="0">
                      <a:pos x="T0" y="T1"/>
                    </a:cxn>
                    <a:cxn ang="0">
                      <a:pos x="T2" y="T3"/>
                    </a:cxn>
                    <a:cxn ang="0">
                      <a:pos x="T4" y="T5"/>
                    </a:cxn>
                  </a:cxnLst>
                  <a:rect l="0" t="0" r="r" b="b"/>
                  <a:pathLst>
                    <a:path w="13" h="14">
                      <a:moveTo>
                        <a:pt x="4" y="0"/>
                      </a:moveTo>
                      <a:cubicBezTo>
                        <a:pt x="0" y="7"/>
                        <a:pt x="3" y="7"/>
                        <a:pt x="7" y="14"/>
                      </a:cubicBezTo>
                      <a:cubicBezTo>
                        <a:pt x="13" y="4"/>
                        <a:pt x="4" y="8"/>
                        <a:pt x="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04" name="Freeform 466"/>
                <p:cNvSpPr>
                  <a:spLocks/>
                </p:cNvSpPr>
                <p:nvPr/>
              </p:nvSpPr>
              <p:spPr bwMode="auto">
                <a:xfrm>
                  <a:off x="8916" y="4242"/>
                  <a:ext cx="9" cy="12"/>
                </a:xfrm>
                <a:custGeom>
                  <a:avLst/>
                  <a:gdLst>
                    <a:gd name="T0" fmla="*/ 3 w 9"/>
                    <a:gd name="T1" fmla="*/ 2 h 12"/>
                    <a:gd name="T2" fmla="*/ 8 w 9"/>
                    <a:gd name="T3" fmla="*/ 0 h 12"/>
                    <a:gd name="T4" fmla="*/ 3 w 9"/>
                    <a:gd name="T5" fmla="*/ 2 h 12"/>
                  </a:gdLst>
                  <a:ahLst/>
                  <a:cxnLst>
                    <a:cxn ang="0">
                      <a:pos x="T0" y="T1"/>
                    </a:cxn>
                    <a:cxn ang="0">
                      <a:pos x="T2" y="T3"/>
                    </a:cxn>
                    <a:cxn ang="0">
                      <a:pos x="T4" y="T5"/>
                    </a:cxn>
                  </a:cxnLst>
                  <a:rect l="0" t="0" r="r" b="b"/>
                  <a:pathLst>
                    <a:path w="9" h="12">
                      <a:moveTo>
                        <a:pt x="3" y="2"/>
                      </a:moveTo>
                      <a:cubicBezTo>
                        <a:pt x="6" y="12"/>
                        <a:pt x="9" y="7"/>
                        <a:pt x="8" y="0"/>
                      </a:cubicBezTo>
                      <a:cubicBezTo>
                        <a:pt x="2" y="2"/>
                        <a:pt x="0" y="2"/>
                        <a:pt x="3"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05" name="Freeform 467"/>
                <p:cNvSpPr>
                  <a:spLocks/>
                </p:cNvSpPr>
                <p:nvPr/>
              </p:nvSpPr>
              <p:spPr bwMode="auto">
                <a:xfrm>
                  <a:off x="9034" y="4392"/>
                  <a:ext cx="34" cy="36"/>
                </a:xfrm>
                <a:custGeom>
                  <a:avLst/>
                  <a:gdLst>
                    <a:gd name="T0" fmla="*/ 29 w 34"/>
                    <a:gd name="T1" fmla="*/ 0 h 36"/>
                    <a:gd name="T2" fmla="*/ 2 w 34"/>
                    <a:gd name="T3" fmla="*/ 21 h 36"/>
                    <a:gd name="T4" fmla="*/ 7 w 34"/>
                    <a:gd name="T5" fmla="*/ 36 h 36"/>
                    <a:gd name="T6" fmla="*/ 28 w 34"/>
                    <a:gd name="T7" fmla="*/ 32 h 36"/>
                    <a:gd name="T8" fmla="*/ 29 w 34"/>
                    <a:gd name="T9" fmla="*/ 0 h 36"/>
                  </a:gdLst>
                  <a:ahLst/>
                  <a:cxnLst>
                    <a:cxn ang="0">
                      <a:pos x="T0" y="T1"/>
                    </a:cxn>
                    <a:cxn ang="0">
                      <a:pos x="T2" y="T3"/>
                    </a:cxn>
                    <a:cxn ang="0">
                      <a:pos x="T4" y="T5"/>
                    </a:cxn>
                    <a:cxn ang="0">
                      <a:pos x="T6" y="T7"/>
                    </a:cxn>
                    <a:cxn ang="0">
                      <a:pos x="T8" y="T9"/>
                    </a:cxn>
                  </a:cxnLst>
                  <a:rect l="0" t="0" r="r" b="b"/>
                  <a:pathLst>
                    <a:path w="34" h="36">
                      <a:moveTo>
                        <a:pt x="29" y="0"/>
                      </a:moveTo>
                      <a:cubicBezTo>
                        <a:pt x="17" y="3"/>
                        <a:pt x="11" y="14"/>
                        <a:pt x="2" y="21"/>
                      </a:cubicBezTo>
                      <a:cubicBezTo>
                        <a:pt x="0" y="29"/>
                        <a:pt x="0" y="32"/>
                        <a:pt x="7" y="36"/>
                      </a:cubicBezTo>
                      <a:cubicBezTo>
                        <a:pt x="16" y="35"/>
                        <a:pt x="20" y="34"/>
                        <a:pt x="28" y="32"/>
                      </a:cubicBezTo>
                      <a:cubicBezTo>
                        <a:pt x="34" y="22"/>
                        <a:pt x="33" y="11"/>
                        <a:pt x="2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1006" name="Freeform 468"/>
                <p:cNvSpPr>
                  <a:spLocks/>
                </p:cNvSpPr>
                <p:nvPr/>
              </p:nvSpPr>
              <p:spPr bwMode="auto">
                <a:xfrm>
                  <a:off x="8845" y="4068"/>
                  <a:ext cx="320" cy="368"/>
                </a:xfrm>
                <a:custGeom>
                  <a:avLst/>
                  <a:gdLst>
                    <a:gd name="T0" fmla="*/ 296 w 320"/>
                    <a:gd name="T1" fmla="*/ 366 h 368"/>
                    <a:gd name="T2" fmla="*/ 245 w 320"/>
                    <a:gd name="T3" fmla="*/ 351 h 368"/>
                    <a:gd name="T4" fmla="*/ 244 w 320"/>
                    <a:gd name="T5" fmla="*/ 332 h 368"/>
                    <a:gd name="T6" fmla="*/ 239 w 320"/>
                    <a:gd name="T7" fmla="*/ 311 h 368"/>
                    <a:gd name="T8" fmla="*/ 233 w 320"/>
                    <a:gd name="T9" fmla="*/ 272 h 368"/>
                    <a:gd name="T10" fmla="*/ 218 w 320"/>
                    <a:gd name="T11" fmla="*/ 233 h 368"/>
                    <a:gd name="T12" fmla="*/ 212 w 320"/>
                    <a:gd name="T13" fmla="*/ 219 h 368"/>
                    <a:gd name="T14" fmla="*/ 193 w 320"/>
                    <a:gd name="T15" fmla="*/ 209 h 368"/>
                    <a:gd name="T16" fmla="*/ 169 w 320"/>
                    <a:gd name="T17" fmla="*/ 198 h 368"/>
                    <a:gd name="T18" fmla="*/ 158 w 320"/>
                    <a:gd name="T19" fmla="*/ 209 h 368"/>
                    <a:gd name="T20" fmla="*/ 155 w 320"/>
                    <a:gd name="T21" fmla="*/ 195 h 368"/>
                    <a:gd name="T22" fmla="*/ 134 w 320"/>
                    <a:gd name="T23" fmla="*/ 182 h 368"/>
                    <a:gd name="T24" fmla="*/ 121 w 320"/>
                    <a:gd name="T25" fmla="*/ 165 h 368"/>
                    <a:gd name="T26" fmla="*/ 98 w 320"/>
                    <a:gd name="T27" fmla="*/ 161 h 368"/>
                    <a:gd name="T28" fmla="*/ 86 w 320"/>
                    <a:gd name="T29" fmla="*/ 123 h 368"/>
                    <a:gd name="T30" fmla="*/ 71 w 320"/>
                    <a:gd name="T31" fmla="*/ 134 h 368"/>
                    <a:gd name="T32" fmla="*/ 65 w 320"/>
                    <a:gd name="T33" fmla="*/ 156 h 368"/>
                    <a:gd name="T34" fmla="*/ 56 w 320"/>
                    <a:gd name="T35" fmla="*/ 152 h 368"/>
                    <a:gd name="T36" fmla="*/ 55 w 320"/>
                    <a:gd name="T37" fmla="*/ 138 h 368"/>
                    <a:gd name="T38" fmla="*/ 46 w 320"/>
                    <a:gd name="T39" fmla="*/ 132 h 368"/>
                    <a:gd name="T40" fmla="*/ 32 w 320"/>
                    <a:gd name="T41" fmla="*/ 113 h 368"/>
                    <a:gd name="T42" fmla="*/ 37 w 320"/>
                    <a:gd name="T43" fmla="*/ 107 h 368"/>
                    <a:gd name="T44" fmla="*/ 58 w 320"/>
                    <a:gd name="T45" fmla="*/ 101 h 368"/>
                    <a:gd name="T46" fmla="*/ 86 w 320"/>
                    <a:gd name="T47" fmla="*/ 102 h 368"/>
                    <a:gd name="T48" fmla="*/ 70 w 320"/>
                    <a:gd name="T49" fmla="*/ 84 h 368"/>
                    <a:gd name="T50" fmla="*/ 19 w 320"/>
                    <a:gd name="T51" fmla="*/ 83 h 368"/>
                    <a:gd name="T52" fmla="*/ 7 w 320"/>
                    <a:gd name="T53" fmla="*/ 60 h 368"/>
                    <a:gd name="T54" fmla="*/ 10 w 320"/>
                    <a:gd name="T55" fmla="*/ 21 h 368"/>
                    <a:gd name="T56" fmla="*/ 31 w 320"/>
                    <a:gd name="T57" fmla="*/ 23 h 368"/>
                    <a:gd name="T58" fmla="*/ 44 w 320"/>
                    <a:gd name="T59" fmla="*/ 0 h 368"/>
                    <a:gd name="T60" fmla="*/ 67 w 320"/>
                    <a:gd name="T61" fmla="*/ 9 h 368"/>
                    <a:gd name="T62" fmla="*/ 113 w 320"/>
                    <a:gd name="T63" fmla="*/ 21 h 368"/>
                    <a:gd name="T64" fmla="*/ 115 w 320"/>
                    <a:gd name="T65" fmla="*/ 63 h 368"/>
                    <a:gd name="T66" fmla="*/ 107 w 320"/>
                    <a:gd name="T67" fmla="*/ 87 h 368"/>
                    <a:gd name="T68" fmla="*/ 118 w 320"/>
                    <a:gd name="T69" fmla="*/ 98 h 368"/>
                    <a:gd name="T70" fmla="*/ 127 w 320"/>
                    <a:gd name="T71" fmla="*/ 120 h 368"/>
                    <a:gd name="T72" fmla="*/ 139 w 320"/>
                    <a:gd name="T73" fmla="*/ 132 h 368"/>
                    <a:gd name="T74" fmla="*/ 154 w 320"/>
                    <a:gd name="T75" fmla="*/ 126 h 368"/>
                    <a:gd name="T76" fmla="*/ 163 w 320"/>
                    <a:gd name="T77" fmla="*/ 119 h 368"/>
                    <a:gd name="T78" fmla="*/ 197 w 320"/>
                    <a:gd name="T79" fmla="*/ 98 h 368"/>
                    <a:gd name="T80" fmla="*/ 226 w 320"/>
                    <a:gd name="T81" fmla="*/ 77 h 368"/>
                    <a:gd name="T82" fmla="*/ 281 w 320"/>
                    <a:gd name="T83" fmla="*/ 105 h 368"/>
                    <a:gd name="T84" fmla="*/ 311 w 320"/>
                    <a:gd name="T85" fmla="*/ 108 h 368"/>
                    <a:gd name="T86" fmla="*/ 320 w 320"/>
                    <a:gd name="T87" fmla="*/ 122 h 368"/>
                    <a:gd name="T88" fmla="*/ 314 w 320"/>
                    <a:gd name="T89" fmla="*/ 195 h 368"/>
                    <a:gd name="T90" fmla="*/ 310 w 320"/>
                    <a:gd name="T91" fmla="*/ 225 h 368"/>
                    <a:gd name="T92" fmla="*/ 305 w 320"/>
                    <a:gd name="T93" fmla="*/ 296 h 368"/>
                    <a:gd name="T94" fmla="*/ 296 w 320"/>
                    <a:gd name="T95" fmla="*/ 368 h 368"/>
                    <a:gd name="T96" fmla="*/ 296 w 320"/>
                    <a:gd name="T97" fmla="*/ 366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0" h="368">
                      <a:moveTo>
                        <a:pt x="296" y="366"/>
                      </a:moveTo>
                      <a:cubicBezTo>
                        <a:pt x="268" y="349"/>
                        <a:pt x="300" y="354"/>
                        <a:pt x="245" y="351"/>
                      </a:cubicBezTo>
                      <a:cubicBezTo>
                        <a:pt x="240" y="344"/>
                        <a:pt x="240" y="339"/>
                        <a:pt x="244" y="332"/>
                      </a:cubicBezTo>
                      <a:cubicBezTo>
                        <a:pt x="241" y="314"/>
                        <a:pt x="244" y="320"/>
                        <a:pt x="239" y="311"/>
                      </a:cubicBezTo>
                      <a:cubicBezTo>
                        <a:pt x="238" y="298"/>
                        <a:pt x="235" y="285"/>
                        <a:pt x="233" y="272"/>
                      </a:cubicBezTo>
                      <a:cubicBezTo>
                        <a:pt x="232" y="260"/>
                        <a:pt x="233" y="236"/>
                        <a:pt x="218" y="233"/>
                      </a:cubicBezTo>
                      <a:cubicBezTo>
                        <a:pt x="217" y="227"/>
                        <a:pt x="214" y="224"/>
                        <a:pt x="212" y="219"/>
                      </a:cubicBezTo>
                      <a:cubicBezTo>
                        <a:pt x="210" y="208"/>
                        <a:pt x="204" y="210"/>
                        <a:pt x="193" y="209"/>
                      </a:cubicBezTo>
                      <a:cubicBezTo>
                        <a:pt x="185" y="205"/>
                        <a:pt x="177" y="204"/>
                        <a:pt x="169" y="198"/>
                      </a:cubicBezTo>
                      <a:cubicBezTo>
                        <a:pt x="165" y="202"/>
                        <a:pt x="162" y="205"/>
                        <a:pt x="158" y="209"/>
                      </a:cubicBezTo>
                      <a:cubicBezTo>
                        <a:pt x="155" y="212"/>
                        <a:pt x="158" y="199"/>
                        <a:pt x="155" y="195"/>
                      </a:cubicBezTo>
                      <a:cubicBezTo>
                        <a:pt x="150" y="189"/>
                        <a:pt x="141" y="183"/>
                        <a:pt x="134" y="182"/>
                      </a:cubicBezTo>
                      <a:cubicBezTo>
                        <a:pt x="128" y="177"/>
                        <a:pt x="128" y="168"/>
                        <a:pt x="121" y="165"/>
                      </a:cubicBezTo>
                      <a:cubicBezTo>
                        <a:pt x="114" y="162"/>
                        <a:pt x="98" y="161"/>
                        <a:pt x="98" y="161"/>
                      </a:cubicBezTo>
                      <a:cubicBezTo>
                        <a:pt x="90" y="148"/>
                        <a:pt x="96" y="133"/>
                        <a:pt x="86" y="123"/>
                      </a:cubicBezTo>
                      <a:cubicBezTo>
                        <a:pt x="79" y="125"/>
                        <a:pt x="75" y="127"/>
                        <a:pt x="71" y="134"/>
                      </a:cubicBezTo>
                      <a:cubicBezTo>
                        <a:pt x="70" y="141"/>
                        <a:pt x="68" y="149"/>
                        <a:pt x="65" y="156"/>
                      </a:cubicBezTo>
                      <a:cubicBezTo>
                        <a:pt x="62" y="169"/>
                        <a:pt x="59" y="164"/>
                        <a:pt x="56" y="152"/>
                      </a:cubicBezTo>
                      <a:cubicBezTo>
                        <a:pt x="56" y="147"/>
                        <a:pt x="57" y="142"/>
                        <a:pt x="55" y="138"/>
                      </a:cubicBezTo>
                      <a:cubicBezTo>
                        <a:pt x="54" y="135"/>
                        <a:pt x="48" y="135"/>
                        <a:pt x="46" y="132"/>
                      </a:cubicBezTo>
                      <a:cubicBezTo>
                        <a:pt x="34" y="114"/>
                        <a:pt x="42" y="121"/>
                        <a:pt x="32" y="113"/>
                      </a:cubicBezTo>
                      <a:cubicBezTo>
                        <a:pt x="28" y="106"/>
                        <a:pt x="28" y="103"/>
                        <a:pt x="37" y="107"/>
                      </a:cubicBezTo>
                      <a:cubicBezTo>
                        <a:pt x="45" y="105"/>
                        <a:pt x="50" y="102"/>
                        <a:pt x="58" y="101"/>
                      </a:cubicBezTo>
                      <a:cubicBezTo>
                        <a:pt x="70" y="102"/>
                        <a:pt x="73" y="104"/>
                        <a:pt x="86" y="102"/>
                      </a:cubicBezTo>
                      <a:cubicBezTo>
                        <a:pt x="93" y="89"/>
                        <a:pt x="81" y="85"/>
                        <a:pt x="70" y="84"/>
                      </a:cubicBezTo>
                      <a:cubicBezTo>
                        <a:pt x="53" y="83"/>
                        <a:pt x="36" y="83"/>
                        <a:pt x="19" y="83"/>
                      </a:cubicBezTo>
                      <a:cubicBezTo>
                        <a:pt x="17" y="71"/>
                        <a:pt x="18" y="66"/>
                        <a:pt x="7" y="60"/>
                      </a:cubicBezTo>
                      <a:cubicBezTo>
                        <a:pt x="0" y="51"/>
                        <a:pt x="5" y="31"/>
                        <a:pt x="10" y="21"/>
                      </a:cubicBezTo>
                      <a:cubicBezTo>
                        <a:pt x="18" y="25"/>
                        <a:pt x="22" y="24"/>
                        <a:pt x="31" y="23"/>
                      </a:cubicBezTo>
                      <a:cubicBezTo>
                        <a:pt x="37" y="15"/>
                        <a:pt x="36" y="6"/>
                        <a:pt x="44" y="0"/>
                      </a:cubicBezTo>
                      <a:cubicBezTo>
                        <a:pt x="53" y="4"/>
                        <a:pt x="57" y="8"/>
                        <a:pt x="67" y="9"/>
                      </a:cubicBezTo>
                      <a:cubicBezTo>
                        <a:pt x="83" y="21"/>
                        <a:pt x="89" y="20"/>
                        <a:pt x="113" y="21"/>
                      </a:cubicBezTo>
                      <a:cubicBezTo>
                        <a:pt x="112" y="36"/>
                        <a:pt x="110" y="49"/>
                        <a:pt x="115" y="63"/>
                      </a:cubicBezTo>
                      <a:cubicBezTo>
                        <a:pt x="112" y="71"/>
                        <a:pt x="107" y="87"/>
                        <a:pt x="107" y="87"/>
                      </a:cubicBezTo>
                      <a:cubicBezTo>
                        <a:pt x="111" y="113"/>
                        <a:pt x="105" y="94"/>
                        <a:pt x="118" y="98"/>
                      </a:cubicBezTo>
                      <a:cubicBezTo>
                        <a:pt x="122" y="105"/>
                        <a:pt x="123" y="113"/>
                        <a:pt x="127" y="120"/>
                      </a:cubicBezTo>
                      <a:cubicBezTo>
                        <a:pt x="128" y="127"/>
                        <a:pt x="132" y="129"/>
                        <a:pt x="139" y="132"/>
                      </a:cubicBezTo>
                      <a:cubicBezTo>
                        <a:pt x="144" y="131"/>
                        <a:pt x="149" y="129"/>
                        <a:pt x="154" y="126"/>
                      </a:cubicBezTo>
                      <a:cubicBezTo>
                        <a:pt x="157" y="124"/>
                        <a:pt x="163" y="119"/>
                        <a:pt x="163" y="119"/>
                      </a:cubicBezTo>
                      <a:cubicBezTo>
                        <a:pt x="167" y="99"/>
                        <a:pt x="178" y="99"/>
                        <a:pt x="197" y="98"/>
                      </a:cubicBezTo>
                      <a:cubicBezTo>
                        <a:pt x="205" y="90"/>
                        <a:pt x="214" y="79"/>
                        <a:pt x="226" y="77"/>
                      </a:cubicBezTo>
                      <a:cubicBezTo>
                        <a:pt x="246" y="83"/>
                        <a:pt x="260" y="102"/>
                        <a:pt x="281" y="105"/>
                      </a:cubicBezTo>
                      <a:cubicBezTo>
                        <a:pt x="289" y="108"/>
                        <a:pt x="301" y="107"/>
                        <a:pt x="311" y="108"/>
                      </a:cubicBezTo>
                      <a:cubicBezTo>
                        <a:pt x="318" y="111"/>
                        <a:pt x="319" y="115"/>
                        <a:pt x="320" y="122"/>
                      </a:cubicBezTo>
                      <a:cubicBezTo>
                        <a:pt x="319" y="147"/>
                        <a:pt x="317" y="170"/>
                        <a:pt x="314" y="195"/>
                      </a:cubicBezTo>
                      <a:cubicBezTo>
                        <a:pt x="313" y="205"/>
                        <a:pt x="310" y="225"/>
                        <a:pt x="310" y="225"/>
                      </a:cubicBezTo>
                      <a:cubicBezTo>
                        <a:pt x="309" y="249"/>
                        <a:pt x="308" y="272"/>
                        <a:pt x="305" y="296"/>
                      </a:cubicBezTo>
                      <a:cubicBezTo>
                        <a:pt x="304" y="317"/>
                        <a:pt x="308" y="349"/>
                        <a:pt x="296" y="368"/>
                      </a:cubicBezTo>
                      <a:cubicBezTo>
                        <a:pt x="296" y="368"/>
                        <a:pt x="296" y="366"/>
                        <a:pt x="296" y="36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sp>
          <p:nvSpPr>
            <p:cNvPr id="840" name="Freeform 469"/>
            <p:cNvSpPr>
              <a:spLocks/>
            </p:cNvSpPr>
            <p:nvPr/>
          </p:nvSpPr>
          <p:spPr bwMode="auto">
            <a:xfrm>
              <a:off x="4537" y="3023"/>
              <a:ext cx="8" cy="5"/>
            </a:xfrm>
            <a:custGeom>
              <a:avLst/>
              <a:gdLst>
                <a:gd name="T0" fmla="*/ 10 w 15"/>
                <a:gd name="T1" fmla="*/ 0 h 10"/>
                <a:gd name="T2" fmla="*/ 12 w 15"/>
                <a:gd name="T3" fmla="*/ 10 h 10"/>
                <a:gd name="T4" fmla="*/ 10 w 15"/>
                <a:gd name="T5" fmla="*/ 0 h 10"/>
              </a:gdLst>
              <a:ahLst/>
              <a:cxnLst>
                <a:cxn ang="0">
                  <a:pos x="T0" y="T1"/>
                </a:cxn>
                <a:cxn ang="0">
                  <a:pos x="T2" y="T3"/>
                </a:cxn>
                <a:cxn ang="0">
                  <a:pos x="T4" y="T5"/>
                </a:cxn>
              </a:cxnLst>
              <a:rect l="0" t="0" r="r" b="b"/>
              <a:pathLst>
                <a:path w="15" h="10">
                  <a:moveTo>
                    <a:pt x="10" y="0"/>
                  </a:moveTo>
                  <a:cubicBezTo>
                    <a:pt x="0" y="3"/>
                    <a:pt x="4" y="7"/>
                    <a:pt x="12" y="10"/>
                  </a:cubicBezTo>
                  <a:cubicBezTo>
                    <a:pt x="15" y="2"/>
                    <a:pt x="15" y="5"/>
                    <a:pt x="1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41" name="Group 470"/>
            <p:cNvGrpSpPr>
              <a:grpSpLocks/>
            </p:cNvGrpSpPr>
            <p:nvPr/>
          </p:nvGrpSpPr>
          <p:grpSpPr bwMode="auto">
            <a:xfrm>
              <a:off x="4747" y="2401"/>
              <a:ext cx="169" cy="301"/>
              <a:chOff x="8353" y="3233"/>
              <a:chExt cx="342" cy="610"/>
            </a:xfrm>
            <a:grpFill/>
          </p:grpSpPr>
          <p:sp>
            <p:nvSpPr>
              <p:cNvPr id="915" name="Freeform 471"/>
              <p:cNvSpPr>
                <a:spLocks/>
              </p:cNvSpPr>
              <p:nvPr/>
            </p:nvSpPr>
            <p:spPr bwMode="auto">
              <a:xfrm>
                <a:off x="8436" y="3486"/>
                <a:ext cx="53" cy="50"/>
              </a:xfrm>
              <a:custGeom>
                <a:avLst/>
                <a:gdLst>
                  <a:gd name="T0" fmla="*/ 14 w 53"/>
                  <a:gd name="T1" fmla="*/ 0 h 50"/>
                  <a:gd name="T2" fmla="*/ 35 w 53"/>
                  <a:gd name="T3" fmla="*/ 33 h 50"/>
                  <a:gd name="T4" fmla="*/ 45 w 53"/>
                  <a:gd name="T5" fmla="*/ 50 h 50"/>
                  <a:gd name="T6" fmla="*/ 53 w 53"/>
                  <a:gd name="T7" fmla="*/ 33 h 50"/>
                  <a:gd name="T8" fmla="*/ 21 w 53"/>
                  <a:gd name="T9" fmla="*/ 2 h 50"/>
                  <a:gd name="T10" fmla="*/ 14 w 53"/>
                  <a:gd name="T11" fmla="*/ 0 h 50"/>
                </a:gdLst>
                <a:ahLst/>
                <a:cxnLst>
                  <a:cxn ang="0">
                    <a:pos x="T0" y="T1"/>
                  </a:cxn>
                  <a:cxn ang="0">
                    <a:pos x="T2" y="T3"/>
                  </a:cxn>
                  <a:cxn ang="0">
                    <a:pos x="T4" y="T5"/>
                  </a:cxn>
                  <a:cxn ang="0">
                    <a:pos x="T6" y="T7"/>
                  </a:cxn>
                  <a:cxn ang="0">
                    <a:pos x="T8" y="T9"/>
                  </a:cxn>
                  <a:cxn ang="0">
                    <a:pos x="T10" y="T11"/>
                  </a:cxn>
                </a:cxnLst>
                <a:rect l="0" t="0" r="r" b="b"/>
                <a:pathLst>
                  <a:path w="53" h="50">
                    <a:moveTo>
                      <a:pt x="14" y="0"/>
                    </a:moveTo>
                    <a:cubicBezTo>
                      <a:pt x="0" y="14"/>
                      <a:pt x="22" y="29"/>
                      <a:pt x="35" y="33"/>
                    </a:cubicBezTo>
                    <a:cubicBezTo>
                      <a:pt x="38" y="42"/>
                      <a:pt x="40" y="42"/>
                      <a:pt x="45" y="50"/>
                    </a:cubicBezTo>
                    <a:cubicBezTo>
                      <a:pt x="53" y="47"/>
                      <a:pt x="50" y="41"/>
                      <a:pt x="53" y="33"/>
                    </a:cubicBezTo>
                    <a:cubicBezTo>
                      <a:pt x="50" y="10"/>
                      <a:pt x="43" y="6"/>
                      <a:pt x="21" y="2"/>
                    </a:cubicBezTo>
                    <a:cubicBezTo>
                      <a:pt x="15" y="6"/>
                      <a:pt x="18" y="6"/>
                      <a:pt x="1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916" name="Group 472"/>
              <p:cNvGrpSpPr>
                <a:grpSpLocks/>
              </p:cNvGrpSpPr>
              <p:nvPr/>
            </p:nvGrpSpPr>
            <p:grpSpPr bwMode="auto">
              <a:xfrm>
                <a:off x="8353" y="3233"/>
                <a:ext cx="342" cy="610"/>
                <a:chOff x="8353" y="3233"/>
                <a:chExt cx="342" cy="610"/>
              </a:xfrm>
              <a:grpFill/>
            </p:grpSpPr>
            <p:sp>
              <p:nvSpPr>
                <p:cNvPr id="917" name="Freeform 473"/>
                <p:cNvSpPr>
                  <a:spLocks/>
                </p:cNvSpPr>
                <p:nvPr/>
              </p:nvSpPr>
              <p:spPr bwMode="auto">
                <a:xfrm>
                  <a:off x="8353" y="3590"/>
                  <a:ext cx="79" cy="126"/>
                </a:xfrm>
                <a:custGeom>
                  <a:avLst/>
                  <a:gdLst>
                    <a:gd name="T0" fmla="*/ 70 w 79"/>
                    <a:gd name="T1" fmla="*/ 0 h 126"/>
                    <a:gd name="T2" fmla="*/ 59 w 79"/>
                    <a:gd name="T3" fmla="*/ 9 h 126"/>
                    <a:gd name="T4" fmla="*/ 35 w 79"/>
                    <a:gd name="T5" fmla="*/ 49 h 126"/>
                    <a:gd name="T6" fmla="*/ 17 w 79"/>
                    <a:gd name="T7" fmla="*/ 81 h 126"/>
                    <a:gd name="T8" fmla="*/ 1 w 79"/>
                    <a:gd name="T9" fmla="*/ 109 h 126"/>
                    <a:gd name="T10" fmla="*/ 2 w 79"/>
                    <a:gd name="T11" fmla="*/ 120 h 126"/>
                    <a:gd name="T12" fmla="*/ 16 w 79"/>
                    <a:gd name="T13" fmla="*/ 112 h 126"/>
                    <a:gd name="T14" fmla="*/ 52 w 79"/>
                    <a:gd name="T15" fmla="*/ 76 h 126"/>
                    <a:gd name="T16" fmla="*/ 79 w 79"/>
                    <a:gd name="T17" fmla="*/ 34 h 126"/>
                    <a:gd name="T18" fmla="*/ 70 w 79"/>
                    <a:gd name="T1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126">
                      <a:moveTo>
                        <a:pt x="70" y="0"/>
                      </a:moveTo>
                      <a:cubicBezTo>
                        <a:pt x="63" y="1"/>
                        <a:pt x="62" y="3"/>
                        <a:pt x="59" y="9"/>
                      </a:cubicBezTo>
                      <a:cubicBezTo>
                        <a:pt x="58" y="31"/>
                        <a:pt x="52" y="36"/>
                        <a:pt x="35" y="49"/>
                      </a:cubicBezTo>
                      <a:cubicBezTo>
                        <a:pt x="24" y="67"/>
                        <a:pt x="41" y="77"/>
                        <a:pt x="17" y="81"/>
                      </a:cubicBezTo>
                      <a:cubicBezTo>
                        <a:pt x="8" y="86"/>
                        <a:pt x="3" y="99"/>
                        <a:pt x="1" y="109"/>
                      </a:cubicBezTo>
                      <a:cubicBezTo>
                        <a:pt x="1" y="113"/>
                        <a:pt x="0" y="117"/>
                        <a:pt x="2" y="120"/>
                      </a:cubicBezTo>
                      <a:cubicBezTo>
                        <a:pt x="5" y="126"/>
                        <a:pt x="15" y="113"/>
                        <a:pt x="16" y="112"/>
                      </a:cubicBezTo>
                      <a:cubicBezTo>
                        <a:pt x="28" y="100"/>
                        <a:pt x="43" y="91"/>
                        <a:pt x="52" y="76"/>
                      </a:cubicBezTo>
                      <a:cubicBezTo>
                        <a:pt x="55" y="58"/>
                        <a:pt x="71" y="50"/>
                        <a:pt x="79" y="34"/>
                      </a:cubicBezTo>
                      <a:cubicBezTo>
                        <a:pt x="78" y="26"/>
                        <a:pt x="78" y="2"/>
                        <a:pt x="7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18" name="Freeform 474"/>
                <p:cNvSpPr>
                  <a:spLocks/>
                </p:cNvSpPr>
                <p:nvPr/>
              </p:nvSpPr>
              <p:spPr bwMode="auto">
                <a:xfrm>
                  <a:off x="8523" y="3647"/>
                  <a:ext cx="172" cy="162"/>
                </a:xfrm>
                <a:custGeom>
                  <a:avLst/>
                  <a:gdLst>
                    <a:gd name="T0" fmla="*/ 47 w 172"/>
                    <a:gd name="T1" fmla="*/ 48 h 162"/>
                    <a:gd name="T2" fmla="*/ 17 w 172"/>
                    <a:gd name="T3" fmla="*/ 73 h 162"/>
                    <a:gd name="T4" fmla="*/ 6 w 172"/>
                    <a:gd name="T5" fmla="*/ 82 h 162"/>
                    <a:gd name="T6" fmla="*/ 11 w 172"/>
                    <a:gd name="T7" fmla="*/ 114 h 162"/>
                    <a:gd name="T8" fmla="*/ 24 w 172"/>
                    <a:gd name="T9" fmla="*/ 99 h 162"/>
                    <a:gd name="T10" fmla="*/ 39 w 172"/>
                    <a:gd name="T11" fmla="*/ 91 h 162"/>
                    <a:gd name="T12" fmla="*/ 44 w 172"/>
                    <a:gd name="T13" fmla="*/ 90 h 162"/>
                    <a:gd name="T14" fmla="*/ 45 w 172"/>
                    <a:gd name="T15" fmla="*/ 85 h 162"/>
                    <a:gd name="T16" fmla="*/ 60 w 172"/>
                    <a:gd name="T17" fmla="*/ 91 h 162"/>
                    <a:gd name="T18" fmla="*/ 74 w 172"/>
                    <a:gd name="T19" fmla="*/ 84 h 162"/>
                    <a:gd name="T20" fmla="*/ 77 w 172"/>
                    <a:gd name="T21" fmla="*/ 109 h 162"/>
                    <a:gd name="T22" fmla="*/ 95 w 172"/>
                    <a:gd name="T23" fmla="*/ 145 h 162"/>
                    <a:gd name="T24" fmla="*/ 108 w 172"/>
                    <a:gd name="T25" fmla="*/ 151 h 162"/>
                    <a:gd name="T26" fmla="*/ 129 w 172"/>
                    <a:gd name="T27" fmla="*/ 162 h 162"/>
                    <a:gd name="T28" fmla="*/ 125 w 172"/>
                    <a:gd name="T29" fmla="*/ 129 h 162"/>
                    <a:gd name="T30" fmla="*/ 125 w 172"/>
                    <a:gd name="T31" fmla="*/ 103 h 162"/>
                    <a:gd name="T32" fmla="*/ 137 w 172"/>
                    <a:gd name="T33" fmla="*/ 106 h 162"/>
                    <a:gd name="T34" fmla="*/ 152 w 172"/>
                    <a:gd name="T35" fmla="*/ 139 h 162"/>
                    <a:gd name="T36" fmla="*/ 165 w 172"/>
                    <a:gd name="T37" fmla="*/ 126 h 162"/>
                    <a:gd name="T38" fmla="*/ 153 w 172"/>
                    <a:gd name="T39" fmla="*/ 72 h 162"/>
                    <a:gd name="T40" fmla="*/ 161 w 172"/>
                    <a:gd name="T41" fmla="*/ 58 h 162"/>
                    <a:gd name="T42" fmla="*/ 156 w 172"/>
                    <a:gd name="T43" fmla="*/ 34 h 162"/>
                    <a:gd name="T44" fmla="*/ 144 w 172"/>
                    <a:gd name="T45" fmla="*/ 19 h 162"/>
                    <a:gd name="T46" fmla="*/ 132 w 172"/>
                    <a:gd name="T47" fmla="*/ 7 h 162"/>
                    <a:gd name="T48" fmla="*/ 119 w 172"/>
                    <a:gd name="T49" fmla="*/ 0 h 162"/>
                    <a:gd name="T50" fmla="*/ 102 w 172"/>
                    <a:gd name="T51" fmla="*/ 28 h 162"/>
                    <a:gd name="T52" fmla="*/ 95 w 172"/>
                    <a:gd name="T53" fmla="*/ 42 h 162"/>
                    <a:gd name="T54" fmla="*/ 81 w 172"/>
                    <a:gd name="T55" fmla="*/ 45 h 162"/>
                    <a:gd name="T56" fmla="*/ 66 w 172"/>
                    <a:gd name="T57" fmla="*/ 57 h 162"/>
                    <a:gd name="T58" fmla="*/ 56 w 172"/>
                    <a:gd name="T59" fmla="*/ 52 h 162"/>
                    <a:gd name="T60" fmla="*/ 47 w 172"/>
                    <a:gd name="T61" fmla="*/ 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2" h="162">
                      <a:moveTo>
                        <a:pt x="47" y="48"/>
                      </a:moveTo>
                      <a:cubicBezTo>
                        <a:pt x="31" y="61"/>
                        <a:pt x="46" y="68"/>
                        <a:pt x="17" y="73"/>
                      </a:cubicBezTo>
                      <a:cubicBezTo>
                        <a:pt x="12" y="76"/>
                        <a:pt x="9" y="77"/>
                        <a:pt x="6" y="82"/>
                      </a:cubicBezTo>
                      <a:cubicBezTo>
                        <a:pt x="4" y="94"/>
                        <a:pt x="0" y="107"/>
                        <a:pt x="11" y="114"/>
                      </a:cubicBezTo>
                      <a:cubicBezTo>
                        <a:pt x="25" y="111"/>
                        <a:pt x="27" y="115"/>
                        <a:pt x="24" y="99"/>
                      </a:cubicBezTo>
                      <a:cubicBezTo>
                        <a:pt x="27" y="88"/>
                        <a:pt x="29" y="90"/>
                        <a:pt x="39" y="91"/>
                      </a:cubicBezTo>
                      <a:cubicBezTo>
                        <a:pt x="41" y="91"/>
                        <a:pt x="43" y="91"/>
                        <a:pt x="44" y="90"/>
                      </a:cubicBezTo>
                      <a:cubicBezTo>
                        <a:pt x="45" y="89"/>
                        <a:pt x="43" y="86"/>
                        <a:pt x="45" y="85"/>
                      </a:cubicBezTo>
                      <a:cubicBezTo>
                        <a:pt x="46" y="85"/>
                        <a:pt x="58" y="91"/>
                        <a:pt x="60" y="91"/>
                      </a:cubicBezTo>
                      <a:cubicBezTo>
                        <a:pt x="68" y="89"/>
                        <a:pt x="66" y="85"/>
                        <a:pt x="74" y="84"/>
                      </a:cubicBezTo>
                      <a:cubicBezTo>
                        <a:pt x="83" y="93"/>
                        <a:pt x="86" y="97"/>
                        <a:pt x="77" y="109"/>
                      </a:cubicBezTo>
                      <a:cubicBezTo>
                        <a:pt x="78" y="126"/>
                        <a:pt x="78" y="139"/>
                        <a:pt x="95" y="145"/>
                      </a:cubicBezTo>
                      <a:cubicBezTo>
                        <a:pt x="99" y="150"/>
                        <a:pt x="101" y="154"/>
                        <a:pt x="108" y="151"/>
                      </a:cubicBezTo>
                      <a:cubicBezTo>
                        <a:pt x="119" y="153"/>
                        <a:pt x="120" y="158"/>
                        <a:pt x="129" y="162"/>
                      </a:cubicBezTo>
                      <a:cubicBezTo>
                        <a:pt x="144" y="156"/>
                        <a:pt x="133" y="137"/>
                        <a:pt x="125" y="129"/>
                      </a:cubicBezTo>
                      <a:cubicBezTo>
                        <a:pt x="126" y="118"/>
                        <a:pt x="127" y="114"/>
                        <a:pt x="125" y="103"/>
                      </a:cubicBezTo>
                      <a:cubicBezTo>
                        <a:pt x="131" y="99"/>
                        <a:pt x="133" y="100"/>
                        <a:pt x="137" y="106"/>
                      </a:cubicBezTo>
                      <a:cubicBezTo>
                        <a:pt x="139" y="117"/>
                        <a:pt x="145" y="130"/>
                        <a:pt x="152" y="139"/>
                      </a:cubicBezTo>
                      <a:cubicBezTo>
                        <a:pt x="159" y="135"/>
                        <a:pt x="161" y="133"/>
                        <a:pt x="165" y="126"/>
                      </a:cubicBezTo>
                      <a:cubicBezTo>
                        <a:pt x="165" y="119"/>
                        <a:pt x="172" y="75"/>
                        <a:pt x="153" y="72"/>
                      </a:cubicBezTo>
                      <a:cubicBezTo>
                        <a:pt x="155" y="66"/>
                        <a:pt x="159" y="64"/>
                        <a:pt x="161" y="58"/>
                      </a:cubicBezTo>
                      <a:cubicBezTo>
                        <a:pt x="153" y="49"/>
                        <a:pt x="149" y="46"/>
                        <a:pt x="156" y="34"/>
                      </a:cubicBezTo>
                      <a:cubicBezTo>
                        <a:pt x="155" y="25"/>
                        <a:pt x="152" y="22"/>
                        <a:pt x="144" y="19"/>
                      </a:cubicBezTo>
                      <a:cubicBezTo>
                        <a:pt x="136" y="8"/>
                        <a:pt x="140" y="12"/>
                        <a:pt x="132" y="7"/>
                      </a:cubicBezTo>
                      <a:cubicBezTo>
                        <a:pt x="128" y="2"/>
                        <a:pt x="126" y="1"/>
                        <a:pt x="119" y="0"/>
                      </a:cubicBezTo>
                      <a:cubicBezTo>
                        <a:pt x="105" y="9"/>
                        <a:pt x="122" y="25"/>
                        <a:pt x="102" y="28"/>
                      </a:cubicBezTo>
                      <a:cubicBezTo>
                        <a:pt x="95" y="32"/>
                        <a:pt x="99" y="38"/>
                        <a:pt x="95" y="42"/>
                      </a:cubicBezTo>
                      <a:cubicBezTo>
                        <a:pt x="92" y="45"/>
                        <a:pt x="86" y="44"/>
                        <a:pt x="81" y="45"/>
                      </a:cubicBezTo>
                      <a:cubicBezTo>
                        <a:pt x="75" y="53"/>
                        <a:pt x="77" y="55"/>
                        <a:pt x="66" y="57"/>
                      </a:cubicBezTo>
                      <a:cubicBezTo>
                        <a:pt x="57" y="64"/>
                        <a:pt x="60" y="57"/>
                        <a:pt x="56" y="52"/>
                      </a:cubicBezTo>
                      <a:cubicBezTo>
                        <a:pt x="55" y="51"/>
                        <a:pt x="40" y="51"/>
                        <a:pt x="47" y="4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19" name="Freeform 475"/>
                <p:cNvSpPr>
                  <a:spLocks/>
                </p:cNvSpPr>
                <p:nvPr/>
              </p:nvSpPr>
              <p:spPr bwMode="auto">
                <a:xfrm>
                  <a:off x="8535" y="3590"/>
                  <a:ext cx="43" cy="83"/>
                </a:xfrm>
                <a:custGeom>
                  <a:avLst/>
                  <a:gdLst>
                    <a:gd name="T0" fmla="*/ 30 w 43"/>
                    <a:gd name="T1" fmla="*/ 6 h 83"/>
                    <a:gd name="T2" fmla="*/ 18 w 43"/>
                    <a:gd name="T3" fmla="*/ 18 h 83"/>
                    <a:gd name="T4" fmla="*/ 14 w 43"/>
                    <a:gd name="T5" fmla="*/ 39 h 83"/>
                    <a:gd name="T6" fmla="*/ 0 w 43"/>
                    <a:gd name="T7" fmla="*/ 60 h 83"/>
                    <a:gd name="T8" fmla="*/ 11 w 43"/>
                    <a:gd name="T9" fmla="*/ 79 h 83"/>
                    <a:gd name="T10" fmla="*/ 39 w 43"/>
                    <a:gd name="T11" fmla="*/ 70 h 83"/>
                    <a:gd name="T12" fmla="*/ 33 w 43"/>
                    <a:gd name="T13" fmla="*/ 54 h 83"/>
                    <a:gd name="T14" fmla="*/ 41 w 43"/>
                    <a:gd name="T15" fmla="*/ 12 h 83"/>
                    <a:gd name="T16" fmla="*/ 30 w 43"/>
                    <a:gd name="T17" fmla="*/ 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83">
                      <a:moveTo>
                        <a:pt x="30" y="6"/>
                      </a:moveTo>
                      <a:cubicBezTo>
                        <a:pt x="19" y="14"/>
                        <a:pt x="23" y="10"/>
                        <a:pt x="18" y="18"/>
                      </a:cubicBezTo>
                      <a:cubicBezTo>
                        <a:pt x="17" y="24"/>
                        <a:pt x="17" y="34"/>
                        <a:pt x="14" y="39"/>
                      </a:cubicBezTo>
                      <a:cubicBezTo>
                        <a:pt x="9" y="47"/>
                        <a:pt x="3" y="51"/>
                        <a:pt x="0" y="60"/>
                      </a:cubicBezTo>
                      <a:cubicBezTo>
                        <a:pt x="2" y="71"/>
                        <a:pt x="0" y="77"/>
                        <a:pt x="11" y="79"/>
                      </a:cubicBezTo>
                      <a:cubicBezTo>
                        <a:pt x="24" y="78"/>
                        <a:pt x="37" y="83"/>
                        <a:pt x="39" y="70"/>
                      </a:cubicBezTo>
                      <a:cubicBezTo>
                        <a:pt x="36" y="65"/>
                        <a:pt x="36" y="59"/>
                        <a:pt x="33" y="54"/>
                      </a:cubicBezTo>
                      <a:cubicBezTo>
                        <a:pt x="34" y="42"/>
                        <a:pt x="35" y="24"/>
                        <a:pt x="41" y="12"/>
                      </a:cubicBezTo>
                      <a:cubicBezTo>
                        <a:pt x="43" y="4"/>
                        <a:pt x="36" y="0"/>
                        <a:pt x="30"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0" name="Freeform 476"/>
                <p:cNvSpPr>
                  <a:spLocks/>
                </p:cNvSpPr>
                <p:nvPr/>
              </p:nvSpPr>
              <p:spPr bwMode="auto">
                <a:xfrm>
                  <a:off x="8503" y="3549"/>
                  <a:ext cx="73" cy="69"/>
                </a:xfrm>
                <a:custGeom>
                  <a:avLst/>
                  <a:gdLst>
                    <a:gd name="T0" fmla="*/ 4 w 73"/>
                    <a:gd name="T1" fmla="*/ 8 h 69"/>
                    <a:gd name="T2" fmla="*/ 10 w 73"/>
                    <a:gd name="T3" fmla="*/ 26 h 69"/>
                    <a:gd name="T4" fmla="*/ 14 w 73"/>
                    <a:gd name="T5" fmla="*/ 69 h 69"/>
                    <a:gd name="T6" fmla="*/ 46 w 73"/>
                    <a:gd name="T7" fmla="*/ 38 h 69"/>
                    <a:gd name="T8" fmla="*/ 61 w 73"/>
                    <a:gd name="T9" fmla="*/ 26 h 69"/>
                    <a:gd name="T10" fmla="*/ 59 w 73"/>
                    <a:gd name="T11" fmla="*/ 8 h 69"/>
                    <a:gd name="T12" fmla="*/ 32 w 73"/>
                    <a:gd name="T13" fmla="*/ 9 h 69"/>
                    <a:gd name="T14" fmla="*/ 2 w 73"/>
                    <a:gd name="T15" fmla="*/ 5 h 69"/>
                    <a:gd name="T16" fmla="*/ 4 w 73"/>
                    <a:gd name="T17"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69">
                      <a:moveTo>
                        <a:pt x="4" y="8"/>
                      </a:moveTo>
                      <a:cubicBezTo>
                        <a:pt x="0" y="15"/>
                        <a:pt x="6" y="20"/>
                        <a:pt x="10" y="26"/>
                      </a:cubicBezTo>
                      <a:cubicBezTo>
                        <a:pt x="8" y="38"/>
                        <a:pt x="1" y="62"/>
                        <a:pt x="14" y="69"/>
                      </a:cubicBezTo>
                      <a:cubicBezTo>
                        <a:pt x="44" y="67"/>
                        <a:pt x="26" y="48"/>
                        <a:pt x="46" y="38"/>
                      </a:cubicBezTo>
                      <a:cubicBezTo>
                        <a:pt x="52" y="35"/>
                        <a:pt x="61" y="26"/>
                        <a:pt x="61" y="26"/>
                      </a:cubicBezTo>
                      <a:cubicBezTo>
                        <a:pt x="69" y="11"/>
                        <a:pt x="73" y="11"/>
                        <a:pt x="59" y="8"/>
                      </a:cubicBezTo>
                      <a:cubicBezTo>
                        <a:pt x="48" y="0"/>
                        <a:pt x="43" y="7"/>
                        <a:pt x="32" y="9"/>
                      </a:cubicBezTo>
                      <a:cubicBezTo>
                        <a:pt x="20" y="0"/>
                        <a:pt x="22" y="3"/>
                        <a:pt x="2" y="5"/>
                      </a:cubicBezTo>
                      <a:cubicBezTo>
                        <a:pt x="6" y="13"/>
                        <a:pt x="6" y="14"/>
                        <a:pt x="4" y="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1" name="Freeform 477"/>
                <p:cNvSpPr>
                  <a:spLocks/>
                </p:cNvSpPr>
                <p:nvPr/>
              </p:nvSpPr>
              <p:spPr bwMode="auto">
                <a:xfrm>
                  <a:off x="8546" y="3522"/>
                  <a:ext cx="49" cy="27"/>
                </a:xfrm>
                <a:custGeom>
                  <a:avLst/>
                  <a:gdLst>
                    <a:gd name="T0" fmla="*/ 6 w 49"/>
                    <a:gd name="T1" fmla="*/ 0 h 27"/>
                    <a:gd name="T2" fmla="*/ 25 w 49"/>
                    <a:gd name="T3" fmla="*/ 26 h 27"/>
                    <a:gd name="T4" fmla="*/ 42 w 49"/>
                    <a:gd name="T5" fmla="*/ 24 h 27"/>
                    <a:gd name="T6" fmla="*/ 30 w 49"/>
                    <a:gd name="T7" fmla="*/ 14 h 27"/>
                    <a:gd name="T8" fmla="*/ 6 w 49"/>
                    <a:gd name="T9" fmla="*/ 0 h 27"/>
                  </a:gdLst>
                  <a:ahLst/>
                  <a:cxnLst>
                    <a:cxn ang="0">
                      <a:pos x="T0" y="T1"/>
                    </a:cxn>
                    <a:cxn ang="0">
                      <a:pos x="T2" y="T3"/>
                    </a:cxn>
                    <a:cxn ang="0">
                      <a:pos x="T4" y="T5"/>
                    </a:cxn>
                    <a:cxn ang="0">
                      <a:pos x="T6" y="T7"/>
                    </a:cxn>
                    <a:cxn ang="0">
                      <a:pos x="T8" y="T9"/>
                    </a:cxn>
                  </a:cxnLst>
                  <a:rect l="0" t="0" r="r" b="b"/>
                  <a:pathLst>
                    <a:path w="49" h="27">
                      <a:moveTo>
                        <a:pt x="6" y="0"/>
                      </a:moveTo>
                      <a:cubicBezTo>
                        <a:pt x="0" y="15"/>
                        <a:pt x="14" y="20"/>
                        <a:pt x="25" y="26"/>
                      </a:cubicBezTo>
                      <a:cubicBezTo>
                        <a:pt x="31" y="25"/>
                        <a:pt x="37" y="27"/>
                        <a:pt x="42" y="24"/>
                      </a:cubicBezTo>
                      <a:cubicBezTo>
                        <a:pt x="49" y="20"/>
                        <a:pt x="36" y="15"/>
                        <a:pt x="30" y="14"/>
                      </a:cubicBezTo>
                      <a:cubicBezTo>
                        <a:pt x="24" y="10"/>
                        <a:pt x="13" y="0"/>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2" name="Freeform 478"/>
                <p:cNvSpPr>
                  <a:spLocks/>
                </p:cNvSpPr>
                <p:nvPr/>
              </p:nvSpPr>
              <p:spPr bwMode="auto">
                <a:xfrm>
                  <a:off x="8499" y="3516"/>
                  <a:ext cx="16" cy="21"/>
                </a:xfrm>
                <a:custGeom>
                  <a:avLst/>
                  <a:gdLst>
                    <a:gd name="T0" fmla="*/ 9 w 16"/>
                    <a:gd name="T1" fmla="*/ 0 h 21"/>
                    <a:gd name="T2" fmla="*/ 6 w 16"/>
                    <a:gd name="T3" fmla="*/ 21 h 21"/>
                    <a:gd name="T4" fmla="*/ 11 w 16"/>
                    <a:gd name="T5" fmla="*/ 20 h 21"/>
                    <a:gd name="T6" fmla="*/ 9 w 16"/>
                    <a:gd name="T7" fmla="*/ 0 h 21"/>
                  </a:gdLst>
                  <a:ahLst/>
                  <a:cxnLst>
                    <a:cxn ang="0">
                      <a:pos x="T0" y="T1"/>
                    </a:cxn>
                    <a:cxn ang="0">
                      <a:pos x="T2" y="T3"/>
                    </a:cxn>
                    <a:cxn ang="0">
                      <a:pos x="T4" y="T5"/>
                    </a:cxn>
                    <a:cxn ang="0">
                      <a:pos x="T6" y="T7"/>
                    </a:cxn>
                  </a:cxnLst>
                  <a:rect l="0" t="0" r="r" b="b"/>
                  <a:pathLst>
                    <a:path w="16" h="21">
                      <a:moveTo>
                        <a:pt x="9" y="0"/>
                      </a:moveTo>
                      <a:cubicBezTo>
                        <a:pt x="0" y="5"/>
                        <a:pt x="0" y="13"/>
                        <a:pt x="6" y="21"/>
                      </a:cubicBezTo>
                      <a:cubicBezTo>
                        <a:pt x="8" y="21"/>
                        <a:pt x="10" y="21"/>
                        <a:pt x="11" y="20"/>
                      </a:cubicBezTo>
                      <a:cubicBezTo>
                        <a:pt x="16" y="15"/>
                        <a:pt x="9" y="0"/>
                        <a:pt x="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3" name="Freeform 479"/>
                <p:cNvSpPr>
                  <a:spLocks/>
                </p:cNvSpPr>
                <p:nvPr/>
              </p:nvSpPr>
              <p:spPr bwMode="auto">
                <a:xfrm>
                  <a:off x="8522" y="3520"/>
                  <a:ext cx="20" cy="16"/>
                </a:xfrm>
                <a:custGeom>
                  <a:avLst/>
                  <a:gdLst>
                    <a:gd name="T0" fmla="*/ 0 w 20"/>
                    <a:gd name="T1" fmla="*/ 7 h 16"/>
                    <a:gd name="T2" fmla="*/ 12 w 20"/>
                    <a:gd name="T3" fmla="*/ 13 h 16"/>
                    <a:gd name="T4" fmla="*/ 0 w 20"/>
                    <a:gd name="T5" fmla="*/ 7 h 16"/>
                  </a:gdLst>
                  <a:ahLst/>
                  <a:cxnLst>
                    <a:cxn ang="0">
                      <a:pos x="T0" y="T1"/>
                    </a:cxn>
                    <a:cxn ang="0">
                      <a:pos x="T2" y="T3"/>
                    </a:cxn>
                    <a:cxn ang="0">
                      <a:pos x="T4" y="T5"/>
                    </a:cxn>
                  </a:cxnLst>
                  <a:rect l="0" t="0" r="r" b="b"/>
                  <a:pathLst>
                    <a:path w="20" h="16">
                      <a:moveTo>
                        <a:pt x="0" y="7"/>
                      </a:moveTo>
                      <a:cubicBezTo>
                        <a:pt x="1" y="16"/>
                        <a:pt x="4" y="14"/>
                        <a:pt x="12" y="13"/>
                      </a:cubicBezTo>
                      <a:cubicBezTo>
                        <a:pt x="20" y="0"/>
                        <a:pt x="9" y="1"/>
                        <a:pt x="0"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4" name="Freeform 480"/>
                <p:cNvSpPr>
                  <a:spLocks/>
                </p:cNvSpPr>
                <p:nvPr/>
              </p:nvSpPr>
              <p:spPr bwMode="auto">
                <a:xfrm>
                  <a:off x="8416" y="3531"/>
                  <a:ext cx="26" cy="17"/>
                </a:xfrm>
                <a:custGeom>
                  <a:avLst/>
                  <a:gdLst>
                    <a:gd name="T0" fmla="*/ 20 w 26"/>
                    <a:gd name="T1" fmla="*/ 0 h 17"/>
                    <a:gd name="T2" fmla="*/ 14 w 26"/>
                    <a:gd name="T3" fmla="*/ 17 h 17"/>
                    <a:gd name="T4" fmla="*/ 20 w 26"/>
                    <a:gd name="T5" fmla="*/ 0 h 17"/>
                  </a:gdLst>
                  <a:ahLst/>
                  <a:cxnLst>
                    <a:cxn ang="0">
                      <a:pos x="T0" y="T1"/>
                    </a:cxn>
                    <a:cxn ang="0">
                      <a:pos x="T2" y="T3"/>
                    </a:cxn>
                    <a:cxn ang="0">
                      <a:pos x="T4" y="T5"/>
                    </a:cxn>
                  </a:cxnLst>
                  <a:rect l="0" t="0" r="r" b="b"/>
                  <a:pathLst>
                    <a:path w="26" h="17">
                      <a:moveTo>
                        <a:pt x="20" y="0"/>
                      </a:moveTo>
                      <a:cubicBezTo>
                        <a:pt x="1" y="3"/>
                        <a:pt x="0" y="6"/>
                        <a:pt x="14" y="17"/>
                      </a:cubicBezTo>
                      <a:cubicBezTo>
                        <a:pt x="23" y="14"/>
                        <a:pt x="26" y="9"/>
                        <a:pt x="2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5" name="Freeform 481"/>
                <p:cNvSpPr>
                  <a:spLocks/>
                </p:cNvSpPr>
                <p:nvPr/>
              </p:nvSpPr>
              <p:spPr bwMode="auto">
                <a:xfrm>
                  <a:off x="8498" y="3489"/>
                  <a:ext cx="15" cy="21"/>
                </a:xfrm>
                <a:custGeom>
                  <a:avLst/>
                  <a:gdLst>
                    <a:gd name="T0" fmla="*/ 0 w 15"/>
                    <a:gd name="T1" fmla="*/ 3 h 21"/>
                    <a:gd name="T2" fmla="*/ 10 w 15"/>
                    <a:gd name="T3" fmla="*/ 14 h 21"/>
                    <a:gd name="T4" fmla="*/ 9 w 15"/>
                    <a:gd name="T5" fmla="*/ 0 h 21"/>
                    <a:gd name="T6" fmla="*/ 0 w 15"/>
                    <a:gd name="T7" fmla="*/ 3 h 21"/>
                  </a:gdLst>
                  <a:ahLst/>
                  <a:cxnLst>
                    <a:cxn ang="0">
                      <a:pos x="T0" y="T1"/>
                    </a:cxn>
                    <a:cxn ang="0">
                      <a:pos x="T2" y="T3"/>
                    </a:cxn>
                    <a:cxn ang="0">
                      <a:pos x="T4" y="T5"/>
                    </a:cxn>
                    <a:cxn ang="0">
                      <a:pos x="T6" y="T7"/>
                    </a:cxn>
                  </a:cxnLst>
                  <a:rect l="0" t="0" r="r" b="b"/>
                  <a:pathLst>
                    <a:path w="15" h="21">
                      <a:moveTo>
                        <a:pt x="0" y="3"/>
                      </a:moveTo>
                      <a:cubicBezTo>
                        <a:pt x="1" y="12"/>
                        <a:pt x="0" y="21"/>
                        <a:pt x="10" y="14"/>
                      </a:cubicBezTo>
                      <a:cubicBezTo>
                        <a:pt x="13" y="8"/>
                        <a:pt x="15" y="5"/>
                        <a:pt x="9" y="0"/>
                      </a:cubicBezTo>
                      <a:cubicBezTo>
                        <a:pt x="1" y="2"/>
                        <a:pt x="3" y="0"/>
                        <a:pt x="0"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6" name="Freeform 482"/>
                <p:cNvSpPr>
                  <a:spLocks/>
                </p:cNvSpPr>
                <p:nvPr/>
              </p:nvSpPr>
              <p:spPr bwMode="auto">
                <a:xfrm>
                  <a:off x="8580" y="3593"/>
                  <a:ext cx="20" cy="52"/>
                </a:xfrm>
                <a:custGeom>
                  <a:avLst/>
                  <a:gdLst>
                    <a:gd name="T0" fmla="*/ 9 w 20"/>
                    <a:gd name="T1" fmla="*/ 0 h 52"/>
                    <a:gd name="T2" fmla="*/ 0 w 20"/>
                    <a:gd name="T3" fmla="*/ 36 h 52"/>
                    <a:gd name="T4" fmla="*/ 11 w 20"/>
                    <a:gd name="T5" fmla="*/ 42 h 52"/>
                    <a:gd name="T6" fmla="*/ 20 w 20"/>
                    <a:gd name="T7" fmla="*/ 24 h 52"/>
                    <a:gd name="T8" fmla="*/ 18 w 20"/>
                    <a:gd name="T9" fmla="*/ 6 h 52"/>
                    <a:gd name="T10" fmla="*/ 9 w 20"/>
                    <a:gd name="T11" fmla="*/ 0 h 52"/>
                  </a:gdLst>
                  <a:ahLst/>
                  <a:cxnLst>
                    <a:cxn ang="0">
                      <a:pos x="T0" y="T1"/>
                    </a:cxn>
                    <a:cxn ang="0">
                      <a:pos x="T2" y="T3"/>
                    </a:cxn>
                    <a:cxn ang="0">
                      <a:pos x="T4" y="T5"/>
                    </a:cxn>
                    <a:cxn ang="0">
                      <a:pos x="T6" y="T7"/>
                    </a:cxn>
                    <a:cxn ang="0">
                      <a:pos x="T8" y="T9"/>
                    </a:cxn>
                    <a:cxn ang="0">
                      <a:pos x="T10" y="T11"/>
                    </a:cxn>
                  </a:cxnLst>
                  <a:rect l="0" t="0" r="r" b="b"/>
                  <a:pathLst>
                    <a:path w="20" h="52">
                      <a:moveTo>
                        <a:pt x="9" y="0"/>
                      </a:moveTo>
                      <a:cubicBezTo>
                        <a:pt x="1" y="11"/>
                        <a:pt x="2" y="23"/>
                        <a:pt x="0" y="36"/>
                      </a:cubicBezTo>
                      <a:cubicBezTo>
                        <a:pt x="2" y="48"/>
                        <a:pt x="3" y="52"/>
                        <a:pt x="11" y="42"/>
                      </a:cubicBezTo>
                      <a:cubicBezTo>
                        <a:pt x="12" y="35"/>
                        <a:pt x="17" y="30"/>
                        <a:pt x="20" y="24"/>
                      </a:cubicBezTo>
                      <a:cubicBezTo>
                        <a:pt x="19" y="18"/>
                        <a:pt x="20" y="12"/>
                        <a:pt x="18" y="6"/>
                      </a:cubicBezTo>
                      <a:cubicBezTo>
                        <a:pt x="17" y="2"/>
                        <a:pt x="9" y="4"/>
                        <a:pt x="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7" name="Freeform 483"/>
                <p:cNvSpPr>
                  <a:spLocks/>
                </p:cNvSpPr>
                <p:nvPr/>
              </p:nvSpPr>
              <p:spPr bwMode="auto">
                <a:xfrm>
                  <a:off x="8596" y="3633"/>
                  <a:ext cx="23" cy="16"/>
                </a:xfrm>
                <a:custGeom>
                  <a:avLst/>
                  <a:gdLst>
                    <a:gd name="T0" fmla="*/ 10 w 23"/>
                    <a:gd name="T1" fmla="*/ 2 h 16"/>
                    <a:gd name="T2" fmla="*/ 8 w 23"/>
                    <a:gd name="T3" fmla="*/ 15 h 16"/>
                    <a:gd name="T4" fmla="*/ 23 w 23"/>
                    <a:gd name="T5" fmla="*/ 6 h 16"/>
                    <a:gd name="T6" fmla="*/ 10 w 23"/>
                    <a:gd name="T7" fmla="*/ 2 h 16"/>
                  </a:gdLst>
                  <a:ahLst/>
                  <a:cxnLst>
                    <a:cxn ang="0">
                      <a:pos x="T0" y="T1"/>
                    </a:cxn>
                    <a:cxn ang="0">
                      <a:pos x="T2" y="T3"/>
                    </a:cxn>
                    <a:cxn ang="0">
                      <a:pos x="T4" y="T5"/>
                    </a:cxn>
                    <a:cxn ang="0">
                      <a:pos x="T6" y="T7"/>
                    </a:cxn>
                  </a:cxnLst>
                  <a:rect l="0" t="0" r="r" b="b"/>
                  <a:pathLst>
                    <a:path w="23" h="16">
                      <a:moveTo>
                        <a:pt x="10" y="2"/>
                      </a:moveTo>
                      <a:cubicBezTo>
                        <a:pt x="0" y="4"/>
                        <a:pt x="1" y="10"/>
                        <a:pt x="8" y="15"/>
                      </a:cubicBezTo>
                      <a:cubicBezTo>
                        <a:pt x="17" y="14"/>
                        <a:pt x="21" y="16"/>
                        <a:pt x="23" y="6"/>
                      </a:cubicBezTo>
                      <a:cubicBezTo>
                        <a:pt x="18" y="0"/>
                        <a:pt x="17" y="0"/>
                        <a:pt x="10"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8" name="Freeform 484"/>
                <p:cNvSpPr>
                  <a:spLocks/>
                </p:cNvSpPr>
                <p:nvPr/>
              </p:nvSpPr>
              <p:spPr bwMode="auto">
                <a:xfrm>
                  <a:off x="8598" y="3565"/>
                  <a:ext cx="33" cy="58"/>
                </a:xfrm>
                <a:custGeom>
                  <a:avLst/>
                  <a:gdLst>
                    <a:gd name="T0" fmla="*/ 2 w 33"/>
                    <a:gd name="T1" fmla="*/ 2 h 58"/>
                    <a:gd name="T2" fmla="*/ 9 w 33"/>
                    <a:gd name="T3" fmla="*/ 28 h 58"/>
                    <a:gd name="T4" fmla="*/ 17 w 33"/>
                    <a:gd name="T5" fmla="*/ 58 h 58"/>
                    <a:gd name="T6" fmla="*/ 27 w 33"/>
                    <a:gd name="T7" fmla="*/ 56 h 58"/>
                    <a:gd name="T8" fmla="*/ 26 w 33"/>
                    <a:gd name="T9" fmla="*/ 35 h 58"/>
                    <a:gd name="T10" fmla="*/ 9 w 33"/>
                    <a:gd name="T11" fmla="*/ 4 h 58"/>
                    <a:gd name="T12" fmla="*/ 2 w 33"/>
                    <a:gd name="T13" fmla="*/ 2 h 58"/>
                  </a:gdLst>
                  <a:ahLst/>
                  <a:cxnLst>
                    <a:cxn ang="0">
                      <a:pos x="T0" y="T1"/>
                    </a:cxn>
                    <a:cxn ang="0">
                      <a:pos x="T2" y="T3"/>
                    </a:cxn>
                    <a:cxn ang="0">
                      <a:pos x="T4" y="T5"/>
                    </a:cxn>
                    <a:cxn ang="0">
                      <a:pos x="T6" y="T7"/>
                    </a:cxn>
                    <a:cxn ang="0">
                      <a:pos x="T8" y="T9"/>
                    </a:cxn>
                    <a:cxn ang="0">
                      <a:pos x="T10" y="T11"/>
                    </a:cxn>
                    <a:cxn ang="0">
                      <a:pos x="T12" y="T13"/>
                    </a:cxn>
                  </a:cxnLst>
                  <a:rect l="0" t="0" r="r" b="b"/>
                  <a:pathLst>
                    <a:path w="33" h="58">
                      <a:moveTo>
                        <a:pt x="2" y="2"/>
                      </a:moveTo>
                      <a:cubicBezTo>
                        <a:pt x="3" y="14"/>
                        <a:pt x="0" y="21"/>
                        <a:pt x="9" y="28"/>
                      </a:cubicBezTo>
                      <a:cubicBezTo>
                        <a:pt x="14" y="38"/>
                        <a:pt x="11" y="48"/>
                        <a:pt x="17" y="58"/>
                      </a:cubicBezTo>
                      <a:cubicBezTo>
                        <a:pt x="20" y="57"/>
                        <a:pt x="24" y="58"/>
                        <a:pt x="27" y="56"/>
                      </a:cubicBezTo>
                      <a:cubicBezTo>
                        <a:pt x="33" y="53"/>
                        <a:pt x="27" y="42"/>
                        <a:pt x="26" y="35"/>
                      </a:cubicBezTo>
                      <a:cubicBezTo>
                        <a:pt x="23" y="17"/>
                        <a:pt x="28" y="7"/>
                        <a:pt x="9" y="4"/>
                      </a:cubicBezTo>
                      <a:cubicBezTo>
                        <a:pt x="4" y="0"/>
                        <a:pt x="7" y="0"/>
                        <a:pt x="2"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29" name="Freeform 485"/>
                <p:cNvSpPr>
                  <a:spLocks/>
                </p:cNvSpPr>
                <p:nvPr/>
              </p:nvSpPr>
              <p:spPr bwMode="auto">
                <a:xfrm>
                  <a:off x="8641" y="3605"/>
                  <a:ext cx="18" cy="22"/>
                </a:xfrm>
                <a:custGeom>
                  <a:avLst/>
                  <a:gdLst>
                    <a:gd name="T0" fmla="*/ 1 w 18"/>
                    <a:gd name="T1" fmla="*/ 7 h 22"/>
                    <a:gd name="T2" fmla="*/ 14 w 18"/>
                    <a:gd name="T3" fmla="*/ 21 h 22"/>
                    <a:gd name="T4" fmla="*/ 1 w 18"/>
                    <a:gd name="T5" fmla="*/ 7 h 22"/>
                  </a:gdLst>
                  <a:ahLst/>
                  <a:cxnLst>
                    <a:cxn ang="0">
                      <a:pos x="T0" y="T1"/>
                    </a:cxn>
                    <a:cxn ang="0">
                      <a:pos x="T2" y="T3"/>
                    </a:cxn>
                    <a:cxn ang="0">
                      <a:pos x="T4" y="T5"/>
                    </a:cxn>
                  </a:cxnLst>
                  <a:rect l="0" t="0" r="r" b="b"/>
                  <a:pathLst>
                    <a:path w="18" h="22">
                      <a:moveTo>
                        <a:pt x="1" y="7"/>
                      </a:moveTo>
                      <a:cubicBezTo>
                        <a:pt x="2" y="21"/>
                        <a:pt x="0" y="22"/>
                        <a:pt x="14" y="21"/>
                      </a:cubicBezTo>
                      <a:cubicBezTo>
                        <a:pt x="18" y="12"/>
                        <a:pt x="11" y="0"/>
                        <a:pt x="1"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0" name="Freeform 486"/>
                <p:cNvSpPr>
                  <a:spLocks/>
                </p:cNvSpPr>
                <p:nvPr/>
              </p:nvSpPr>
              <p:spPr bwMode="auto">
                <a:xfrm>
                  <a:off x="8661" y="3636"/>
                  <a:ext cx="21" cy="12"/>
                </a:xfrm>
                <a:custGeom>
                  <a:avLst/>
                  <a:gdLst>
                    <a:gd name="T0" fmla="*/ 8 w 21"/>
                    <a:gd name="T1" fmla="*/ 2 h 12"/>
                    <a:gd name="T2" fmla="*/ 8 w 21"/>
                    <a:gd name="T3" fmla="*/ 12 h 12"/>
                    <a:gd name="T4" fmla="*/ 11 w 21"/>
                    <a:gd name="T5" fmla="*/ 0 h 12"/>
                    <a:gd name="T6" fmla="*/ 8 w 21"/>
                    <a:gd name="T7" fmla="*/ 2 h 12"/>
                  </a:gdLst>
                  <a:ahLst/>
                  <a:cxnLst>
                    <a:cxn ang="0">
                      <a:pos x="T0" y="T1"/>
                    </a:cxn>
                    <a:cxn ang="0">
                      <a:pos x="T2" y="T3"/>
                    </a:cxn>
                    <a:cxn ang="0">
                      <a:pos x="T4" y="T5"/>
                    </a:cxn>
                    <a:cxn ang="0">
                      <a:pos x="T6" y="T7"/>
                    </a:cxn>
                  </a:cxnLst>
                  <a:rect l="0" t="0" r="r" b="b"/>
                  <a:pathLst>
                    <a:path w="21" h="12">
                      <a:moveTo>
                        <a:pt x="8" y="2"/>
                      </a:moveTo>
                      <a:cubicBezTo>
                        <a:pt x="0" y="4"/>
                        <a:pt x="4" y="7"/>
                        <a:pt x="8" y="12"/>
                      </a:cubicBezTo>
                      <a:cubicBezTo>
                        <a:pt x="19" y="11"/>
                        <a:pt x="21" y="5"/>
                        <a:pt x="11" y="0"/>
                      </a:cubicBezTo>
                      <a:cubicBezTo>
                        <a:pt x="5" y="2"/>
                        <a:pt x="4" y="2"/>
                        <a:pt x="8"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1" name="Freeform 487"/>
                <p:cNvSpPr>
                  <a:spLocks/>
                </p:cNvSpPr>
                <p:nvPr/>
              </p:nvSpPr>
              <p:spPr bwMode="auto">
                <a:xfrm>
                  <a:off x="8522" y="3771"/>
                  <a:ext cx="25" cy="24"/>
                </a:xfrm>
                <a:custGeom>
                  <a:avLst/>
                  <a:gdLst>
                    <a:gd name="T0" fmla="*/ 6 w 25"/>
                    <a:gd name="T1" fmla="*/ 0 h 24"/>
                    <a:gd name="T2" fmla="*/ 0 w 25"/>
                    <a:gd name="T3" fmla="*/ 18 h 24"/>
                    <a:gd name="T4" fmla="*/ 13 w 25"/>
                    <a:gd name="T5" fmla="*/ 20 h 24"/>
                    <a:gd name="T6" fmla="*/ 6 w 25"/>
                    <a:gd name="T7" fmla="*/ 0 h 24"/>
                  </a:gdLst>
                  <a:ahLst/>
                  <a:cxnLst>
                    <a:cxn ang="0">
                      <a:pos x="T0" y="T1"/>
                    </a:cxn>
                    <a:cxn ang="0">
                      <a:pos x="T2" y="T3"/>
                    </a:cxn>
                    <a:cxn ang="0">
                      <a:pos x="T4" y="T5"/>
                    </a:cxn>
                    <a:cxn ang="0">
                      <a:pos x="T6" y="T7"/>
                    </a:cxn>
                  </a:cxnLst>
                  <a:rect l="0" t="0" r="r" b="b"/>
                  <a:pathLst>
                    <a:path w="25" h="24">
                      <a:moveTo>
                        <a:pt x="6" y="0"/>
                      </a:moveTo>
                      <a:cubicBezTo>
                        <a:pt x="2" y="7"/>
                        <a:pt x="1" y="9"/>
                        <a:pt x="0" y="18"/>
                      </a:cubicBezTo>
                      <a:cubicBezTo>
                        <a:pt x="5" y="22"/>
                        <a:pt x="7" y="24"/>
                        <a:pt x="13" y="20"/>
                      </a:cubicBezTo>
                      <a:cubicBezTo>
                        <a:pt x="25" y="0"/>
                        <a:pt x="11" y="10"/>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2" name="Freeform 488"/>
                <p:cNvSpPr>
                  <a:spLocks/>
                </p:cNvSpPr>
                <p:nvPr/>
              </p:nvSpPr>
              <p:spPr bwMode="auto">
                <a:xfrm>
                  <a:off x="8485" y="3798"/>
                  <a:ext cx="26" cy="17"/>
                </a:xfrm>
                <a:custGeom>
                  <a:avLst/>
                  <a:gdLst>
                    <a:gd name="T0" fmla="*/ 26 w 26"/>
                    <a:gd name="T1" fmla="*/ 6 h 17"/>
                    <a:gd name="T2" fmla="*/ 5 w 26"/>
                    <a:gd name="T3" fmla="*/ 3 h 17"/>
                    <a:gd name="T4" fmla="*/ 13 w 26"/>
                    <a:gd name="T5" fmla="*/ 17 h 17"/>
                    <a:gd name="T6" fmla="*/ 26 w 26"/>
                    <a:gd name="T7" fmla="*/ 6 h 17"/>
                  </a:gdLst>
                  <a:ahLst/>
                  <a:cxnLst>
                    <a:cxn ang="0">
                      <a:pos x="T0" y="T1"/>
                    </a:cxn>
                    <a:cxn ang="0">
                      <a:pos x="T2" y="T3"/>
                    </a:cxn>
                    <a:cxn ang="0">
                      <a:pos x="T4" y="T5"/>
                    </a:cxn>
                    <a:cxn ang="0">
                      <a:pos x="T6" y="T7"/>
                    </a:cxn>
                  </a:cxnLst>
                  <a:rect l="0" t="0" r="r" b="b"/>
                  <a:pathLst>
                    <a:path w="26" h="17">
                      <a:moveTo>
                        <a:pt x="26" y="6"/>
                      </a:moveTo>
                      <a:cubicBezTo>
                        <a:pt x="19" y="0"/>
                        <a:pt x="15" y="2"/>
                        <a:pt x="5" y="3"/>
                      </a:cubicBezTo>
                      <a:cubicBezTo>
                        <a:pt x="0" y="11"/>
                        <a:pt x="5" y="14"/>
                        <a:pt x="13" y="17"/>
                      </a:cubicBezTo>
                      <a:cubicBezTo>
                        <a:pt x="23" y="14"/>
                        <a:pt x="25" y="17"/>
                        <a:pt x="26"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3" name="Freeform 489"/>
                <p:cNvSpPr>
                  <a:spLocks/>
                </p:cNvSpPr>
                <p:nvPr/>
              </p:nvSpPr>
              <p:spPr bwMode="auto">
                <a:xfrm>
                  <a:off x="8453" y="3821"/>
                  <a:ext cx="24" cy="22"/>
                </a:xfrm>
                <a:custGeom>
                  <a:avLst/>
                  <a:gdLst>
                    <a:gd name="T0" fmla="*/ 21 w 24"/>
                    <a:gd name="T1" fmla="*/ 0 h 22"/>
                    <a:gd name="T2" fmla="*/ 0 w 24"/>
                    <a:gd name="T3" fmla="*/ 10 h 22"/>
                    <a:gd name="T4" fmla="*/ 15 w 24"/>
                    <a:gd name="T5" fmla="*/ 18 h 22"/>
                    <a:gd name="T6" fmla="*/ 21 w 24"/>
                    <a:gd name="T7" fmla="*/ 0 h 22"/>
                  </a:gdLst>
                  <a:ahLst/>
                  <a:cxnLst>
                    <a:cxn ang="0">
                      <a:pos x="T0" y="T1"/>
                    </a:cxn>
                    <a:cxn ang="0">
                      <a:pos x="T2" y="T3"/>
                    </a:cxn>
                    <a:cxn ang="0">
                      <a:pos x="T4" y="T5"/>
                    </a:cxn>
                    <a:cxn ang="0">
                      <a:pos x="T6" y="T7"/>
                    </a:cxn>
                  </a:cxnLst>
                  <a:rect l="0" t="0" r="r" b="b"/>
                  <a:pathLst>
                    <a:path w="24" h="22">
                      <a:moveTo>
                        <a:pt x="21" y="0"/>
                      </a:moveTo>
                      <a:cubicBezTo>
                        <a:pt x="12" y="2"/>
                        <a:pt x="6" y="2"/>
                        <a:pt x="0" y="10"/>
                      </a:cubicBezTo>
                      <a:cubicBezTo>
                        <a:pt x="1" y="22"/>
                        <a:pt x="4" y="19"/>
                        <a:pt x="15" y="18"/>
                      </a:cubicBezTo>
                      <a:cubicBezTo>
                        <a:pt x="24" y="6"/>
                        <a:pt x="21" y="12"/>
                        <a:pt x="21"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4" name="Freeform 490"/>
                <p:cNvSpPr>
                  <a:spLocks/>
                </p:cNvSpPr>
                <p:nvPr/>
              </p:nvSpPr>
              <p:spPr bwMode="auto">
                <a:xfrm>
                  <a:off x="8590" y="3514"/>
                  <a:ext cx="61" cy="62"/>
                </a:xfrm>
                <a:custGeom>
                  <a:avLst/>
                  <a:gdLst>
                    <a:gd name="T0" fmla="*/ 1 w 61"/>
                    <a:gd name="T1" fmla="*/ 7 h 62"/>
                    <a:gd name="T2" fmla="*/ 46 w 61"/>
                    <a:gd name="T3" fmla="*/ 19 h 62"/>
                    <a:gd name="T4" fmla="*/ 61 w 61"/>
                    <a:gd name="T5" fmla="*/ 52 h 62"/>
                    <a:gd name="T6" fmla="*/ 50 w 61"/>
                    <a:gd name="T7" fmla="*/ 58 h 62"/>
                    <a:gd name="T8" fmla="*/ 40 w 61"/>
                    <a:gd name="T9" fmla="*/ 47 h 62"/>
                    <a:gd name="T10" fmla="*/ 23 w 61"/>
                    <a:gd name="T11" fmla="*/ 34 h 62"/>
                    <a:gd name="T12" fmla="*/ 8 w 61"/>
                    <a:gd name="T13" fmla="*/ 23 h 62"/>
                    <a:gd name="T14" fmla="*/ 1 w 61"/>
                    <a:gd name="T15" fmla="*/ 7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2">
                      <a:moveTo>
                        <a:pt x="1" y="7"/>
                      </a:moveTo>
                      <a:cubicBezTo>
                        <a:pt x="45" y="8"/>
                        <a:pt x="30" y="0"/>
                        <a:pt x="46" y="19"/>
                      </a:cubicBezTo>
                      <a:cubicBezTo>
                        <a:pt x="48" y="36"/>
                        <a:pt x="55" y="38"/>
                        <a:pt x="61" y="52"/>
                      </a:cubicBezTo>
                      <a:cubicBezTo>
                        <a:pt x="58" y="59"/>
                        <a:pt x="57" y="62"/>
                        <a:pt x="50" y="58"/>
                      </a:cubicBezTo>
                      <a:cubicBezTo>
                        <a:pt x="47" y="53"/>
                        <a:pt x="45" y="50"/>
                        <a:pt x="40" y="47"/>
                      </a:cubicBezTo>
                      <a:cubicBezTo>
                        <a:pt x="36" y="42"/>
                        <a:pt x="30" y="35"/>
                        <a:pt x="23" y="34"/>
                      </a:cubicBezTo>
                      <a:cubicBezTo>
                        <a:pt x="17" y="31"/>
                        <a:pt x="14" y="27"/>
                        <a:pt x="8" y="23"/>
                      </a:cubicBezTo>
                      <a:cubicBezTo>
                        <a:pt x="0" y="12"/>
                        <a:pt x="4" y="19"/>
                        <a:pt x="1"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5" name="Freeform 491"/>
                <p:cNvSpPr>
                  <a:spLocks/>
                </p:cNvSpPr>
                <p:nvPr/>
              </p:nvSpPr>
              <p:spPr bwMode="auto">
                <a:xfrm>
                  <a:off x="8393" y="3264"/>
                  <a:ext cx="188" cy="252"/>
                </a:xfrm>
                <a:custGeom>
                  <a:avLst/>
                  <a:gdLst>
                    <a:gd name="T0" fmla="*/ 21 w 188"/>
                    <a:gd name="T1" fmla="*/ 5 h 252"/>
                    <a:gd name="T2" fmla="*/ 16 w 188"/>
                    <a:gd name="T3" fmla="*/ 27 h 252"/>
                    <a:gd name="T4" fmla="*/ 12 w 188"/>
                    <a:gd name="T5" fmla="*/ 56 h 252"/>
                    <a:gd name="T6" fmla="*/ 18 w 188"/>
                    <a:gd name="T7" fmla="*/ 68 h 252"/>
                    <a:gd name="T8" fmla="*/ 19 w 188"/>
                    <a:gd name="T9" fmla="*/ 74 h 252"/>
                    <a:gd name="T10" fmla="*/ 25 w 188"/>
                    <a:gd name="T11" fmla="*/ 86 h 252"/>
                    <a:gd name="T12" fmla="*/ 27 w 188"/>
                    <a:gd name="T13" fmla="*/ 90 h 252"/>
                    <a:gd name="T14" fmla="*/ 16 w 188"/>
                    <a:gd name="T15" fmla="*/ 108 h 252"/>
                    <a:gd name="T16" fmla="*/ 4 w 188"/>
                    <a:gd name="T17" fmla="*/ 101 h 252"/>
                    <a:gd name="T18" fmla="*/ 0 w 188"/>
                    <a:gd name="T19" fmla="*/ 119 h 252"/>
                    <a:gd name="T20" fmla="*/ 15 w 188"/>
                    <a:gd name="T21" fmla="*/ 141 h 252"/>
                    <a:gd name="T22" fmla="*/ 40 w 188"/>
                    <a:gd name="T23" fmla="*/ 174 h 252"/>
                    <a:gd name="T24" fmla="*/ 57 w 188"/>
                    <a:gd name="T25" fmla="*/ 204 h 252"/>
                    <a:gd name="T26" fmla="*/ 72 w 188"/>
                    <a:gd name="T27" fmla="*/ 213 h 252"/>
                    <a:gd name="T28" fmla="*/ 88 w 188"/>
                    <a:gd name="T29" fmla="*/ 212 h 252"/>
                    <a:gd name="T30" fmla="*/ 91 w 188"/>
                    <a:gd name="T31" fmla="*/ 207 h 252"/>
                    <a:gd name="T32" fmla="*/ 108 w 188"/>
                    <a:gd name="T33" fmla="*/ 216 h 252"/>
                    <a:gd name="T34" fmla="*/ 126 w 188"/>
                    <a:gd name="T35" fmla="*/ 219 h 252"/>
                    <a:gd name="T36" fmla="*/ 126 w 188"/>
                    <a:gd name="T37" fmla="*/ 201 h 252"/>
                    <a:gd name="T38" fmla="*/ 151 w 188"/>
                    <a:gd name="T39" fmla="*/ 216 h 252"/>
                    <a:gd name="T40" fmla="*/ 177 w 188"/>
                    <a:gd name="T41" fmla="*/ 252 h 252"/>
                    <a:gd name="T42" fmla="*/ 186 w 188"/>
                    <a:gd name="T43" fmla="*/ 237 h 252"/>
                    <a:gd name="T44" fmla="*/ 175 w 188"/>
                    <a:gd name="T45" fmla="*/ 221 h 252"/>
                    <a:gd name="T46" fmla="*/ 172 w 188"/>
                    <a:gd name="T47" fmla="*/ 201 h 252"/>
                    <a:gd name="T48" fmla="*/ 177 w 188"/>
                    <a:gd name="T49" fmla="*/ 191 h 252"/>
                    <a:gd name="T50" fmla="*/ 172 w 188"/>
                    <a:gd name="T51" fmla="*/ 189 h 252"/>
                    <a:gd name="T52" fmla="*/ 157 w 188"/>
                    <a:gd name="T53" fmla="*/ 188 h 252"/>
                    <a:gd name="T54" fmla="*/ 133 w 188"/>
                    <a:gd name="T55" fmla="*/ 176 h 252"/>
                    <a:gd name="T56" fmla="*/ 118 w 188"/>
                    <a:gd name="T57" fmla="*/ 177 h 252"/>
                    <a:gd name="T58" fmla="*/ 100 w 188"/>
                    <a:gd name="T59" fmla="*/ 191 h 252"/>
                    <a:gd name="T60" fmla="*/ 88 w 188"/>
                    <a:gd name="T61" fmla="*/ 170 h 252"/>
                    <a:gd name="T62" fmla="*/ 76 w 188"/>
                    <a:gd name="T63" fmla="*/ 158 h 252"/>
                    <a:gd name="T64" fmla="*/ 69 w 188"/>
                    <a:gd name="T65" fmla="*/ 135 h 252"/>
                    <a:gd name="T66" fmla="*/ 93 w 188"/>
                    <a:gd name="T67" fmla="*/ 102 h 252"/>
                    <a:gd name="T68" fmla="*/ 82 w 188"/>
                    <a:gd name="T69" fmla="*/ 39 h 252"/>
                    <a:gd name="T70" fmla="*/ 66 w 188"/>
                    <a:gd name="T71" fmla="*/ 5 h 252"/>
                    <a:gd name="T72" fmla="*/ 40 w 188"/>
                    <a:gd name="T73" fmla="*/ 0 h 252"/>
                    <a:gd name="T74" fmla="*/ 21 w 188"/>
                    <a:gd name="T75"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252">
                      <a:moveTo>
                        <a:pt x="21" y="5"/>
                      </a:moveTo>
                      <a:cubicBezTo>
                        <a:pt x="18" y="12"/>
                        <a:pt x="18" y="20"/>
                        <a:pt x="16" y="27"/>
                      </a:cubicBezTo>
                      <a:cubicBezTo>
                        <a:pt x="15" y="40"/>
                        <a:pt x="14" y="45"/>
                        <a:pt x="12" y="56"/>
                      </a:cubicBezTo>
                      <a:cubicBezTo>
                        <a:pt x="14" y="60"/>
                        <a:pt x="17" y="64"/>
                        <a:pt x="18" y="68"/>
                      </a:cubicBezTo>
                      <a:cubicBezTo>
                        <a:pt x="18" y="70"/>
                        <a:pt x="18" y="72"/>
                        <a:pt x="19" y="74"/>
                      </a:cubicBezTo>
                      <a:cubicBezTo>
                        <a:pt x="21" y="78"/>
                        <a:pt x="23" y="82"/>
                        <a:pt x="25" y="86"/>
                      </a:cubicBezTo>
                      <a:cubicBezTo>
                        <a:pt x="26" y="87"/>
                        <a:pt x="27" y="90"/>
                        <a:pt x="27" y="90"/>
                      </a:cubicBezTo>
                      <a:cubicBezTo>
                        <a:pt x="26" y="103"/>
                        <a:pt x="29" y="113"/>
                        <a:pt x="16" y="108"/>
                      </a:cubicBezTo>
                      <a:cubicBezTo>
                        <a:pt x="11" y="103"/>
                        <a:pt x="12" y="98"/>
                        <a:pt x="4" y="101"/>
                      </a:cubicBezTo>
                      <a:cubicBezTo>
                        <a:pt x="3" y="108"/>
                        <a:pt x="1" y="112"/>
                        <a:pt x="0" y="119"/>
                      </a:cubicBezTo>
                      <a:cubicBezTo>
                        <a:pt x="1" y="132"/>
                        <a:pt x="7" y="132"/>
                        <a:pt x="15" y="141"/>
                      </a:cubicBezTo>
                      <a:cubicBezTo>
                        <a:pt x="24" y="151"/>
                        <a:pt x="29" y="166"/>
                        <a:pt x="40" y="174"/>
                      </a:cubicBezTo>
                      <a:cubicBezTo>
                        <a:pt x="44" y="184"/>
                        <a:pt x="51" y="196"/>
                        <a:pt x="57" y="204"/>
                      </a:cubicBezTo>
                      <a:cubicBezTo>
                        <a:pt x="59" y="213"/>
                        <a:pt x="63" y="212"/>
                        <a:pt x="72" y="213"/>
                      </a:cubicBezTo>
                      <a:cubicBezTo>
                        <a:pt x="77" y="213"/>
                        <a:pt x="83" y="214"/>
                        <a:pt x="88" y="212"/>
                      </a:cubicBezTo>
                      <a:cubicBezTo>
                        <a:pt x="90" y="211"/>
                        <a:pt x="89" y="208"/>
                        <a:pt x="91" y="207"/>
                      </a:cubicBezTo>
                      <a:cubicBezTo>
                        <a:pt x="96" y="205"/>
                        <a:pt x="104" y="215"/>
                        <a:pt x="108" y="216"/>
                      </a:cubicBezTo>
                      <a:cubicBezTo>
                        <a:pt x="114" y="218"/>
                        <a:pt x="126" y="219"/>
                        <a:pt x="126" y="219"/>
                      </a:cubicBezTo>
                      <a:cubicBezTo>
                        <a:pt x="128" y="210"/>
                        <a:pt x="124" y="211"/>
                        <a:pt x="126" y="201"/>
                      </a:cubicBezTo>
                      <a:cubicBezTo>
                        <a:pt x="135" y="205"/>
                        <a:pt x="144" y="209"/>
                        <a:pt x="151" y="216"/>
                      </a:cubicBezTo>
                      <a:cubicBezTo>
                        <a:pt x="156" y="228"/>
                        <a:pt x="163" y="249"/>
                        <a:pt x="177" y="252"/>
                      </a:cubicBezTo>
                      <a:cubicBezTo>
                        <a:pt x="181" y="247"/>
                        <a:pt x="184" y="243"/>
                        <a:pt x="186" y="237"/>
                      </a:cubicBezTo>
                      <a:cubicBezTo>
                        <a:pt x="188" y="227"/>
                        <a:pt x="182" y="227"/>
                        <a:pt x="175" y="221"/>
                      </a:cubicBezTo>
                      <a:cubicBezTo>
                        <a:pt x="172" y="214"/>
                        <a:pt x="169" y="209"/>
                        <a:pt x="172" y="201"/>
                      </a:cubicBezTo>
                      <a:cubicBezTo>
                        <a:pt x="173" y="197"/>
                        <a:pt x="177" y="191"/>
                        <a:pt x="177" y="191"/>
                      </a:cubicBezTo>
                      <a:cubicBezTo>
                        <a:pt x="175" y="190"/>
                        <a:pt x="174" y="189"/>
                        <a:pt x="172" y="189"/>
                      </a:cubicBezTo>
                      <a:cubicBezTo>
                        <a:pt x="167" y="188"/>
                        <a:pt x="162" y="190"/>
                        <a:pt x="157" y="188"/>
                      </a:cubicBezTo>
                      <a:cubicBezTo>
                        <a:pt x="147" y="185"/>
                        <a:pt x="152" y="178"/>
                        <a:pt x="133" y="176"/>
                      </a:cubicBezTo>
                      <a:cubicBezTo>
                        <a:pt x="127" y="173"/>
                        <a:pt x="124" y="176"/>
                        <a:pt x="118" y="177"/>
                      </a:cubicBezTo>
                      <a:cubicBezTo>
                        <a:pt x="112" y="182"/>
                        <a:pt x="108" y="188"/>
                        <a:pt x="100" y="191"/>
                      </a:cubicBezTo>
                      <a:cubicBezTo>
                        <a:pt x="89" y="187"/>
                        <a:pt x="92" y="180"/>
                        <a:pt x="88" y="170"/>
                      </a:cubicBezTo>
                      <a:cubicBezTo>
                        <a:pt x="86" y="165"/>
                        <a:pt x="76" y="158"/>
                        <a:pt x="76" y="158"/>
                      </a:cubicBezTo>
                      <a:cubicBezTo>
                        <a:pt x="72" y="151"/>
                        <a:pt x="70" y="143"/>
                        <a:pt x="69" y="135"/>
                      </a:cubicBezTo>
                      <a:cubicBezTo>
                        <a:pt x="71" y="110"/>
                        <a:pt x="79" y="118"/>
                        <a:pt x="93" y="102"/>
                      </a:cubicBezTo>
                      <a:cubicBezTo>
                        <a:pt x="96" y="80"/>
                        <a:pt x="92" y="58"/>
                        <a:pt x="82" y="39"/>
                      </a:cubicBezTo>
                      <a:cubicBezTo>
                        <a:pt x="81" y="25"/>
                        <a:pt x="83" y="8"/>
                        <a:pt x="66" y="5"/>
                      </a:cubicBezTo>
                      <a:cubicBezTo>
                        <a:pt x="58" y="2"/>
                        <a:pt x="49" y="1"/>
                        <a:pt x="40" y="0"/>
                      </a:cubicBezTo>
                      <a:cubicBezTo>
                        <a:pt x="39" y="0"/>
                        <a:pt x="13" y="8"/>
                        <a:pt x="21"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6" name="Freeform 492"/>
                <p:cNvSpPr>
                  <a:spLocks/>
                </p:cNvSpPr>
                <p:nvPr/>
              </p:nvSpPr>
              <p:spPr bwMode="auto">
                <a:xfrm>
                  <a:off x="8579" y="3444"/>
                  <a:ext cx="21" cy="23"/>
                </a:xfrm>
                <a:custGeom>
                  <a:avLst/>
                  <a:gdLst>
                    <a:gd name="T0" fmla="*/ 6 w 21"/>
                    <a:gd name="T1" fmla="*/ 0 h 23"/>
                    <a:gd name="T2" fmla="*/ 9 w 21"/>
                    <a:gd name="T3" fmla="*/ 23 h 23"/>
                    <a:gd name="T4" fmla="*/ 21 w 21"/>
                    <a:gd name="T5" fmla="*/ 12 h 23"/>
                    <a:gd name="T6" fmla="*/ 6 w 21"/>
                    <a:gd name="T7" fmla="*/ 0 h 23"/>
                  </a:gdLst>
                  <a:ahLst/>
                  <a:cxnLst>
                    <a:cxn ang="0">
                      <a:pos x="T0" y="T1"/>
                    </a:cxn>
                    <a:cxn ang="0">
                      <a:pos x="T2" y="T3"/>
                    </a:cxn>
                    <a:cxn ang="0">
                      <a:pos x="T4" y="T5"/>
                    </a:cxn>
                    <a:cxn ang="0">
                      <a:pos x="T6" y="T7"/>
                    </a:cxn>
                  </a:cxnLst>
                  <a:rect l="0" t="0" r="r" b="b"/>
                  <a:pathLst>
                    <a:path w="21" h="23">
                      <a:moveTo>
                        <a:pt x="6" y="0"/>
                      </a:moveTo>
                      <a:cubicBezTo>
                        <a:pt x="3" y="9"/>
                        <a:pt x="0" y="18"/>
                        <a:pt x="9" y="23"/>
                      </a:cubicBezTo>
                      <a:cubicBezTo>
                        <a:pt x="16" y="21"/>
                        <a:pt x="18" y="19"/>
                        <a:pt x="21" y="12"/>
                      </a:cubicBezTo>
                      <a:cubicBezTo>
                        <a:pt x="18" y="3"/>
                        <a:pt x="14" y="4"/>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7" name="Freeform 493"/>
                <p:cNvSpPr>
                  <a:spLocks/>
                </p:cNvSpPr>
                <p:nvPr/>
              </p:nvSpPr>
              <p:spPr bwMode="auto">
                <a:xfrm>
                  <a:off x="8482" y="3413"/>
                  <a:ext cx="29" cy="18"/>
                </a:xfrm>
                <a:custGeom>
                  <a:avLst/>
                  <a:gdLst>
                    <a:gd name="T0" fmla="*/ 4 w 29"/>
                    <a:gd name="T1" fmla="*/ 1 h 18"/>
                    <a:gd name="T2" fmla="*/ 14 w 29"/>
                    <a:gd name="T3" fmla="*/ 18 h 18"/>
                    <a:gd name="T4" fmla="*/ 14 w 29"/>
                    <a:gd name="T5" fmla="*/ 0 h 18"/>
                    <a:gd name="T6" fmla="*/ 4 w 29"/>
                    <a:gd name="T7" fmla="*/ 1 h 18"/>
                  </a:gdLst>
                  <a:ahLst/>
                  <a:cxnLst>
                    <a:cxn ang="0">
                      <a:pos x="T0" y="T1"/>
                    </a:cxn>
                    <a:cxn ang="0">
                      <a:pos x="T2" y="T3"/>
                    </a:cxn>
                    <a:cxn ang="0">
                      <a:pos x="T4" y="T5"/>
                    </a:cxn>
                    <a:cxn ang="0">
                      <a:pos x="T6" y="T7"/>
                    </a:cxn>
                  </a:cxnLst>
                  <a:rect l="0" t="0" r="r" b="b"/>
                  <a:pathLst>
                    <a:path w="29" h="18">
                      <a:moveTo>
                        <a:pt x="4" y="1"/>
                      </a:moveTo>
                      <a:cubicBezTo>
                        <a:pt x="0" y="11"/>
                        <a:pt x="5" y="13"/>
                        <a:pt x="14" y="18"/>
                      </a:cubicBezTo>
                      <a:cubicBezTo>
                        <a:pt x="29" y="13"/>
                        <a:pt x="23" y="1"/>
                        <a:pt x="14" y="0"/>
                      </a:cubicBezTo>
                      <a:cubicBezTo>
                        <a:pt x="11" y="0"/>
                        <a:pt x="7" y="1"/>
                        <a:pt x="4"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8" name="Freeform 494"/>
                <p:cNvSpPr>
                  <a:spLocks/>
                </p:cNvSpPr>
                <p:nvPr/>
              </p:nvSpPr>
              <p:spPr bwMode="auto">
                <a:xfrm>
                  <a:off x="8449" y="3239"/>
                  <a:ext cx="18" cy="10"/>
                </a:xfrm>
                <a:custGeom>
                  <a:avLst/>
                  <a:gdLst>
                    <a:gd name="T0" fmla="*/ 5 w 18"/>
                    <a:gd name="T1" fmla="*/ 1 h 10"/>
                    <a:gd name="T2" fmla="*/ 13 w 18"/>
                    <a:gd name="T3" fmla="*/ 9 h 10"/>
                    <a:gd name="T4" fmla="*/ 5 w 18"/>
                    <a:gd name="T5" fmla="*/ 1 h 10"/>
                  </a:gdLst>
                  <a:ahLst/>
                  <a:cxnLst>
                    <a:cxn ang="0">
                      <a:pos x="T0" y="T1"/>
                    </a:cxn>
                    <a:cxn ang="0">
                      <a:pos x="T2" y="T3"/>
                    </a:cxn>
                    <a:cxn ang="0">
                      <a:pos x="T4" y="T5"/>
                    </a:cxn>
                  </a:cxnLst>
                  <a:rect l="0" t="0" r="r" b="b"/>
                  <a:pathLst>
                    <a:path w="18" h="10">
                      <a:moveTo>
                        <a:pt x="5" y="1"/>
                      </a:moveTo>
                      <a:cubicBezTo>
                        <a:pt x="0" y="10"/>
                        <a:pt x="4" y="10"/>
                        <a:pt x="13" y="9"/>
                      </a:cubicBezTo>
                      <a:cubicBezTo>
                        <a:pt x="18" y="0"/>
                        <a:pt x="15" y="0"/>
                        <a:pt x="5"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39" name="Freeform 495"/>
                <p:cNvSpPr>
                  <a:spLocks/>
                </p:cNvSpPr>
                <p:nvPr/>
              </p:nvSpPr>
              <p:spPr bwMode="auto">
                <a:xfrm>
                  <a:off x="8424" y="3233"/>
                  <a:ext cx="12" cy="10"/>
                </a:xfrm>
                <a:custGeom>
                  <a:avLst/>
                  <a:gdLst>
                    <a:gd name="T0" fmla="*/ 6 w 12"/>
                    <a:gd name="T1" fmla="*/ 0 h 10"/>
                    <a:gd name="T2" fmla="*/ 9 w 12"/>
                    <a:gd name="T3" fmla="*/ 10 h 10"/>
                    <a:gd name="T4" fmla="*/ 6 w 12"/>
                    <a:gd name="T5" fmla="*/ 0 h 10"/>
                  </a:gdLst>
                  <a:ahLst/>
                  <a:cxnLst>
                    <a:cxn ang="0">
                      <a:pos x="T0" y="T1"/>
                    </a:cxn>
                    <a:cxn ang="0">
                      <a:pos x="T2" y="T3"/>
                    </a:cxn>
                    <a:cxn ang="0">
                      <a:pos x="T4" y="T5"/>
                    </a:cxn>
                  </a:cxnLst>
                  <a:rect l="0" t="0" r="r" b="b"/>
                  <a:pathLst>
                    <a:path w="12" h="10">
                      <a:moveTo>
                        <a:pt x="6" y="0"/>
                      </a:moveTo>
                      <a:cubicBezTo>
                        <a:pt x="0" y="5"/>
                        <a:pt x="4" y="6"/>
                        <a:pt x="9" y="10"/>
                      </a:cubicBezTo>
                      <a:cubicBezTo>
                        <a:pt x="11" y="5"/>
                        <a:pt x="12" y="2"/>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40" name="Freeform 496"/>
                <p:cNvSpPr>
                  <a:spLocks/>
                </p:cNvSpPr>
                <p:nvPr/>
              </p:nvSpPr>
              <p:spPr bwMode="auto">
                <a:xfrm>
                  <a:off x="8435" y="3244"/>
                  <a:ext cx="10" cy="12"/>
                </a:xfrm>
                <a:custGeom>
                  <a:avLst/>
                  <a:gdLst>
                    <a:gd name="T0" fmla="*/ 7 w 10"/>
                    <a:gd name="T1" fmla="*/ 5 h 12"/>
                    <a:gd name="T2" fmla="*/ 10 w 10"/>
                    <a:gd name="T3" fmla="*/ 8 h 12"/>
                    <a:gd name="T4" fmla="*/ 7 w 10"/>
                    <a:gd name="T5" fmla="*/ 5 h 12"/>
                  </a:gdLst>
                  <a:ahLst/>
                  <a:cxnLst>
                    <a:cxn ang="0">
                      <a:pos x="T0" y="T1"/>
                    </a:cxn>
                    <a:cxn ang="0">
                      <a:pos x="T2" y="T3"/>
                    </a:cxn>
                    <a:cxn ang="0">
                      <a:pos x="T4" y="T5"/>
                    </a:cxn>
                  </a:cxnLst>
                  <a:rect l="0" t="0" r="r" b="b"/>
                  <a:pathLst>
                    <a:path w="10" h="12">
                      <a:moveTo>
                        <a:pt x="7" y="5"/>
                      </a:moveTo>
                      <a:cubicBezTo>
                        <a:pt x="0" y="8"/>
                        <a:pt x="4" y="12"/>
                        <a:pt x="10" y="8"/>
                      </a:cubicBezTo>
                      <a:cubicBezTo>
                        <a:pt x="9" y="1"/>
                        <a:pt x="10" y="0"/>
                        <a:pt x="7"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sp>
          <p:nvSpPr>
            <p:cNvPr id="842" name="Freeform 497"/>
            <p:cNvSpPr>
              <a:spLocks/>
            </p:cNvSpPr>
            <p:nvPr/>
          </p:nvSpPr>
          <p:spPr bwMode="auto">
            <a:xfrm>
              <a:off x="5138" y="2865"/>
              <a:ext cx="162" cy="180"/>
            </a:xfrm>
            <a:custGeom>
              <a:avLst/>
              <a:gdLst>
                <a:gd name="T0" fmla="*/ 19 w 328"/>
                <a:gd name="T1" fmla="*/ 9 h 365"/>
                <a:gd name="T2" fmla="*/ 16 w 328"/>
                <a:gd name="T3" fmla="*/ 54 h 365"/>
                <a:gd name="T4" fmla="*/ 10 w 328"/>
                <a:gd name="T5" fmla="*/ 110 h 365"/>
                <a:gd name="T6" fmla="*/ 0 w 328"/>
                <a:gd name="T7" fmla="*/ 254 h 365"/>
                <a:gd name="T8" fmla="*/ 9 w 328"/>
                <a:gd name="T9" fmla="*/ 273 h 365"/>
                <a:gd name="T10" fmla="*/ 48 w 328"/>
                <a:gd name="T11" fmla="*/ 288 h 365"/>
                <a:gd name="T12" fmla="*/ 82 w 328"/>
                <a:gd name="T13" fmla="*/ 287 h 365"/>
                <a:gd name="T14" fmla="*/ 103 w 328"/>
                <a:gd name="T15" fmla="*/ 276 h 365"/>
                <a:gd name="T16" fmla="*/ 76 w 328"/>
                <a:gd name="T17" fmla="*/ 257 h 365"/>
                <a:gd name="T18" fmla="*/ 99 w 328"/>
                <a:gd name="T19" fmla="*/ 246 h 365"/>
                <a:gd name="T20" fmla="*/ 126 w 328"/>
                <a:gd name="T21" fmla="*/ 230 h 365"/>
                <a:gd name="T22" fmla="*/ 145 w 328"/>
                <a:gd name="T23" fmla="*/ 225 h 365"/>
                <a:gd name="T24" fmla="*/ 187 w 328"/>
                <a:gd name="T25" fmla="*/ 243 h 365"/>
                <a:gd name="T26" fmla="*/ 192 w 328"/>
                <a:gd name="T27" fmla="*/ 264 h 365"/>
                <a:gd name="T28" fmla="*/ 201 w 328"/>
                <a:gd name="T29" fmla="*/ 279 h 365"/>
                <a:gd name="T30" fmla="*/ 210 w 328"/>
                <a:gd name="T31" fmla="*/ 300 h 365"/>
                <a:gd name="T32" fmla="*/ 222 w 328"/>
                <a:gd name="T33" fmla="*/ 335 h 365"/>
                <a:gd name="T34" fmla="*/ 246 w 328"/>
                <a:gd name="T35" fmla="*/ 329 h 365"/>
                <a:gd name="T36" fmla="*/ 282 w 328"/>
                <a:gd name="T37" fmla="*/ 342 h 365"/>
                <a:gd name="T38" fmla="*/ 295 w 328"/>
                <a:gd name="T39" fmla="*/ 348 h 365"/>
                <a:gd name="T40" fmla="*/ 313 w 328"/>
                <a:gd name="T41" fmla="*/ 365 h 365"/>
                <a:gd name="T42" fmla="*/ 328 w 328"/>
                <a:gd name="T43" fmla="*/ 350 h 365"/>
                <a:gd name="T44" fmla="*/ 306 w 328"/>
                <a:gd name="T45" fmla="*/ 335 h 365"/>
                <a:gd name="T46" fmla="*/ 312 w 328"/>
                <a:gd name="T47" fmla="*/ 321 h 365"/>
                <a:gd name="T48" fmla="*/ 292 w 328"/>
                <a:gd name="T49" fmla="*/ 308 h 365"/>
                <a:gd name="T50" fmla="*/ 294 w 328"/>
                <a:gd name="T51" fmla="*/ 290 h 365"/>
                <a:gd name="T52" fmla="*/ 276 w 328"/>
                <a:gd name="T53" fmla="*/ 281 h 365"/>
                <a:gd name="T54" fmla="*/ 270 w 328"/>
                <a:gd name="T55" fmla="*/ 255 h 365"/>
                <a:gd name="T56" fmla="*/ 243 w 328"/>
                <a:gd name="T57" fmla="*/ 231 h 365"/>
                <a:gd name="T58" fmla="*/ 235 w 328"/>
                <a:gd name="T59" fmla="*/ 216 h 365"/>
                <a:gd name="T60" fmla="*/ 231 w 328"/>
                <a:gd name="T61" fmla="*/ 194 h 365"/>
                <a:gd name="T62" fmla="*/ 244 w 328"/>
                <a:gd name="T63" fmla="*/ 185 h 365"/>
                <a:gd name="T64" fmla="*/ 247 w 328"/>
                <a:gd name="T65" fmla="*/ 153 h 365"/>
                <a:gd name="T66" fmla="*/ 192 w 328"/>
                <a:gd name="T67" fmla="*/ 122 h 365"/>
                <a:gd name="T68" fmla="*/ 172 w 328"/>
                <a:gd name="T69" fmla="*/ 92 h 365"/>
                <a:gd name="T70" fmla="*/ 123 w 328"/>
                <a:gd name="T71" fmla="*/ 50 h 365"/>
                <a:gd name="T72" fmla="*/ 99 w 328"/>
                <a:gd name="T73" fmla="*/ 39 h 365"/>
                <a:gd name="T74" fmla="*/ 70 w 328"/>
                <a:gd name="T75" fmla="*/ 18 h 365"/>
                <a:gd name="T76" fmla="*/ 40 w 328"/>
                <a:gd name="T77" fmla="*/ 5 h 365"/>
                <a:gd name="T78" fmla="*/ 19 w 328"/>
                <a:gd name="T79" fmla="*/ 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365">
                  <a:moveTo>
                    <a:pt x="19" y="9"/>
                  </a:moveTo>
                  <a:cubicBezTo>
                    <a:pt x="24" y="22"/>
                    <a:pt x="22" y="41"/>
                    <a:pt x="16" y="54"/>
                  </a:cubicBezTo>
                  <a:cubicBezTo>
                    <a:pt x="14" y="72"/>
                    <a:pt x="14" y="92"/>
                    <a:pt x="10" y="110"/>
                  </a:cubicBezTo>
                  <a:cubicBezTo>
                    <a:pt x="8" y="158"/>
                    <a:pt x="8" y="207"/>
                    <a:pt x="0" y="254"/>
                  </a:cubicBezTo>
                  <a:cubicBezTo>
                    <a:pt x="1" y="262"/>
                    <a:pt x="3" y="268"/>
                    <a:pt x="9" y="273"/>
                  </a:cubicBezTo>
                  <a:cubicBezTo>
                    <a:pt x="18" y="289"/>
                    <a:pt x="31" y="287"/>
                    <a:pt x="48" y="288"/>
                  </a:cubicBezTo>
                  <a:cubicBezTo>
                    <a:pt x="59" y="291"/>
                    <a:pt x="82" y="287"/>
                    <a:pt x="82" y="287"/>
                  </a:cubicBezTo>
                  <a:cubicBezTo>
                    <a:pt x="90" y="283"/>
                    <a:pt x="96" y="282"/>
                    <a:pt x="103" y="276"/>
                  </a:cubicBezTo>
                  <a:cubicBezTo>
                    <a:pt x="101" y="261"/>
                    <a:pt x="90" y="259"/>
                    <a:pt x="76" y="257"/>
                  </a:cubicBezTo>
                  <a:cubicBezTo>
                    <a:pt x="69" y="243"/>
                    <a:pt x="88" y="247"/>
                    <a:pt x="99" y="246"/>
                  </a:cubicBezTo>
                  <a:cubicBezTo>
                    <a:pt x="109" y="233"/>
                    <a:pt x="107" y="231"/>
                    <a:pt x="126" y="230"/>
                  </a:cubicBezTo>
                  <a:cubicBezTo>
                    <a:pt x="132" y="228"/>
                    <a:pt x="139" y="227"/>
                    <a:pt x="145" y="225"/>
                  </a:cubicBezTo>
                  <a:cubicBezTo>
                    <a:pt x="158" y="228"/>
                    <a:pt x="176" y="235"/>
                    <a:pt x="187" y="243"/>
                  </a:cubicBezTo>
                  <a:cubicBezTo>
                    <a:pt x="194" y="257"/>
                    <a:pt x="186" y="240"/>
                    <a:pt x="192" y="264"/>
                  </a:cubicBezTo>
                  <a:cubicBezTo>
                    <a:pt x="193" y="270"/>
                    <a:pt x="198" y="274"/>
                    <a:pt x="201" y="279"/>
                  </a:cubicBezTo>
                  <a:cubicBezTo>
                    <a:pt x="202" y="291"/>
                    <a:pt x="202" y="292"/>
                    <a:pt x="210" y="300"/>
                  </a:cubicBezTo>
                  <a:cubicBezTo>
                    <a:pt x="213" y="310"/>
                    <a:pt x="212" y="331"/>
                    <a:pt x="222" y="335"/>
                  </a:cubicBezTo>
                  <a:cubicBezTo>
                    <a:pt x="232" y="334"/>
                    <a:pt x="237" y="330"/>
                    <a:pt x="246" y="329"/>
                  </a:cubicBezTo>
                  <a:cubicBezTo>
                    <a:pt x="259" y="331"/>
                    <a:pt x="268" y="340"/>
                    <a:pt x="282" y="342"/>
                  </a:cubicBezTo>
                  <a:cubicBezTo>
                    <a:pt x="287" y="344"/>
                    <a:pt x="291" y="344"/>
                    <a:pt x="295" y="348"/>
                  </a:cubicBezTo>
                  <a:cubicBezTo>
                    <a:pt x="302" y="355"/>
                    <a:pt x="304" y="360"/>
                    <a:pt x="313" y="365"/>
                  </a:cubicBezTo>
                  <a:cubicBezTo>
                    <a:pt x="327" y="362"/>
                    <a:pt x="321" y="359"/>
                    <a:pt x="328" y="350"/>
                  </a:cubicBezTo>
                  <a:cubicBezTo>
                    <a:pt x="326" y="334"/>
                    <a:pt x="321" y="336"/>
                    <a:pt x="306" y="335"/>
                  </a:cubicBezTo>
                  <a:cubicBezTo>
                    <a:pt x="303" y="327"/>
                    <a:pt x="308" y="328"/>
                    <a:pt x="312" y="321"/>
                  </a:cubicBezTo>
                  <a:cubicBezTo>
                    <a:pt x="309" y="310"/>
                    <a:pt x="303" y="310"/>
                    <a:pt x="292" y="308"/>
                  </a:cubicBezTo>
                  <a:cubicBezTo>
                    <a:pt x="289" y="303"/>
                    <a:pt x="294" y="290"/>
                    <a:pt x="294" y="290"/>
                  </a:cubicBezTo>
                  <a:cubicBezTo>
                    <a:pt x="291" y="280"/>
                    <a:pt x="287" y="282"/>
                    <a:pt x="276" y="281"/>
                  </a:cubicBezTo>
                  <a:cubicBezTo>
                    <a:pt x="270" y="271"/>
                    <a:pt x="272" y="267"/>
                    <a:pt x="270" y="255"/>
                  </a:cubicBezTo>
                  <a:cubicBezTo>
                    <a:pt x="268" y="246"/>
                    <a:pt x="250" y="234"/>
                    <a:pt x="243" y="231"/>
                  </a:cubicBezTo>
                  <a:cubicBezTo>
                    <a:pt x="239" y="226"/>
                    <a:pt x="237" y="222"/>
                    <a:pt x="235" y="216"/>
                  </a:cubicBezTo>
                  <a:cubicBezTo>
                    <a:pt x="234" y="207"/>
                    <a:pt x="232" y="202"/>
                    <a:pt x="231" y="194"/>
                  </a:cubicBezTo>
                  <a:cubicBezTo>
                    <a:pt x="233" y="186"/>
                    <a:pt x="236" y="186"/>
                    <a:pt x="244" y="185"/>
                  </a:cubicBezTo>
                  <a:cubicBezTo>
                    <a:pt x="257" y="180"/>
                    <a:pt x="255" y="164"/>
                    <a:pt x="247" y="153"/>
                  </a:cubicBezTo>
                  <a:cubicBezTo>
                    <a:pt x="236" y="137"/>
                    <a:pt x="212" y="124"/>
                    <a:pt x="192" y="122"/>
                  </a:cubicBezTo>
                  <a:cubicBezTo>
                    <a:pt x="183" y="113"/>
                    <a:pt x="182" y="102"/>
                    <a:pt x="172" y="92"/>
                  </a:cubicBezTo>
                  <a:cubicBezTo>
                    <a:pt x="166" y="61"/>
                    <a:pt x="152" y="55"/>
                    <a:pt x="123" y="50"/>
                  </a:cubicBezTo>
                  <a:cubicBezTo>
                    <a:pt x="115" y="45"/>
                    <a:pt x="106" y="44"/>
                    <a:pt x="99" y="39"/>
                  </a:cubicBezTo>
                  <a:cubicBezTo>
                    <a:pt x="82" y="28"/>
                    <a:pt x="88" y="23"/>
                    <a:pt x="70" y="18"/>
                  </a:cubicBezTo>
                  <a:cubicBezTo>
                    <a:pt x="60" y="8"/>
                    <a:pt x="54" y="7"/>
                    <a:pt x="40" y="5"/>
                  </a:cubicBezTo>
                  <a:cubicBezTo>
                    <a:pt x="31" y="0"/>
                    <a:pt x="27" y="14"/>
                    <a:pt x="19" y="9"/>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43" name="Freeform 498"/>
            <p:cNvSpPr>
              <a:spLocks/>
            </p:cNvSpPr>
            <p:nvPr/>
          </p:nvSpPr>
          <p:spPr bwMode="auto">
            <a:xfrm>
              <a:off x="5166" y="3726"/>
              <a:ext cx="181" cy="118"/>
            </a:xfrm>
            <a:custGeom>
              <a:avLst/>
              <a:gdLst>
                <a:gd name="T0" fmla="*/ 359 w 368"/>
                <a:gd name="T1" fmla="*/ 0 h 240"/>
                <a:gd name="T2" fmla="*/ 330 w 368"/>
                <a:gd name="T3" fmla="*/ 18 h 240"/>
                <a:gd name="T4" fmla="*/ 321 w 368"/>
                <a:gd name="T5" fmla="*/ 21 h 240"/>
                <a:gd name="T6" fmla="*/ 318 w 368"/>
                <a:gd name="T7" fmla="*/ 32 h 240"/>
                <a:gd name="T8" fmla="*/ 290 w 368"/>
                <a:gd name="T9" fmla="*/ 51 h 240"/>
                <a:gd name="T10" fmla="*/ 270 w 368"/>
                <a:gd name="T11" fmla="*/ 53 h 240"/>
                <a:gd name="T12" fmla="*/ 237 w 368"/>
                <a:gd name="T13" fmla="*/ 77 h 240"/>
                <a:gd name="T14" fmla="*/ 204 w 368"/>
                <a:gd name="T15" fmla="*/ 86 h 240"/>
                <a:gd name="T16" fmla="*/ 152 w 368"/>
                <a:gd name="T17" fmla="*/ 102 h 240"/>
                <a:gd name="T18" fmla="*/ 110 w 368"/>
                <a:gd name="T19" fmla="*/ 123 h 240"/>
                <a:gd name="T20" fmla="*/ 95 w 368"/>
                <a:gd name="T21" fmla="*/ 135 h 240"/>
                <a:gd name="T22" fmla="*/ 50 w 368"/>
                <a:gd name="T23" fmla="*/ 156 h 240"/>
                <a:gd name="T24" fmla="*/ 9 w 368"/>
                <a:gd name="T25" fmla="*/ 195 h 240"/>
                <a:gd name="T26" fmla="*/ 6 w 368"/>
                <a:gd name="T27" fmla="*/ 216 h 240"/>
                <a:gd name="T28" fmla="*/ 35 w 368"/>
                <a:gd name="T29" fmla="*/ 221 h 240"/>
                <a:gd name="T30" fmla="*/ 47 w 368"/>
                <a:gd name="T31" fmla="*/ 233 h 240"/>
                <a:gd name="T32" fmla="*/ 98 w 368"/>
                <a:gd name="T33" fmla="*/ 231 h 240"/>
                <a:gd name="T34" fmla="*/ 116 w 368"/>
                <a:gd name="T35" fmla="*/ 221 h 240"/>
                <a:gd name="T36" fmla="*/ 141 w 368"/>
                <a:gd name="T37" fmla="*/ 206 h 240"/>
                <a:gd name="T38" fmla="*/ 161 w 368"/>
                <a:gd name="T39" fmla="*/ 188 h 240"/>
                <a:gd name="T40" fmla="*/ 171 w 368"/>
                <a:gd name="T41" fmla="*/ 174 h 240"/>
                <a:gd name="T42" fmla="*/ 192 w 368"/>
                <a:gd name="T43" fmla="*/ 171 h 240"/>
                <a:gd name="T44" fmla="*/ 221 w 368"/>
                <a:gd name="T45" fmla="*/ 131 h 240"/>
                <a:gd name="T46" fmla="*/ 273 w 368"/>
                <a:gd name="T47" fmla="*/ 117 h 240"/>
                <a:gd name="T48" fmla="*/ 290 w 368"/>
                <a:gd name="T49" fmla="*/ 107 h 240"/>
                <a:gd name="T50" fmla="*/ 320 w 368"/>
                <a:gd name="T51" fmla="*/ 99 h 240"/>
                <a:gd name="T52" fmla="*/ 347 w 368"/>
                <a:gd name="T53" fmla="*/ 74 h 240"/>
                <a:gd name="T54" fmla="*/ 368 w 368"/>
                <a:gd name="T55" fmla="*/ 44 h 240"/>
                <a:gd name="T56" fmla="*/ 359 w 368"/>
                <a:gd name="T5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240">
                  <a:moveTo>
                    <a:pt x="359" y="0"/>
                  </a:moveTo>
                  <a:cubicBezTo>
                    <a:pt x="347" y="3"/>
                    <a:pt x="343" y="16"/>
                    <a:pt x="330" y="18"/>
                  </a:cubicBezTo>
                  <a:cubicBezTo>
                    <a:pt x="327" y="19"/>
                    <a:pt x="323" y="19"/>
                    <a:pt x="321" y="21"/>
                  </a:cubicBezTo>
                  <a:cubicBezTo>
                    <a:pt x="318" y="24"/>
                    <a:pt x="320" y="29"/>
                    <a:pt x="318" y="32"/>
                  </a:cubicBezTo>
                  <a:cubicBezTo>
                    <a:pt x="313" y="42"/>
                    <a:pt x="300" y="49"/>
                    <a:pt x="290" y="51"/>
                  </a:cubicBezTo>
                  <a:cubicBezTo>
                    <a:pt x="282" y="46"/>
                    <a:pt x="278" y="50"/>
                    <a:pt x="270" y="53"/>
                  </a:cubicBezTo>
                  <a:cubicBezTo>
                    <a:pt x="259" y="68"/>
                    <a:pt x="259" y="73"/>
                    <a:pt x="237" y="77"/>
                  </a:cubicBezTo>
                  <a:cubicBezTo>
                    <a:pt x="227" y="84"/>
                    <a:pt x="215" y="83"/>
                    <a:pt x="204" y="86"/>
                  </a:cubicBezTo>
                  <a:cubicBezTo>
                    <a:pt x="186" y="91"/>
                    <a:pt x="172" y="100"/>
                    <a:pt x="152" y="102"/>
                  </a:cubicBezTo>
                  <a:cubicBezTo>
                    <a:pt x="139" y="106"/>
                    <a:pt x="121" y="116"/>
                    <a:pt x="110" y="123"/>
                  </a:cubicBezTo>
                  <a:cubicBezTo>
                    <a:pt x="104" y="127"/>
                    <a:pt x="101" y="132"/>
                    <a:pt x="95" y="135"/>
                  </a:cubicBezTo>
                  <a:cubicBezTo>
                    <a:pt x="80" y="142"/>
                    <a:pt x="63" y="145"/>
                    <a:pt x="50" y="156"/>
                  </a:cubicBezTo>
                  <a:cubicBezTo>
                    <a:pt x="35" y="168"/>
                    <a:pt x="24" y="183"/>
                    <a:pt x="9" y="195"/>
                  </a:cubicBezTo>
                  <a:cubicBezTo>
                    <a:pt x="7" y="198"/>
                    <a:pt x="0" y="213"/>
                    <a:pt x="6" y="216"/>
                  </a:cubicBezTo>
                  <a:cubicBezTo>
                    <a:pt x="15" y="220"/>
                    <a:pt x="35" y="221"/>
                    <a:pt x="35" y="221"/>
                  </a:cubicBezTo>
                  <a:cubicBezTo>
                    <a:pt x="43" y="232"/>
                    <a:pt x="39" y="228"/>
                    <a:pt x="47" y="233"/>
                  </a:cubicBezTo>
                  <a:cubicBezTo>
                    <a:pt x="53" y="240"/>
                    <a:pt x="91" y="232"/>
                    <a:pt x="98" y="231"/>
                  </a:cubicBezTo>
                  <a:cubicBezTo>
                    <a:pt x="106" y="227"/>
                    <a:pt x="107" y="224"/>
                    <a:pt x="116" y="221"/>
                  </a:cubicBezTo>
                  <a:cubicBezTo>
                    <a:pt x="122" y="213"/>
                    <a:pt x="133" y="213"/>
                    <a:pt x="141" y="206"/>
                  </a:cubicBezTo>
                  <a:cubicBezTo>
                    <a:pt x="147" y="200"/>
                    <a:pt x="156" y="195"/>
                    <a:pt x="161" y="188"/>
                  </a:cubicBezTo>
                  <a:cubicBezTo>
                    <a:pt x="164" y="184"/>
                    <a:pt x="165" y="176"/>
                    <a:pt x="171" y="174"/>
                  </a:cubicBezTo>
                  <a:cubicBezTo>
                    <a:pt x="178" y="172"/>
                    <a:pt x="185" y="172"/>
                    <a:pt x="192" y="171"/>
                  </a:cubicBezTo>
                  <a:cubicBezTo>
                    <a:pt x="205" y="158"/>
                    <a:pt x="204" y="139"/>
                    <a:pt x="221" y="131"/>
                  </a:cubicBezTo>
                  <a:cubicBezTo>
                    <a:pt x="250" y="132"/>
                    <a:pt x="277" y="145"/>
                    <a:pt x="273" y="117"/>
                  </a:cubicBezTo>
                  <a:cubicBezTo>
                    <a:pt x="277" y="109"/>
                    <a:pt x="281" y="108"/>
                    <a:pt x="290" y="107"/>
                  </a:cubicBezTo>
                  <a:cubicBezTo>
                    <a:pt x="300" y="104"/>
                    <a:pt x="320" y="99"/>
                    <a:pt x="320" y="99"/>
                  </a:cubicBezTo>
                  <a:cubicBezTo>
                    <a:pt x="326" y="91"/>
                    <a:pt x="338" y="79"/>
                    <a:pt x="347" y="74"/>
                  </a:cubicBezTo>
                  <a:cubicBezTo>
                    <a:pt x="354" y="63"/>
                    <a:pt x="362" y="56"/>
                    <a:pt x="368" y="44"/>
                  </a:cubicBezTo>
                  <a:cubicBezTo>
                    <a:pt x="366" y="33"/>
                    <a:pt x="368" y="0"/>
                    <a:pt x="35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44" name="Freeform 499"/>
            <p:cNvSpPr>
              <a:spLocks/>
            </p:cNvSpPr>
            <p:nvPr/>
          </p:nvSpPr>
          <p:spPr bwMode="auto">
            <a:xfrm>
              <a:off x="5154" y="3842"/>
              <a:ext cx="23" cy="16"/>
            </a:xfrm>
            <a:custGeom>
              <a:avLst/>
              <a:gdLst>
                <a:gd name="T0" fmla="*/ 34 w 46"/>
                <a:gd name="T1" fmla="*/ 1 h 31"/>
                <a:gd name="T2" fmla="*/ 25 w 46"/>
                <a:gd name="T3" fmla="*/ 12 h 31"/>
                <a:gd name="T4" fmla="*/ 8 w 46"/>
                <a:gd name="T5" fmla="*/ 15 h 31"/>
                <a:gd name="T6" fmla="*/ 8 w 46"/>
                <a:gd name="T7" fmla="*/ 31 h 31"/>
                <a:gd name="T8" fmla="*/ 37 w 46"/>
                <a:gd name="T9" fmla="*/ 27 h 31"/>
                <a:gd name="T10" fmla="*/ 46 w 46"/>
                <a:gd name="T11" fmla="*/ 9 h 31"/>
                <a:gd name="T12" fmla="*/ 34 w 46"/>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46" h="31">
                  <a:moveTo>
                    <a:pt x="34" y="1"/>
                  </a:moveTo>
                  <a:cubicBezTo>
                    <a:pt x="31" y="5"/>
                    <a:pt x="28" y="8"/>
                    <a:pt x="25" y="12"/>
                  </a:cubicBezTo>
                  <a:cubicBezTo>
                    <a:pt x="21" y="16"/>
                    <a:pt x="8" y="15"/>
                    <a:pt x="8" y="15"/>
                  </a:cubicBezTo>
                  <a:cubicBezTo>
                    <a:pt x="2" y="21"/>
                    <a:pt x="0" y="25"/>
                    <a:pt x="8" y="31"/>
                  </a:cubicBezTo>
                  <a:cubicBezTo>
                    <a:pt x="18" y="30"/>
                    <a:pt x="27" y="28"/>
                    <a:pt x="37" y="27"/>
                  </a:cubicBezTo>
                  <a:cubicBezTo>
                    <a:pt x="41" y="21"/>
                    <a:pt x="43" y="15"/>
                    <a:pt x="46" y="9"/>
                  </a:cubicBezTo>
                  <a:cubicBezTo>
                    <a:pt x="43" y="0"/>
                    <a:pt x="42" y="1"/>
                    <a:pt x="34"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45" name="Freeform 500"/>
            <p:cNvSpPr>
              <a:spLocks/>
            </p:cNvSpPr>
            <p:nvPr/>
          </p:nvSpPr>
          <p:spPr bwMode="auto">
            <a:xfrm>
              <a:off x="5365" y="3597"/>
              <a:ext cx="107" cy="157"/>
            </a:xfrm>
            <a:custGeom>
              <a:avLst/>
              <a:gdLst>
                <a:gd name="T0" fmla="*/ 142 w 217"/>
                <a:gd name="T1" fmla="*/ 0 h 318"/>
                <a:gd name="T2" fmla="*/ 139 w 217"/>
                <a:gd name="T3" fmla="*/ 26 h 318"/>
                <a:gd name="T4" fmla="*/ 127 w 217"/>
                <a:gd name="T5" fmla="*/ 44 h 318"/>
                <a:gd name="T6" fmla="*/ 133 w 217"/>
                <a:gd name="T7" fmla="*/ 62 h 318"/>
                <a:gd name="T8" fmla="*/ 129 w 217"/>
                <a:gd name="T9" fmla="*/ 75 h 318"/>
                <a:gd name="T10" fmla="*/ 133 w 217"/>
                <a:gd name="T11" fmla="*/ 90 h 318"/>
                <a:gd name="T12" fmla="*/ 123 w 217"/>
                <a:gd name="T13" fmla="*/ 102 h 318"/>
                <a:gd name="T14" fmla="*/ 112 w 217"/>
                <a:gd name="T15" fmla="*/ 132 h 318"/>
                <a:gd name="T16" fmla="*/ 97 w 217"/>
                <a:gd name="T17" fmla="*/ 159 h 318"/>
                <a:gd name="T18" fmla="*/ 79 w 217"/>
                <a:gd name="T19" fmla="*/ 177 h 318"/>
                <a:gd name="T20" fmla="*/ 34 w 217"/>
                <a:gd name="T21" fmla="*/ 212 h 318"/>
                <a:gd name="T22" fmla="*/ 36 w 217"/>
                <a:gd name="T23" fmla="*/ 234 h 318"/>
                <a:gd name="T24" fmla="*/ 21 w 217"/>
                <a:gd name="T25" fmla="*/ 264 h 318"/>
                <a:gd name="T26" fmla="*/ 1 w 217"/>
                <a:gd name="T27" fmla="*/ 294 h 318"/>
                <a:gd name="T28" fmla="*/ 4 w 217"/>
                <a:gd name="T29" fmla="*/ 312 h 318"/>
                <a:gd name="T30" fmla="*/ 51 w 217"/>
                <a:gd name="T31" fmla="*/ 303 h 318"/>
                <a:gd name="T32" fmla="*/ 66 w 217"/>
                <a:gd name="T33" fmla="*/ 284 h 318"/>
                <a:gd name="T34" fmla="*/ 93 w 217"/>
                <a:gd name="T35" fmla="*/ 249 h 318"/>
                <a:gd name="T36" fmla="*/ 117 w 217"/>
                <a:gd name="T37" fmla="*/ 218 h 318"/>
                <a:gd name="T38" fmla="*/ 130 w 217"/>
                <a:gd name="T39" fmla="*/ 225 h 318"/>
                <a:gd name="T40" fmla="*/ 139 w 217"/>
                <a:gd name="T41" fmla="*/ 234 h 318"/>
                <a:gd name="T42" fmla="*/ 159 w 217"/>
                <a:gd name="T43" fmla="*/ 215 h 318"/>
                <a:gd name="T44" fmla="*/ 190 w 217"/>
                <a:gd name="T45" fmla="*/ 194 h 318"/>
                <a:gd name="T46" fmla="*/ 205 w 217"/>
                <a:gd name="T47" fmla="*/ 177 h 318"/>
                <a:gd name="T48" fmla="*/ 217 w 217"/>
                <a:gd name="T49" fmla="*/ 153 h 318"/>
                <a:gd name="T50" fmla="*/ 205 w 217"/>
                <a:gd name="T51" fmla="*/ 144 h 318"/>
                <a:gd name="T52" fmla="*/ 196 w 217"/>
                <a:gd name="T53" fmla="*/ 155 h 318"/>
                <a:gd name="T54" fmla="*/ 187 w 217"/>
                <a:gd name="T55" fmla="*/ 162 h 318"/>
                <a:gd name="T56" fmla="*/ 166 w 217"/>
                <a:gd name="T57" fmla="*/ 144 h 318"/>
                <a:gd name="T58" fmla="*/ 148 w 217"/>
                <a:gd name="T59" fmla="*/ 143 h 318"/>
                <a:gd name="T60" fmla="*/ 169 w 217"/>
                <a:gd name="T61" fmla="*/ 114 h 318"/>
                <a:gd name="T62" fmla="*/ 138 w 217"/>
                <a:gd name="T63" fmla="*/ 104 h 318"/>
                <a:gd name="T64" fmla="*/ 150 w 217"/>
                <a:gd name="T65" fmla="*/ 89 h 318"/>
                <a:gd name="T66" fmla="*/ 160 w 217"/>
                <a:gd name="T67" fmla="*/ 65 h 318"/>
                <a:gd name="T68" fmla="*/ 160 w 217"/>
                <a:gd name="T69" fmla="*/ 32 h 318"/>
                <a:gd name="T70" fmla="*/ 148 w 217"/>
                <a:gd name="T71" fmla="*/ 2 h 318"/>
                <a:gd name="T72" fmla="*/ 142 w 217"/>
                <a:gd name="T73"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318">
                  <a:moveTo>
                    <a:pt x="142" y="0"/>
                  </a:moveTo>
                  <a:cubicBezTo>
                    <a:pt x="137" y="9"/>
                    <a:pt x="143" y="15"/>
                    <a:pt x="139" y="26"/>
                  </a:cubicBezTo>
                  <a:cubicBezTo>
                    <a:pt x="137" y="32"/>
                    <a:pt x="130" y="38"/>
                    <a:pt x="127" y="44"/>
                  </a:cubicBezTo>
                  <a:cubicBezTo>
                    <a:pt x="129" y="51"/>
                    <a:pt x="132" y="55"/>
                    <a:pt x="133" y="62"/>
                  </a:cubicBezTo>
                  <a:cubicBezTo>
                    <a:pt x="129" y="67"/>
                    <a:pt x="126" y="69"/>
                    <a:pt x="129" y="75"/>
                  </a:cubicBezTo>
                  <a:cubicBezTo>
                    <a:pt x="130" y="80"/>
                    <a:pt x="132" y="85"/>
                    <a:pt x="133" y="90"/>
                  </a:cubicBezTo>
                  <a:cubicBezTo>
                    <a:pt x="132" y="97"/>
                    <a:pt x="128" y="97"/>
                    <a:pt x="123" y="102"/>
                  </a:cubicBezTo>
                  <a:cubicBezTo>
                    <a:pt x="122" y="114"/>
                    <a:pt x="126" y="129"/>
                    <a:pt x="112" y="132"/>
                  </a:cubicBezTo>
                  <a:cubicBezTo>
                    <a:pt x="109" y="145"/>
                    <a:pt x="111" y="156"/>
                    <a:pt x="97" y="159"/>
                  </a:cubicBezTo>
                  <a:cubicBezTo>
                    <a:pt x="87" y="164"/>
                    <a:pt x="92" y="174"/>
                    <a:pt x="79" y="177"/>
                  </a:cubicBezTo>
                  <a:cubicBezTo>
                    <a:pt x="66" y="194"/>
                    <a:pt x="53" y="202"/>
                    <a:pt x="34" y="212"/>
                  </a:cubicBezTo>
                  <a:cubicBezTo>
                    <a:pt x="29" y="218"/>
                    <a:pt x="33" y="227"/>
                    <a:pt x="36" y="234"/>
                  </a:cubicBezTo>
                  <a:cubicBezTo>
                    <a:pt x="34" y="245"/>
                    <a:pt x="30" y="257"/>
                    <a:pt x="21" y="264"/>
                  </a:cubicBezTo>
                  <a:cubicBezTo>
                    <a:pt x="15" y="274"/>
                    <a:pt x="8" y="284"/>
                    <a:pt x="1" y="294"/>
                  </a:cubicBezTo>
                  <a:cubicBezTo>
                    <a:pt x="0" y="301"/>
                    <a:pt x="0" y="306"/>
                    <a:pt x="4" y="312"/>
                  </a:cubicBezTo>
                  <a:cubicBezTo>
                    <a:pt x="38" y="311"/>
                    <a:pt x="36" y="318"/>
                    <a:pt x="51" y="303"/>
                  </a:cubicBezTo>
                  <a:cubicBezTo>
                    <a:pt x="53" y="292"/>
                    <a:pt x="57" y="291"/>
                    <a:pt x="66" y="284"/>
                  </a:cubicBezTo>
                  <a:cubicBezTo>
                    <a:pt x="76" y="276"/>
                    <a:pt x="87" y="260"/>
                    <a:pt x="93" y="249"/>
                  </a:cubicBezTo>
                  <a:cubicBezTo>
                    <a:pt x="97" y="234"/>
                    <a:pt x="100" y="221"/>
                    <a:pt x="117" y="218"/>
                  </a:cubicBezTo>
                  <a:cubicBezTo>
                    <a:pt x="124" y="219"/>
                    <a:pt x="125" y="220"/>
                    <a:pt x="130" y="225"/>
                  </a:cubicBezTo>
                  <a:cubicBezTo>
                    <a:pt x="133" y="228"/>
                    <a:pt x="139" y="234"/>
                    <a:pt x="139" y="234"/>
                  </a:cubicBezTo>
                  <a:cubicBezTo>
                    <a:pt x="157" y="230"/>
                    <a:pt x="156" y="232"/>
                    <a:pt x="159" y="215"/>
                  </a:cubicBezTo>
                  <a:cubicBezTo>
                    <a:pt x="153" y="190"/>
                    <a:pt x="168" y="195"/>
                    <a:pt x="190" y="194"/>
                  </a:cubicBezTo>
                  <a:cubicBezTo>
                    <a:pt x="195" y="188"/>
                    <a:pt x="202" y="183"/>
                    <a:pt x="205" y="177"/>
                  </a:cubicBezTo>
                  <a:cubicBezTo>
                    <a:pt x="209" y="169"/>
                    <a:pt x="217" y="153"/>
                    <a:pt x="217" y="153"/>
                  </a:cubicBezTo>
                  <a:cubicBezTo>
                    <a:pt x="216" y="135"/>
                    <a:pt x="217" y="136"/>
                    <a:pt x="205" y="144"/>
                  </a:cubicBezTo>
                  <a:cubicBezTo>
                    <a:pt x="201" y="150"/>
                    <a:pt x="202" y="150"/>
                    <a:pt x="196" y="155"/>
                  </a:cubicBezTo>
                  <a:cubicBezTo>
                    <a:pt x="193" y="157"/>
                    <a:pt x="187" y="162"/>
                    <a:pt x="187" y="162"/>
                  </a:cubicBezTo>
                  <a:cubicBezTo>
                    <a:pt x="160" y="160"/>
                    <a:pt x="173" y="162"/>
                    <a:pt x="166" y="144"/>
                  </a:cubicBezTo>
                  <a:cubicBezTo>
                    <a:pt x="164" y="132"/>
                    <a:pt x="156" y="140"/>
                    <a:pt x="148" y="143"/>
                  </a:cubicBezTo>
                  <a:cubicBezTo>
                    <a:pt x="150" y="126"/>
                    <a:pt x="156" y="124"/>
                    <a:pt x="169" y="114"/>
                  </a:cubicBezTo>
                  <a:cubicBezTo>
                    <a:pt x="167" y="108"/>
                    <a:pt x="141" y="108"/>
                    <a:pt x="138" y="104"/>
                  </a:cubicBezTo>
                  <a:cubicBezTo>
                    <a:pt x="143" y="100"/>
                    <a:pt x="146" y="94"/>
                    <a:pt x="150" y="89"/>
                  </a:cubicBezTo>
                  <a:cubicBezTo>
                    <a:pt x="152" y="77"/>
                    <a:pt x="152" y="73"/>
                    <a:pt x="160" y="65"/>
                  </a:cubicBezTo>
                  <a:cubicBezTo>
                    <a:pt x="163" y="53"/>
                    <a:pt x="163" y="44"/>
                    <a:pt x="160" y="32"/>
                  </a:cubicBezTo>
                  <a:cubicBezTo>
                    <a:pt x="159" y="21"/>
                    <a:pt x="162" y="5"/>
                    <a:pt x="148" y="2"/>
                  </a:cubicBezTo>
                  <a:cubicBezTo>
                    <a:pt x="143" y="0"/>
                    <a:pt x="145" y="0"/>
                    <a:pt x="14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46" name="Freeform 501"/>
            <p:cNvSpPr>
              <a:spLocks/>
            </p:cNvSpPr>
            <p:nvPr/>
          </p:nvSpPr>
          <p:spPr bwMode="auto">
            <a:xfrm>
              <a:off x="4932" y="3676"/>
              <a:ext cx="68" cy="65"/>
            </a:xfrm>
            <a:custGeom>
              <a:avLst/>
              <a:gdLst>
                <a:gd name="T0" fmla="*/ 23 w 139"/>
                <a:gd name="T1" fmla="*/ 0 h 132"/>
                <a:gd name="T2" fmla="*/ 17 w 139"/>
                <a:gd name="T3" fmla="*/ 18 h 132"/>
                <a:gd name="T4" fmla="*/ 17 w 139"/>
                <a:gd name="T5" fmla="*/ 46 h 132"/>
                <a:gd name="T6" fmla="*/ 13 w 139"/>
                <a:gd name="T7" fmla="*/ 58 h 132"/>
                <a:gd name="T8" fmla="*/ 11 w 139"/>
                <a:gd name="T9" fmla="*/ 82 h 132"/>
                <a:gd name="T10" fmla="*/ 3 w 139"/>
                <a:gd name="T11" fmla="*/ 94 h 132"/>
                <a:gd name="T12" fmla="*/ 13 w 139"/>
                <a:gd name="T13" fmla="*/ 132 h 132"/>
                <a:gd name="T14" fmla="*/ 55 w 139"/>
                <a:gd name="T15" fmla="*/ 112 h 132"/>
                <a:gd name="T16" fmla="*/ 73 w 139"/>
                <a:gd name="T17" fmla="*/ 102 h 132"/>
                <a:gd name="T18" fmla="*/ 101 w 139"/>
                <a:gd name="T19" fmla="*/ 78 h 132"/>
                <a:gd name="T20" fmla="*/ 127 w 139"/>
                <a:gd name="T21" fmla="*/ 52 h 132"/>
                <a:gd name="T22" fmla="*/ 135 w 139"/>
                <a:gd name="T23" fmla="*/ 40 h 132"/>
                <a:gd name="T24" fmla="*/ 139 w 139"/>
                <a:gd name="T25" fmla="*/ 28 h 132"/>
                <a:gd name="T26" fmla="*/ 95 w 139"/>
                <a:gd name="T27" fmla="*/ 14 h 132"/>
                <a:gd name="T28" fmla="*/ 75 w 139"/>
                <a:gd name="T29" fmla="*/ 16 h 132"/>
                <a:gd name="T30" fmla="*/ 69 w 139"/>
                <a:gd name="T31" fmla="*/ 20 h 132"/>
                <a:gd name="T32" fmla="*/ 23 w 139"/>
                <a:gd name="T3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 h="132">
                  <a:moveTo>
                    <a:pt x="23" y="0"/>
                  </a:moveTo>
                  <a:cubicBezTo>
                    <a:pt x="21" y="6"/>
                    <a:pt x="17" y="18"/>
                    <a:pt x="17" y="18"/>
                  </a:cubicBezTo>
                  <a:cubicBezTo>
                    <a:pt x="19" y="32"/>
                    <a:pt x="20" y="31"/>
                    <a:pt x="17" y="46"/>
                  </a:cubicBezTo>
                  <a:cubicBezTo>
                    <a:pt x="16" y="50"/>
                    <a:pt x="13" y="58"/>
                    <a:pt x="13" y="58"/>
                  </a:cubicBezTo>
                  <a:cubicBezTo>
                    <a:pt x="12" y="66"/>
                    <a:pt x="13" y="74"/>
                    <a:pt x="11" y="82"/>
                  </a:cubicBezTo>
                  <a:cubicBezTo>
                    <a:pt x="10" y="87"/>
                    <a:pt x="3" y="94"/>
                    <a:pt x="3" y="94"/>
                  </a:cubicBezTo>
                  <a:cubicBezTo>
                    <a:pt x="4" y="111"/>
                    <a:pt x="0" y="123"/>
                    <a:pt x="13" y="132"/>
                  </a:cubicBezTo>
                  <a:cubicBezTo>
                    <a:pt x="71" y="128"/>
                    <a:pt x="32" y="131"/>
                    <a:pt x="55" y="112"/>
                  </a:cubicBezTo>
                  <a:cubicBezTo>
                    <a:pt x="60" y="108"/>
                    <a:pt x="73" y="102"/>
                    <a:pt x="73" y="102"/>
                  </a:cubicBezTo>
                  <a:cubicBezTo>
                    <a:pt x="80" y="89"/>
                    <a:pt x="87" y="82"/>
                    <a:pt x="101" y="78"/>
                  </a:cubicBezTo>
                  <a:cubicBezTo>
                    <a:pt x="111" y="71"/>
                    <a:pt x="117" y="59"/>
                    <a:pt x="127" y="52"/>
                  </a:cubicBezTo>
                  <a:cubicBezTo>
                    <a:pt x="130" y="48"/>
                    <a:pt x="132" y="44"/>
                    <a:pt x="135" y="40"/>
                  </a:cubicBezTo>
                  <a:cubicBezTo>
                    <a:pt x="137" y="36"/>
                    <a:pt x="139" y="28"/>
                    <a:pt x="139" y="28"/>
                  </a:cubicBezTo>
                  <a:cubicBezTo>
                    <a:pt x="133" y="11"/>
                    <a:pt x="109" y="15"/>
                    <a:pt x="95" y="14"/>
                  </a:cubicBezTo>
                  <a:cubicBezTo>
                    <a:pt x="88" y="15"/>
                    <a:pt x="82" y="14"/>
                    <a:pt x="75" y="16"/>
                  </a:cubicBezTo>
                  <a:cubicBezTo>
                    <a:pt x="73" y="17"/>
                    <a:pt x="71" y="20"/>
                    <a:pt x="69" y="20"/>
                  </a:cubicBezTo>
                  <a:cubicBezTo>
                    <a:pt x="51" y="18"/>
                    <a:pt x="41" y="0"/>
                    <a:pt x="2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47" name="Freeform 502"/>
            <p:cNvSpPr>
              <a:spLocks/>
            </p:cNvSpPr>
            <p:nvPr/>
          </p:nvSpPr>
          <p:spPr bwMode="auto">
            <a:xfrm>
              <a:off x="4938" y="3653"/>
              <a:ext cx="18" cy="12"/>
            </a:xfrm>
            <a:custGeom>
              <a:avLst/>
              <a:gdLst>
                <a:gd name="T0" fmla="*/ 30 w 36"/>
                <a:gd name="T1" fmla="*/ 0 h 24"/>
                <a:gd name="T2" fmla="*/ 4 w 36"/>
                <a:gd name="T3" fmla="*/ 12 h 24"/>
                <a:gd name="T4" fmla="*/ 18 w 36"/>
                <a:gd name="T5" fmla="*/ 20 h 24"/>
                <a:gd name="T6" fmla="*/ 30 w 36"/>
                <a:gd name="T7" fmla="*/ 0 h 24"/>
              </a:gdLst>
              <a:ahLst/>
              <a:cxnLst>
                <a:cxn ang="0">
                  <a:pos x="T0" y="T1"/>
                </a:cxn>
                <a:cxn ang="0">
                  <a:pos x="T2" y="T3"/>
                </a:cxn>
                <a:cxn ang="0">
                  <a:pos x="T4" y="T5"/>
                </a:cxn>
                <a:cxn ang="0">
                  <a:pos x="T6" y="T7"/>
                </a:cxn>
              </a:cxnLst>
              <a:rect l="0" t="0" r="r" b="b"/>
              <a:pathLst>
                <a:path w="36" h="24">
                  <a:moveTo>
                    <a:pt x="30" y="0"/>
                  </a:moveTo>
                  <a:cubicBezTo>
                    <a:pt x="20" y="3"/>
                    <a:pt x="12" y="4"/>
                    <a:pt x="4" y="12"/>
                  </a:cubicBezTo>
                  <a:cubicBezTo>
                    <a:pt x="0" y="24"/>
                    <a:pt x="9" y="22"/>
                    <a:pt x="18" y="20"/>
                  </a:cubicBezTo>
                  <a:cubicBezTo>
                    <a:pt x="26" y="14"/>
                    <a:pt x="36" y="8"/>
                    <a:pt x="3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48" name="Freeform 503"/>
            <p:cNvSpPr>
              <a:spLocks/>
            </p:cNvSpPr>
            <p:nvPr/>
          </p:nvSpPr>
          <p:spPr bwMode="auto">
            <a:xfrm>
              <a:off x="5006" y="3657"/>
              <a:ext cx="10" cy="13"/>
            </a:xfrm>
            <a:custGeom>
              <a:avLst/>
              <a:gdLst>
                <a:gd name="T0" fmla="*/ 6 w 20"/>
                <a:gd name="T1" fmla="*/ 4 h 26"/>
                <a:gd name="T2" fmla="*/ 10 w 20"/>
                <a:gd name="T3" fmla="*/ 26 h 26"/>
                <a:gd name="T4" fmla="*/ 16 w 20"/>
                <a:gd name="T5" fmla="*/ 24 h 26"/>
                <a:gd name="T6" fmla="*/ 20 w 20"/>
                <a:gd name="T7" fmla="*/ 12 h 26"/>
                <a:gd name="T8" fmla="*/ 6 w 20"/>
                <a:gd name="T9" fmla="*/ 4 h 26"/>
              </a:gdLst>
              <a:ahLst/>
              <a:cxnLst>
                <a:cxn ang="0">
                  <a:pos x="T0" y="T1"/>
                </a:cxn>
                <a:cxn ang="0">
                  <a:pos x="T2" y="T3"/>
                </a:cxn>
                <a:cxn ang="0">
                  <a:pos x="T4" y="T5"/>
                </a:cxn>
                <a:cxn ang="0">
                  <a:pos x="T6" y="T7"/>
                </a:cxn>
                <a:cxn ang="0">
                  <a:pos x="T8" y="T9"/>
                </a:cxn>
              </a:cxnLst>
              <a:rect l="0" t="0" r="r" b="b"/>
              <a:pathLst>
                <a:path w="20" h="26">
                  <a:moveTo>
                    <a:pt x="6" y="4"/>
                  </a:moveTo>
                  <a:cubicBezTo>
                    <a:pt x="0" y="13"/>
                    <a:pt x="1" y="20"/>
                    <a:pt x="10" y="26"/>
                  </a:cubicBezTo>
                  <a:cubicBezTo>
                    <a:pt x="12" y="25"/>
                    <a:pt x="15" y="26"/>
                    <a:pt x="16" y="24"/>
                  </a:cubicBezTo>
                  <a:cubicBezTo>
                    <a:pt x="18" y="21"/>
                    <a:pt x="20" y="12"/>
                    <a:pt x="20" y="12"/>
                  </a:cubicBezTo>
                  <a:cubicBezTo>
                    <a:pt x="16" y="6"/>
                    <a:pt x="13" y="0"/>
                    <a:pt x="6"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49" name="Freeform 504"/>
            <p:cNvSpPr>
              <a:spLocks/>
            </p:cNvSpPr>
            <p:nvPr/>
          </p:nvSpPr>
          <p:spPr bwMode="auto">
            <a:xfrm>
              <a:off x="5004" y="3668"/>
              <a:ext cx="11" cy="14"/>
            </a:xfrm>
            <a:custGeom>
              <a:avLst/>
              <a:gdLst>
                <a:gd name="T0" fmla="*/ 0 w 22"/>
                <a:gd name="T1" fmla="*/ 12 h 27"/>
                <a:gd name="T2" fmla="*/ 14 w 22"/>
                <a:gd name="T3" fmla="*/ 24 h 27"/>
                <a:gd name="T4" fmla="*/ 0 w 22"/>
                <a:gd name="T5" fmla="*/ 12 h 27"/>
              </a:gdLst>
              <a:ahLst/>
              <a:cxnLst>
                <a:cxn ang="0">
                  <a:pos x="T0" y="T1"/>
                </a:cxn>
                <a:cxn ang="0">
                  <a:pos x="T2" y="T3"/>
                </a:cxn>
                <a:cxn ang="0">
                  <a:pos x="T4" y="T5"/>
                </a:cxn>
              </a:cxnLst>
              <a:rect l="0" t="0" r="r" b="b"/>
              <a:pathLst>
                <a:path w="22" h="27">
                  <a:moveTo>
                    <a:pt x="0" y="12"/>
                  </a:moveTo>
                  <a:cubicBezTo>
                    <a:pt x="3" y="23"/>
                    <a:pt x="2" y="27"/>
                    <a:pt x="14" y="24"/>
                  </a:cubicBezTo>
                  <a:cubicBezTo>
                    <a:pt x="22" y="12"/>
                    <a:pt x="4" y="0"/>
                    <a:pt x="0" y="1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0" name="Freeform 505"/>
            <p:cNvSpPr>
              <a:spLocks/>
            </p:cNvSpPr>
            <p:nvPr/>
          </p:nvSpPr>
          <p:spPr bwMode="auto">
            <a:xfrm>
              <a:off x="4958" y="3730"/>
              <a:ext cx="11" cy="14"/>
            </a:xfrm>
            <a:custGeom>
              <a:avLst/>
              <a:gdLst>
                <a:gd name="T0" fmla="*/ 5 w 21"/>
                <a:gd name="T1" fmla="*/ 12 h 27"/>
                <a:gd name="T2" fmla="*/ 17 w 21"/>
                <a:gd name="T3" fmla="*/ 22 h 27"/>
                <a:gd name="T4" fmla="*/ 5 w 21"/>
                <a:gd name="T5" fmla="*/ 12 h 27"/>
              </a:gdLst>
              <a:ahLst/>
              <a:cxnLst>
                <a:cxn ang="0">
                  <a:pos x="T0" y="T1"/>
                </a:cxn>
                <a:cxn ang="0">
                  <a:pos x="T2" y="T3"/>
                </a:cxn>
                <a:cxn ang="0">
                  <a:pos x="T4" y="T5"/>
                </a:cxn>
              </a:cxnLst>
              <a:rect l="0" t="0" r="r" b="b"/>
              <a:pathLst>
                <a:path w="21" h="27">
                  <a:moveTo>
                    <a:pt x="5" y="12"/>
                  </a:moveTo>
                  <a:cubicBezTo>
                    <a:pt x="0" y="26"/>
                    <a:pt x="3" y="27"/>
                    <a:pt x="17" y="22"/>
                  </a:cubicBezTo>
                  <a:cubicBezTo>
                    <a:pt x="21" y="11"/>
                    <a:pt x="17" y="0"/>
                    <a:pt x="5" y="1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1" name="Freeform 506"/>
            <p:cNvSpPr>
              <a:spLocks/>
            </p:cNvSpPr>
            <p:nvPr/>
          </p:nvSpPr>
          <p:spPr bwMode="auto">
            <a:xfrm>
              <a:off x="4947" y="3741"/>
              <a:ext cx="10" cy="10"/>
            </a:xfrm>
            <a:custGeom>
              <a:avLst/>
              <a:gdLst>
                <a:gd name="T0" fmla="*/ 14 w 20"/>
                <a:gd name="T1" fmla="*/ 6 h 20"/>
                <a:gd name="T2" fmla="*/ 4 w 20"/>
                <a:gd name="T3" fmla="*/ 20 h 20"/>
                <a:gd name="T4" fmla="*/ 14 w 20"/>
                <a:gd name="T5" fmla="*/ 18 h 20"/>
                <a:gd name="T6" fmla="*/ 14 w 20"/>
                <a:gd name="T7" fmla="*/ 6 h 20"/>
              </a:gdLst>
              <a:ahLst/>
              <a:cxnLst>
                <a:cxn ang="0">
                  <a:pos x="T0" y="T1"/>
                </a:cxn>
                <a:cxn ang="0">
                  <a:pos x="T2" y="T3"/>
                </a:cxn>
                <a:cxn ang="0">
                  <a:pos x="T4" y="T5"/>
                </a:cxn>
                <a:cxn ang="0">
                  <a:pos x="T6" y="T7"/>
                </a:cxn>
              </a:cxnLst>
              <a:rect l="0" t="0" r="r" b="b"/>
              <a:pathLst>
                <a:path w="20" h="20">
                  <a:moveTo>
                    <a:pt x="14" y="6"/>
                  </a:moveTo>
                  <a:cubicBezTo>
                    <a:pt x="3" y="8"/>
                    <a:pt x="0" y="9"/>
                    <a:pt x="4" y="20"/>
                  </a:cubicBezTo>
                  <a:cubicBezTo>
                    <a:pt x="7" y="19"/>
                    <a:pt x="11" y="20"/>
                    <a:pt x="14" y="18"/>
                  </a:cubicBezTo>
                  <a:cubicBezTo>
                    <a:pt x="18" y="16"/>
                    <a:pt x="20" y="0"/>
                    <a:pt x="14"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2" name="Freeform 507"/>
            <p:cNvSpPr>
              <a:spLocks/>
            </p:cNvSpPr>
            <p:nvPr/>
          </p:nvSpPr>
          <p:spPr bwMode="auto">
            <a:xfrm>
              <a:off x="4888" y="3561"/>
              <a:ext cx="28" cy="16"/>
            </a:xfrm>
            <a:custGeom>
              <a:avLst/>
              <a:gdLst>
                <a:gd name="T0" fmla="*/ 58 w 58"/>
                <a:gd name="T1" fmla="*/ 20 h 34"/>
                <a:gd name="T2" fmla="*/ 36 w 58"/>
                <a:gd name="T3" fmla="*/ 4 h 34"/>
                <a:gd name="T4" fmla="*/ 0 w 58"/>
                <a:gd name="T5" fmla="*/ 16 h 34"/>
                <a:gd name="T6" fmla="*/ 22 w 58"/>
                <a:gd name="T7" fmla="*/ 32 h 34"/>
                <a:gd name="T8" fmla="*/ 58 w 58"/>
                <a:gd name="T9" fmla="*/ 20 h 34"/>
              </a:gdLst>
              <a:ahLst/>
              <a:cxnLst>
                <a:cxn ang="0">
                  <a:pos x="T0" y="T1"/>
                </a:cxn>
                <a:cxn ang="0">
                  <a:pos x="T2" y="T3"/>
                </a:cxn>
                <a:cxn ang="0">
                  <a:pos x="T4" y="T5"/>
                </a:cxn>
                <a:cxn ang="0">
                  <a:pos x="T6" y="T7"/>
                </a:cxn>
                <a:cxn ang="0">
                  <a:pos x="T8" y="T9"/>
                </a:cxn>
              </a:cxnLst>
              <a:rect l="0" t="0" r="r" b="b"/>
              <a:pathLst>
                <a:path w="58" h="34">
                  <a:moveTo>
                    <a:pt x="58" y="20"/>
                  </a:moveTo>
                  <a:cubicBezTo>
                    <a:pt x="49" y="16"/>
                    <a:pt x="43" y="11"/>
                    <a:pt x="36" y="4"/>
                  </a:cubicBezTo>
                  <a:cubicBezTo>
                    <a:pt x="19" y="5"/>
                    <a:pt x="5" y="0"/>
                    <a:pt x="0" y="16"/>
                  </a:cubicBezTo>
                  <a:cubicBezTo>
                    <a:pt x="4" y="27"/>
                    <a:pt x="12" y="30"/>
                    <a:pt x="22" y="32"/>
                  </a:cubicBezTo>
                  <a:cubicBezTo>
                    <a:pt x="34" y="31"/>
                    <a:pt x="53" y="34"/>
                    <a:pt x="58" y="2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3" name="Freeform 508"/>
            <p:cNvSpPr>
              <a:spLocks/>
            </p:cNvSpPr>
            <p:nvPr/>
          </p:nvSpPr>
          <p:spPr bwMode="auto">
            <a:xfrm>
              <a:off x="4576" y="3033"/>
              <a:ext cx="680" cy="612"/>
            </a:xfrm>
            <a:custGeom>
              <a:avLst/>
              <a:gdLst>
                <a:gd name="T0" fmla="*/ 94 w 1378"/>
                <a:gd name="T1" fmla="*/ 999 h 1239"/>
                <a:gd name="T2" fmla="*/ 202 w 1378"/>
                <a:gd name="T3" fmla="*/ 969 h 1239"/>
                <a:gd name="T4" fmla="*/ 343 w 1378"/>
                <a:gd name="T5" fmla="*/ 921 h 1239"/>
                <a:gd name="T6" fmla="*/ 466 w 1378"/>
                <a:gd name="T7" fmla="*/ 891 h 1239"/>
                <a:gd name="T8" fmla="*/ 607 w 1378"/>
                <a:gd name="T9" fmla="*/ 903 h 1239"/>
                <a:gd name="T10" fmla="*/ 634 w 1378"/>
                <a:gd name="T11" fmla="*/ 957 h 1239"/>
                <a:gd name="T12" fmla="*/ 622 w 1378"/>
                <a:gd name="T13" fmla="*/ 1023 h 1239"/>
                <a:gd name="T14" fmla="*/ 688 w 1378"/>
                <a:gd name="T15" fmla="*/ 1005 h 1239"/>
                <a:gd name="T16" fmla="*/ 745 w 1378"/>
                <a:gd name="T17" fmla="*/ 942 h 1239"/>
                <a:gd name="T18" fmla="*/ 679 w 1378"/>
                <a:gd name="T19" fmla="*/ 1053 h 1239"/>
                <a:gd name="T20" fmla="*/ 724 w 1378"/>
                <a:gd name="T21" fmla="*/ 1032 h 1239"/>
                <a:gd name="T22" fmla="*/ 706 w 1378"/>
                <a:gd name="T23" fmla="*/ 1137 h 1239"/>
                <a:gd name="T24" fmla="*/ 721 w 1378"/>
                <a:gd name="T25" fmla="*/ 1173 h 1239"/>
                <a:gd name="T26" fmla="*/ 820 w 1378"/>
                <a:gd name="T27" fmla="*/ 1209 h 1239"/>
                <a:gd name="T28" fmla="*/ 847 w 1378"/>
                <a:gd name="T29" fmla="*/ 1221 h 1239"/>
                <a:gd name="T30" fmla="*/ 883 w 1378"/>
                <a:gd name="T31" fmla="*/ 1221 h 1239"/>
                <a:gd name="T32" fmla="*/ 1087 w 1378"/>
                <a:gd name="T33" fmla="*/ 1074 h 1239"/>
                <a:gd name="T34" fmla="*/ 1234 w 1378"/>
                <a:gd name="T35" fmla="*/ 927 h 1239"/>
                <a:gd name="T36" fmla="*/ 1321 w 1378"/>
                <a:gd name="T37" fmla="*/ 810 h 1239"/>
                <a:gd name="T38" fmla="*/ 1339 w 1378"/>
                <a:gd name="T39" fmla="*/ 675 h 1239"/>
                <a:gd name="T40" fmla="*/ 1339 w 1378"/>
                <a:gd name="T41" fmla="*/ 555 h 1239"/>
                <a:gd name="T42" fmla="*/ 1297 w 1378"/>
                <a:gd name="T43" fmla="*/ 519 h 1239"/>
                <a:gd name="T44" fmla="*/ 1270 w 1378"/>
                <a:gd name="T45" fmla="*/ 411 h 1239"/>
                <a:gd name="T46" fmla="*/ 1234 w 1378"/>
                <a:gd name="T47" fmla="*/ 342 h 1239"/>
                <a:gd name="T48" fmla="*/ 1237 w 1378"/>
                <a:gd name="T49" fmla="*/ 231 h 1239"/>
                <a:gd name="T50" fmla="*/ 1231 w 1378"/>
                <a:gd name="T51" fmla="*/ 183 h 1239"/>
                <a:gd name="T52" fmla="*/ 1195 w 1378"/>
                <a:gd name="T53" fmla="*/ 171 h 1239"/>
                <a:gd name="T54" fmla="*/ 1201 w 1378"/>
                <a:gd name="T55" fmla="*/ 42 h 1239"/>
                <a:gd name="T56" fmla="*/ 1165 w 1378"/>
                <a:gd name="T57" fmla="*/ 60 h 1239"/>
                <a:gd name="T58" fmla="*/ 1123 w 1378"/>
                <a:gd name="T59" fmla="*/ 234 h 1239"/>
                <a:gd name="T60" fmla="*/ 1051 w 1378"/>
                <a:gd name="T61" fmla="*/ 306 h 1239"/>
                <a:gd name="T62" fmla="*/ 991 w 1378"/>
                <a:gd name="T63" fmla="*/ 264 h 1239"/>
                <a:gd name="T64" fmla="*/ 940 w 1378"/>
                <a:gd name="T65" fmla="*/ 171 h 1239"/>
                <a:gd name="T66" fmla="*/ 958 w 1378"/>
                <a:gd name="T67" fmla="*/ 51 h 1239"/>
                <a:gd name="T68" fmla="*/ 865 w 1378"/>
                <a:gd name="T69" fmla="*/ 42 h 1239"/>
                <a:gd name="T70" fmla="*/ 808 w 1378"/>
                <a:gd name="T71" fmla="*/ 66 h 1239"/>
                <a:gd name="T72" fmla="*/ 766 w 1378"/>
                <a:gd name="T73" fmla="*/ 102 h 1239"/>
                <a:gd name="T74" fmla="*/ 721 w 1378"/>
                <a:gd name="T75" fmla="*/ 141 h 1239"/>
                <a:gd name="T76" fmla="*/ 703 w 1378"/>
                <a:gd name="T77" fmla="*/ 180 h 1239"/>
                <a:gd name="T78" fmla="*/ 667 w 1378"/>
                <a:gd name="T79" fmla="*/ 201 h 1239"/>
                <a:gd name="T80" fmla="*/ 634 w 1378"/>
                <a:gd name="T81" fmla="*/ 144 h 1239"/>
                <a:gd name="T82" fmla="*/ 601 w 1378"/>
                <a:gd name="T83" fmla="*/ 171 h 1239"/>
                <a:gd name="T84" fmla="*/ 586 w 1378"/>
                <a:gd name="T85" fmla="*/ 192 h 1239"/>
                <a:gd name="T86" fmla="*/ 562 w 1378"/>
                <a:gd name="T87" fmla="*/ 219 h 1239"/>
                <a:gd name="T88" fmla="*/ 502 w 1378"/>
                <a:gd name="T89" fmla="*/ 279 h 1239"/>
                <a:gd name="T90" fmla="*/ 454 w 1378"/>
                <a:gd name="T91" fmla="*/ 267 h 1239"/>
                <a:gd name="T92" fmla="*/ 436 w 1378"/>
                <a:gd name="T93" fmla="*/ 342 h 1239"/>
                <a:gd name="T94" fmla="*/ 280 w 1378"/>
                <a:gd name="T95" fmla="*/ 402 h 1239"/>
                <a:gd name="T96" fmla="*/ 175 w 1378"/>
                <a:gd name="T97" fmla="*/ 447 h 1239"/>
                <a:gd name="T98" fmla="*/ 121 w 1378"/>
                <a:gd name="T99" fmla="*/ 486 h 1239"/>
                <a:gd name="T100" fmla="*/ 97 w 1378"/>
                <a:gd name="T101" fmla="*/ 636 h 1239"/>
                <a:gd name="T102" fmla="*/ 76 w 1378"/>
                <a:gd name="T103" fmla="*/ 678 h 1239"/>
                <a:gd name="T104" fmla="*/ 64 w 1378"/>
                <a:gd name="T105" fmla="*/ 816 h 1239"/>
                <a:gd name="T106" fmla="*/ 58 w 1378"/>
                <a:gd name="T107" fmla="*/ 882 h 1239"/>
                <a:gd name="T108" fmla="*/ 10 w 1378"/>
                <a:gd name="T109" fmla="*/ 948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8" h="1239">
                  <a:moveTo>
                    <a:pt x="28" y="990"/>
                  </a:moveTo>
                  <a:cubicBezTo>
                    <a:pt x="41" y="994"/>
                    <a:pt x="36" y="1001"/>
                    <a:pt x="49" y="1005"/>
                  </a:cubicBezTo>
                  <a:cubicBezTo>
                    <a:pt x="52" y="1005"/>
                    <a:pt x="83" y="1005"/>
                    <a:pt x="94" y="999"/>
                  </a:cubicBezTo>
                  <a:cubicBezTo>
                    <a:pt x="100" y="995"/>
                    <a:pt x="112" y="987"/>
                    <a:pt x="112" y="987"/>
                  </a:cubicBezTo>
                  <a:cubicBezTo>
                    <a:pt x="124" y="991"/>
                    <a:pt x="133" y="988"/>
                    <a:pt x="145" y="984"/>
                  </a:cubicBezTo>
                  <a:cubicBezTo>
                    <a:pt x="157" y="966"/>
                    <a:pt x="182" y="972"/>
                    <a:pt x="202" y="969"/>
                  </a:cubicBezTo>
                  <a:cubicBezTo>
                    <a:pt x="226" y="977"/>
                    <a:pt x="233" y="978"/>
                    <a:pt x="259" y="981"/>
                  </a:cubicBezTo>
                  <a:cubicBezTo>
                    <a:pt x="270" y="978"/>
                    <a:pt x="289" y="966"/>
                    <a:pt x="289" y="966"/>
                  </a:cubicBezTo>
                  <a:cubicBezTo>
                    <a:pt x="309" y="937"/>
                    <a:pt x="311" y="926"/>
                    <a:pt x="343" y="921"/>
                  </a:cubicBezTo>
                  <a:cubicBezTo>
                    <a:pt x="352" y="915"/>
                    <a:pt x="402" y="919"/>
                    <a:pt x="412" y="915"/>
                  </a:cubicBezTo>
                  <a:cubicBezTo>
                    <a:pt x="418" y="913"/>
                    <a:pt x="430" y="909"/>
                    <a:pt x="430" y="909"/>
                  </a:cubicBezTo>
                  <a:cubicBezTo>
                    <a:pt x="442" y="897"/>
                    <a:pt x="453" y="900"/>
                    <a:pt x="466" y="891"/>
                  </a:cubicBezTo>
                  <a:cubicBezTo>
                    <a:pt x="498" y="893"/>
                    <a:pt x="512" y="876"/>
                    <a:pt x="544" y="879"/>
                  </a:cubicBezTo>
                  <a:cubicBezTo>
                    <a:pt x="555" y="886"/>
                    <a:pt x="574" y="915"/>
                    <a:pt x="583" y="924"/>
                  </a:cubicBezTo>
                  <a:cubicBezTo>
                    <a:pt x="593" y="917"/>
                    <a:pt x="597" y="910"/>
                    <a:pt x="607" y="903"/>
                  </a:cubicBezTo>
                  <a:cubicBezTo>
                    <a:pt x="619" y="907"/>
                    <a:pt x="622" y="915"/>
                    <a:pt x="631" y="924"/>
                  </a:cubicBezTo>
                  <a:cubicBezTo>
                    <a:pt x="626" y="939"/>
                    <a:pt x="629" y="941"/>
                    <a:pt x="643" y="948"/>
                  </a:cubicBezTo>
                  <a:cubicBezTo>
                    <a:pt x="640" y="951"/>
                    <a:pt x="634" y="953"/>
                    <a:pt x="634" y="957"/>
                  </a:cubicBezTo>
                  <a:cubicBezTo>
                    <a:pt x="635" y="964"/>
                    <a:pt x="646" y="975"/>
                    <a:pt x="646" y="975"/>
                  </a:cubicBezTo>
                  <a:cubicBezTo>
                    <a:pt x="643" y="989"/>
                    <a:pt x="647" y="1005"/>
                    <a:pt x="640" y="1017"/>
                  </a:cubicBezTo>
                  <a:cubicBezTo>
                    <a:pt x="637" y="1022"/>
                    <a:pt x="622" y="1023"/>
                    <a:pt x="622" y="1023"/>
                  </a:cubicBezTo>
                  <a:cubicBezTo>
                    <a:pt x="618" y="1036"/>
                    <a:pt x="620" y="1039"/>
                    <a:pt x="631" y="1047"/>
                  </a:cubicBezTo>
                  <a:cubicBezTo>
                    <a:pt x="649" y="1041"/>
                    <a:pt x="648" y="1029"/>
                    <a:pt x="658" y="1017"/>
                  </a:cubicBezTo>
                  <a:cubicBezTo>
                    <a:pt x="665" y="1009"/>
                    <a:pt x="679" y="1008"/>
                    <a:pt x="688" y="1005"/>
                  </a:cubicBezTo>
                  <a:cubicBezTo>
                    <a:pt x="698" y="990"/>
                    <a:pt x="713" y="982"/>
                    <a:pt x="724" y="969"/>
                  </a:cubicBezTo>
                  <a:cubicBezTo>
                    <a:pt x="729" y="964"/>
                    <a:pt x="731" y="956"/>
                    <a:pt x="736" y="951"/>
                  </a:cubicBezTo>
                  <a:cubicBezTo>
                    <a:pt x="739" y="948"/>
                    <a:pt x="742" y="945"/>
                    <a:pt x="745" y="942"/>
                  </a:cubicBezTo>
                  <a:cubicBezTo>
                    <a:pt x="758" y="961"/>
                    <a:pt x="749" y="995"/>
                    <a:pt x="733" y="1011"/>
                  </a:cubicBezTo>
                  <a:cubicBezTo>
                    <a:pt x="727" y="1017"/>
                    <a:pt x="714" y="1018"/>
                    <a:pt x="706" y="1020"/>
                  </a:cubicBezTo>
                  <a:cubicBezTo>
                    <a:pt x="702" y="1032"/>
                    <a:pt x="691" y="1048"/>
                    <a:pt x="679" y="1053"/>
                  </a:cubicBezTo>
                  <a:cubicBezTo>
                    <a:pt x="673" y="1056"/>
                    <a:pt x="661" y="1059"/>
                    <a:pt x="661" y="1059"/>
                  </a:cubicBezTo>
                  <a:cubicBezTo>
                    <a:pt x="654" y="1079"/>
                    <a:pt x="669" y="1079"/>
                    <a:pt x="682" y="1068"/>
                  </a:cubicBezTo>
                  <a:cubicBezTo>
                    <a:pt x="697" y="1055"/>
                    <a:pt x="705" y="1038"/>
                    <a:pt x="724" y="1032"/>
                  </a:cubicBezTo>
                  <a:cubicBezTo>
                    <a:pt x="721" y="1049"/>
                    <a:pt x="712" y="1063"/>
                    <a:pt x="706" y="1080"/>
                  </a:cubicBezTo>
                  <a:cubicBezTo>
                    <a:pt x="721" y="1090"/>
                    <a:pt x="714" y="1101"/>
                    <a:pt x="709" y="1116"/>
                  </a:cubicBezTo>
                  <a:cubicBezTo>
                    <a:pt x="708" y="1123"/>
                    <a:pt x="709" y="1130"/>
                    <a:pt x="706" y="1137"/>
                  </a:cubicBezTo>
                  <a:cubicBezTo>
                    <a:pt x="703" y="1144"/>
                    <a:pt x="694" y="1155"/>
                    <a:pt x="694" y="1155"/>
                  </a:cubicBezTo>
                  <a:cubicBezTo>
                    <a:pt x="700" y="1159"/>
                    <a:pt x="706" y="1163"/>
                    <a:pt x="712" y="1167"/>
                  </a:cubicBezTo>
                  <a:cubicBezTo>
                    <a:pt x="715" y="1169"/>
                    <a:pt x="721" y="1173"/>
                    <a:pt x="721" y="1173"/>
                  </a:cubicBezTo>
                  <a:cubicBezTo>
                    <a:pt x="712" y="1199"/>
                    <a:pt x="730" y="1192"/>
                    <a:pt x="757" y="1194"/>
                  </a:cubicBezTo>
                  <a:cubicBezTo>
                    <a:pt x="771" y="1215"/>
                    <a:pt x="762" y="1210"/>
                    <a:pt x="778" y="1215"/>
                  </a:cubicBezTo>
                  <a:cubicBezTo>
                    <a:pt x="792" y="1213"/>
                    <a:pt x="808" y="1216"/>
                    <a:pt x="820" y="1209"/>
                  </a:cubicBezTo>
                  <a:cubicBezTo>
                    <a:pt x="827" y="1205"/>
                    <a:pt x="832" y="1197"/>
                    <a:pt x="838" y="1191"/>
                  </a:cubicBezTo>
                  <a:cubicBezTo>
                    <a:pt x="840" y="1189"/>
                    <a:pt x="844" y="1189"/>
                    <a:pt x="847" y="1188"/>
                  </a:cubicBezTo>
                  <a:cubicBezTo>
                    <a:pt x="855" y="1200"/>
                    <a:pt x="852" y="1207"/>
                    <a:pt x="847" y="1221"/>
                  </a:cubicBezTo>
                  <a:cubicBezTo>
                    <a:pt x="853" y="1225"/>
                    <a:pt x="859" y="1229"/>
                    <a:pt x="865" y="1233"/>
                  </a:cubicBezTo>
                  <a:cubicBezTo>
                    <a:pt x="868" y="1235"/>
                    <a:pt x="874" y="1239"/>
                    <a:pt x="874" y="1239"/>
                  </a:cubicBezTo>
                  <a:cubicBezTo>
                    <a:pt x="878" y="1233"/>
                    <a:pt x="879" y="1226"/>
                    <a:pt x="883" y="1221"/>
                  </a:cubicBezTo>
                  <a:cubicBezTo>
                    <a:pt x="899" y="1201"/>
                    <a:pt x="942" y="1207"/>
                    <a:pt x="964" y="1200"/>
                  </a:cubicBezTo>
                  <a:cubicBezTo>
                    <a:pt x="981" y="1174"/>
                    <a:pt x="1009" y="1151"/>
                    <a:pt x="1033" y="1131"/>
                  </a:cubicBezTo>
                  <a:cubicBezTo>
                    <a:pt x="1055" y="1112"/>
                    <a:pt x="1061" y="1091"/>
                    <a:pt x="1087" y="1074"/>
                  </a:cubicBezTo>
                  <a:cubicBezTo>
                    <a:pt x="1093" y="1061"/>
                    <a:pt x="1114" y="1027"/>
                    <a:pt x="1126" y="1023"/>
                  </a:cubicBezTo>
                  <a:cubicBezTo>
                    <a:pt x="1151" y="1031"/>
                    <a:pt x="1167" y="977"/>
                    <a:pt x="1192" y="969"/>
                  </a:cubicBezTo>
                  <a:cubicBezTo>
                    <a:pt x="1206" y="948"/>
                    <a:pt x="1205" y="933"/>
                    <a:pt x="1234" y="927"/>
                  </a:cubicBezTo>
                  <a:cubicBezTo>
                    <a:pt x="1262" y="909"/>
                    <a:pt x="1235" y="912"/>
                    <a:pt x="1252" y="888"/>
                  </a:cubicBezTo>
                  <a:cubicBezTo>
                    <a:pt x="1258" y="880"/>
                    <a:pt x="1271" y="881"/>
                    <a:pt x="1279" y="876"/>
                  </a:cubicBezTo>
                  <a:cubicBezTo>
                    <a:pt x="1288" y="849"/>
                    <a:pt x="1306" y="833"/>
                    <a:pt x="1321" y="810"/>
                  </a:cubicBezTo>
                  <a:cubicBezTo>
                    <a:pt x="1321" y="808"/>
                    <a:pt x="1337" y="722"/>
                    <a:pt x="1348" y="708"/>
                  </a:cubicBezTo>
                  <a:cubicBezTo>
                    <a:pt x="1358" y="695"/>
                    <a:pt x="1372" y="674"/>
                    <a:pt x="1378" y="657"/>
                  </a:cubicBezTo>
                  <a:cubicBezTo>
                    <a:pt x="1374" y="645"/>
                    <a:pt x="1351" y="679"/>
                    <a:pt x="1339" y="675"/>
                  </a:cubicBezTo>
                  <a:cubicBezTo>
                    <a:pt x="1338" y="649"/>
                    <a:pt x="1340" y="623"/>
                    <a:pt x="1336" y="597"/>
                  </a:cubicBezTo>
                  <a:cubicBezTo>
                    <a:pt x="1336" y="594"/>
                    <a:pt x="1328" y="597"/>
                    <a:pt x="1327" y="594"/>
                  </a:cubicBezTo>
                  <a:cubicBezTo>
                    <a:pt x="1323" y="579"/>
                    <a:pt x="1335" y="568"/>
                    <a:pt x="1339" y="555"/>
                  </a:cubicBezTo>
                  <a:cubicBezTo>
                    <a:pt x="1335" y="534"/>
                    <a:pt x="1330" y="540"/>
                    <a:pt x="1312" y="534"/>
                  </a:cubicBezTo>
                  <a:cubicBezTo>
                    <a:pt x="1309" y="535"/>
                    <a:pt x="1305" y="539"/>
                    <a:pt x="1303" y="537"/>
                  </a:cubicBezTo>
                  <a:cubicBezTo>
                    <a:pt x="1299" y="533"/>
                    <a:pt x="1297" y="519"/>
                    <a:pt x="1297" y="519"/>
                  </a:cubicBezTo>
                  <a:cubicBezTo>
                    <a:pt x="1312" y="509"/>
                    <a:pt x="1306" y="499"/>
                    <a:pt x="1297" y="486"/>
                  </a:cubicBezTo>
                  <a:cubicBezTo>
                    <a:pt x="1301" y="465"/>
                    <a:pt x="1306" y="457"/>
                    <a:pt x="1297" y="435"/>
                  </a:cubicBezTo>
                  <a:cubicBezTo>
                    <a:pt x="1292" y="424"/>
                    <a:pt x="1270" y="411"/>
                    <a:pt x="1270" y="411"/>
                  </a:cubicBezTo>
                  <a:cubicBezTo>
                    <a:pt x="1273" y="402"/>
                    <a:pt x="1282" y="391"/>
                    <a:pt x="1270" y="384"/>
                  </a:cubicBezTo>
                  <a:cubicBezTo>
                    <a:pt x="1265" y="381"/>
                    <a:pt x="1252" y="378"/>
                    <a:pt x="1252" y="378"/>
                  </a:cubicBezTo>
                  <a:cubicBezTo>
                    <a:pt x="1244" y="366"/>
                    <a:pt x="1242" y="354"/>
                    <a:pt x="1234" y="342"/>
                  </a:cubicBezTo>
                  <a:cubicBezTo>
                    <a:pt x="1237" y="329"/>
                    <a:pt x="1242" y="319"/>
                    <a:pt x="1246" y="306"/>
                  </a:cubicBezTo>
                  <a:cubicBezTo>
                    <a:pt x="1242" y="288"/>
                    <a:pt x="1235" y="297"/>
                    <a:pt x="1231" y="279"/>
                  </a:cubicBezTo>
                  <a:cubicBezTo>
                    <a:pt x="1233" y="259"/>
                    <a:pt x="1245" y="242"/>
                    <a:pt x="1237" y="231"/>
                  </a:cubicBezTo>
                  <a:cubicBezTo>
                    <a:pt x="1238" y="228"/>
                    <a:pt x="1238" y="224"/>
                    <a:pt x="1240" y="222"/>
                  </a:cubicBezTo>
                  <a:cubicBezTo>
                    <a:pt x="1242" y="219"/>
                    <a:pt x="1248" y="219"/>
                    <a:pt x="1249" y="216"/>
                  </a:cubicBezTo>
                  <a:cubicBezTo>
                    <a:pt x="1253" y="203"/>
                    <a:pt x="1237" y="192"/>
                    <a:pt x="1231" y="183"/>
                  </a:cubicBezTo>
                  <a:cubicBezTo>
                    <a:pt x="1229" y="175"/>
                    <a:pt x="1228" y="156"/>
                    <a:pt x="1219" y="165"/>
                  </a:cubicBezTo>
                  <a:cubicBezTo>
                    <a:pt x="1215" y="169"/>
                    <a:pt x="1213" y="183"/>
                    <a:pt x="1213" y="183"/>
                  </a:cubicBezTo>
                  <a:cubicBezTo>
                    <a:pt x="1205" y="181"/>
                    <a:pt x="1194" y="184"/>
                    <a:pt x="1195" y="171"/>
                  </a:cubicBezTo>
                  <a:cubicBezTo>
                    <a:pt x="1196" y="165"/>
                    <a:pt x="1201" y="153"/>
                    <a:pt x="1201" y="153"/>
                  </a:cubicBezTo>
                  <a:cubicBezTo>
                    <a:pt x="1198" y="106"/>
                    <a:pt x="1193" y="117"/>
                    <a:pt x="1204" y="84"/>
                  </a:cubicBezTo>
                  <a:cubicBezTo>
                    <a:pt x="1199" y="62"/>
                    <a:pt x="1193" y="65"/>
                    <a:pt x="1201" y="42"/>
                  </a:cubicBezTo>
                  <a:cubicBezTo>
                    <a:pt x="1196" y="28"/>
                    <a:pt x="1191" y="27"/>
                    <a:pt x="1195" y="12"/>
                  </a:cubicBezTo>
                  <a:cubicBezTo>
                    <a:pt x="1178" y="0"/>
                    <a:pt x="1174" y="15"/>
                    <a:pt x="1162" y="27"/>
                  </a:cubicBezTo>
                  <a:cubicBezTo>
                    <a:pt x="1158" y="39"/>
                    <a:pt x="1161" y="48"/>
                    <a:pt x="1165" y="60"/>
                  </a:cubicBezTo>
                  <a:cubicBezTo>
                    <a:pt x="1148" y="71"/>
                    <a:pt x="1151" y="85"/>
                    <a:pt x="1144" y="102"/>
                  </a:cubicBezTo>
                  <a:cubicBezTo>
                    <a:pt x="1137" y="122"/>
                    <a:pt x="1128" y="135"/>
                    <a:pt x="1123" y="156"/>
                  </a:cubicBezTo>
                  <a:cubicBezTo>
                    <a:pt x="1125" y="178"/>
                    <a:pt x="1137" y="214"/>
                    <a:pt x="1123" y="234"/>
                  </a:cubicBezTo>
                  <a:cubicBezTo>
                    <a:pt x="1110" y="254"/>
                    <a:pt x="1118" y="232"/>
                    <a:pt x="1108" y="252"/>
                  </a:cubicBezTo>
                  <a:cubicBezTo>
                    <a:pt x="1099" y="271"/>
                    <a:pt x="1095" y="281"/>
                    <a:pt x="1075" y="288"/>
                  </a:cubicBezTo>
                  <a:cubicBezTo>
                    <a:pt x="1068" y="298"/>
                    <a:pt x="1063" y="302"/>
                    <a:pt x="1051" y="306"/>
                  </a:cubicBezTo>
                  <a:cubicBezTo>
                    <a:pt x="1039" y="303"/>
                    <a:pt x="1031" y="301"/>
                    <a:pt x="1021" y="294"/>
                  </a:cubicBezTo>
                  <a:cubicBezTo>
                    <a:pt x="1016" y="275"/>
                    <a:pt x="1021" y="284"/>
                    <a:pt x="1000" y="270"/>
                  </a:cubicBezTo>
                  <a:cubicBezTo>
                    <a:pt x="997" y="268"/>
                    <a:pt x="991" y="264"/>
                    <a:pt x="991" y="264"/>
                  </a:cubicBezTo>
                  <a:cubicBezTo>
                    <a:pt x="982" y="250"/>
                    <a:pt x="978" y="237"/>
                    <a:pt x="964" y="228"/>
                  </a:cubicBezTo>
                  <a:cubicBezTo>
                    <a:pt x="956" y="216"/>
                    <a:pt x="942" y="203"/>
                    <a:pt x="928" y="198"/>
                  </a:cubicBezTo>
                  <a:cubicBezTo>
                    <a:pt x="931" y="189"/>
                    <a:pt x="939" y="181"/>
                    <a:pt x="940" y="171"/>
                  </a:cubicBezTo>
                  <a:cubicBezTo>
                    <a:pt x="941" y="159"/>
                    <a:pt x="931" y="135"/>
                    <a:pt x="931" y="135"/>
                  </a:cubicBezTo>
                  <a:cubicBezTo>
                    <a:pt x="937" y="111"/>
                    <a:pt x="943" y="98"/>
                    <a:pt x="967" y="90"/>
                  </a:cubicBezTo>
                  <a:cubicBezTo>
                    <a:pt x="972" y="74"/>
                    <a:pt x="970" y="63"/>
                    <a:pt x="958" y="51"/>
                  </a:cubicBezTo>
                  <a:cubicBezTo>
                    <a:pt x="941" y="77"/>
                    <a:pt x="945" y="63"/>
                    <a:pt x="928" y="51"/>
                  </a:cubicBezTo>
                  <a:cubicBezTo>
                    <a:pt x="917" y="58"/>
                    <a:pt x="919" y="65"/>
                    <a:pt x="907" y="69"/>
                  </a:cubicBezTo>
                  <a:cubicBezTo>
                    <a:pt x="856" y="35"/>
                    <a:pt x="927" y="49"/>
                    <a:pt x="865" y="42"/>
                  </a:cubicBezTo>
                  <a:cubicBezTo>
                    <a:pt x="854" y="38"/>
                    <a:pt x="845" y="32"/>
                    <a:pt x="835" y="27"/>
                  </a:cubicBezTo>
                  <a:cubicBezTo>
                    <a:pt x="812" y="33"/>
                    <a:pt x="820" y="44"/>
                    <a:pt x="835" y="54"/>
                  </a:cubicBezTo>
                  <a:cubicBezTo>
                    <a:pt x="842" y="74"/>
                    <a:pt x="822" y="68"/>
                    <a:pt x="808" y="66"/>
                  </a:cubicBezTo>
                  <a:cubicBezTo>
                    <a:pt x="803" y="67"/>
                    <a:pt x="797" y="66"/>
                    <a:pt x="793" y="69"/>
                  </a:cubicBezTo>
                  <a:cubicBezTo>
                    <a:pt x="781" y="76"/>
                    <a:pt x="774" y="72"/>
                    <a:pt x="766" y="81"/>
                  </a:cubicBezTo>
                  <a:cubicBezTo>
                    <a:pt x="762" y="86"/>
                    <a:pt x="772" y="101"/>
                    <a:pt x="766" y="102"/>
                  </a:cubicBezTo>
                  <a:cubicBezTo>
                    <a:pt x="764" y="106"/>
                    <a:pt x="769" y="116"/>
                    <a:pt x="769" y="120"/>
                  </a:cubicBezTo>
                  <a:cubicBezTo>
                    <a:pt x="768" y="125"/>
                    <a:pt x="743" y="112"/>
                    <a:pt x="742" y="117"/>
                  </a:cubicBezTo>
                  <a:cubicBezTo>
                    <a:pt x="739" y="127"/>
                    <a:pt x="726" y="140"/>
                    <a:pt x="721" y="141"/>
                  </a:cubicBezTo>
                  <a:cubicBezTo>
                    <a:pt x="712" y="155"/>
                    <a:pt x="728" y="165"/>
                    <a:pt x="742" y="174"/>
                  </a:cubicBezTo>
                  <a:cubicBezTo>
                    <a:pt x="744" y="180"/>
                    <a:pt x="735" y="200"/>
                    <a:pt x="721" y="198"/>
                  </a:cubicBezTo>
                  <a:cubicBezTo>
                    <a:pt x="715" y="197"/>
                    <a:pt x="703" y="180"/>
                    <a:pt x="703" y="180"/>
                  </a:cubicBezTo>
                  <a:cubicBezTo>
                    <a:pt x="700" y="182"/>
                    <a:pt x="696" y="183"/>
                    <a:pt x="694" y="186"/>
                  </a:cubicBezTo>
                  <a:cubicBezTo>
                    <a:pt x="691" y="191"/>
                    <a:pt x="688" y="204"/>
                    <a:pt x="688" y="204"/>
                  </a:cubicBezTo>
                  <a:cubicBezTo>
                    <a:pt x="681" y="203"/>
                    <a:pt x="668" y="208"/>
                    <a:pt x="667" y="201"/>
                  </a:cubicBezTo>
                  <a:cubicBezTo>
                    <a:pt x="666" y="191"/>
                    <a:pt x="685" y="177"/>
                    <a:pt x="685" y="177"/>
                  </a:cubicBezTo>
                  <a:cubicBezTo>
                    <a:pt x="681" y="162"/>
                    <a:pt x="665" y="138"/>
                    <a:pt x="652" y="129"/>
                  </a:cubicBezTo>
                  <a:cubicBezTo>
                    <a:pt x="646" y="133"/>
                    <a:pt x="641" y="140"/>
                    <a:pt x="634" y="144"/>
                  </a:cubicBezTo>
                  <a:cubicBezTo>
                    <a:pt x="628" y="147"/>
                    <a:pt x="616" y="150"/>
                    <a:pt x="616" y="150"/>
                  </a:cubicBezTo>
                  <a:cubicBezTo>
                    <a:pt x="615" y="158"/>
                    <a:pt x="618" y="167"/>
                    <a:pt x="613" y="174"/>
                  </a:cubicBezTo>
                  <a:cubicBezTo>
                    <a:pt x="611" y="177"/>
                    <a:pt x="604" y="174"/>
                    <a:pt x="601" y="171"/>
                  </a:cubicBezTo>
                  <a:cubicBezTo>
                    <a:pt x="595" y="166"/>
                    <a:pt x="599" y="156"/>
                    <a:pt x="595" y="150"/>
                  </a:cubicBezTo>
                  <a:cubicBezTo>
                    <a:pt x="593" y="147"/>
                    <a:pt x="589" y="146"/>
                    <a:pt x="586" y="144"/>
                  </a:cubicBezTo>
                  <a:cubicBezTo>
                    <a:pt x="583" y="164"/>
                    <a:pt x="581" y="172"/>
                    <a:pt x="586" y="192"/>
                  </a:cubicBezTo>
                  <a:cubicBezTo>
                    <a:pt x="587" y="195"/>
                    <a:pt x="594" y="198"/>
                    <a:pt x="592" y="201"/>
                  </a:cubicBezTo>
                  <a:cubicBezTo>
                    <a:pt x="589" y="207"/>
                    <a:pt x="580" y="196"/>
                    <a:pt x="574" y="192"/>
                  </a:cubicBezTo>
                  <a:cubicBezTo>
                    <a:pt x="554" y="197"/>
                    <a:pt x="568" y="202"/>
                    <a:pt x="562" y="219"/>
                  </a:cubicBezTo>
                  <a:cubicBezTo>
                    <a:pt x="539" y="211"/>
                    <a:pt x="554" y="243"/>
                    <a:pt x="535" y="249"/>
                  </a:cubicBezTo>
                  <a:cubicBezTo>
                    <a:pt x="519" y="244"/>
                    <a:pt x="523" y="230"/>
                    <a:pt x="508" y="225"/>
                  </a:cubicBezTo>
                  <a:cubicBezTo>
                    <a:pt x="511" y="245"/>
                    <a:pt x="521" y="266"/>
                    <a:pt x="502" y="279"/>
                  </a:cubicBezTo>
                  <a:cubicBezTo>
                    <a:pt x="470" y="271"/>
                    <a:pt x="503" y="246"/>
                    <a:pt x="475" y="237"/>
                  </a:cubicBezTo>
                  <a:cubicBezTo>
                    <a:pt x="474" y="245"/>
                    <a:pt x="477" y="254"/>
                    <a:pt x="472" y="261"/>
                  </a:cubicBezTo>
                  <a:cubicBezTo>
                    <a:pt x="468" y="266"/>
                    <a:pt x="454" y="267"/>
                    <a:pt x="454" y="267"/>
                  </a:cubicBezTo>
                  <a:cubicBezTo>
                    <a:pt x="447" y="288"/>
                    <a:pt x="452" y="280"/>
                    <a:pt x="442" y="294"/>
                  </a:cubicBezTo>
                  <a:cubicBezTo>
                    <a:pt x="456" y="303"/>
                    <a:pt x="451" y="310"/>
                    <a:pt x="439" y="318"/>
                  </a:cubicBezTo>
                  <a:cubicBezTo>
                    <a:pt x="438" y="326"/>
                    <a:pt x="439" y="335"/>
                    <a:pt x="436" y="342"/>
                  </a:cubicBezTo>
                  <a:cubicBezTo>
                    <a:pt x="434" y="348"/>
                    <a:pt x="422" y="349"/>
                    <a:pt x="418" y="351"/>
                  </a:cubicBezTo>
                  <a:cubicBezTo>
                    <a:pt x="387" y="368"/>
                    <a:pt x="353" y="379"/>
                    <a:pt x="319" y="390"/>
                  </a:cubicBezTo>
                  <a:cubicBezTo>
                    <a:pt x="306" y="394"/>
                    <a:pt x="293" y="398"/>
                    <a:pt x="280" y="402"/>
                  </a:cubicBezTo>
                  <a:cubicBezTo>
                    <a:pt x="277" y="403"/>
                    <a:pt x="271" y="405"/>
                    <a:pt x="271" y="405"/>
                  </a:cubicBezTo>
                  <a:cubicBezTo>
                    <a:pt x="260" y="402"/>
                    <a:pt x="252" y="397"/>
                    <a:pt x="241" y="393"/>
                  </a:cubicBezTo>
                  <a:cubicBezTo>
                    <a:pt x="231" y="423"/>
                    <a:pt x="198" y="431"/>
                    <a:pt x="175" y="447"/>
                  </a:cubicBezTo>
                  <a:cubicBezTo>
                    <a:pt x="170" y="462"/>
                    <a:pt x="161" y="471"/>
                    <a:pt x="148" y="480"/>
                  </a:cubicBezTo>
                  <a:cubicBezTo>
                    <a:pt x="139" y="467"/>
                    <a:pt x="147" y="458"/>
                    <a:pt x="142" y="444"/>
                  </a:cubicBezTo>
                  <a:cubicBezTo>
                    <a:pt x="103" y="448"/>
                    <a:pt x="107" y="445"/>
                    <a:pt x="121" y="486"/>
                  </a:cubicBezTo>
                  <a:cubicBezTo>
                    <a:pt x="118" y="502"/>
                    <a:pt x="121" y="511"/>
                    <a:pt x="106" y="516"/>
                  </a:cubicBezTo>
                  <a:cubicBezTo>
                    <a:pt x="86" y="546"/>
                    <a:pt x="101" y="580"/>
                    <a:pt x="109" y="612"/>
                  </a:cubicBezTo>
                  <a:cubicBezTo>
                    <a:pt x="107" y="626"/>
                    <a:pt x="107" y="646"/>
                    <a:pt x="97" y="636"/>
                  </a:cubicBezTo>
                  <a:cubicBezTo>
                    <a:pt x="90" y="629"/>
                    <a:pt x="88" y="609"/>
                    <a:pt x="88" y="609"/>
                  </a:cubicBezTo>
                  <a:cubicBezTo>
                    <a:pt x="79" y="623"/>
                    <a:pt x="87" y="633"/>
                    <a:pt x="82" y="648"/>
                  </a:cubicBezTo>
                  <a:cubicBezTo>
                    <a:pt x="45" y="623"/>
                    <a:pt x="73" y="669"/>
                    <a:pt x="76" y="678"/>
                  </a:cubicBezTo>
                  <a:cubicBezTo>
                    <a:pt x="74" y="693"/>
                    <a:pt x="71" y="705"/>
                    <a:pt x="67" y="720"/>
                  </a:cubicBezTo>
                  <a:cubicBezTo>
                    <a:pt x="70" y="734"/>
                    <a:pt x="71" y="742"/>
                    <a:pt x="79" y="753"/>
                  </a:cubicBezTo>
                  <a:cubicBezTo>
                    <a:pt x="76" y="775"/>
                    <a:pt x="69" y="795"/>
                    <a:pt x="64" y="816"/>
                  </a:cubicBezTo>
                  <a:cubicBezTo>
                    <a:pt x="65" y="823"/>
                    <a:pt x="65" y="830"/>
                    <a:pt x="67" y="837"/>
                  </a:cubicBezTo>
                  <a:cubicBezTo>
                    <a:pt x="68" y="843"/>
                    <a:pt x="73" y="855"/>
                    <a:pt x="73" y="855"/>
                  </a:cubicBezTo>
                  <a:cubicBezTo>
                    <a:pt x="70" y="869"/>
                    <a:pt x="70" y="874"/>
                    <a:pt x="58" y="882"/>
                  </a:cubicBezTo>
                  <a:cubicBezTo>
                    <a:pt x="50" y="906"/>
                    <a:pt x="62" y="878"/>
                    <a:pt x="46" y="894"/>
                  </a:cubicBezTo>
                  <a:cubicBezTo>
                    <a:pt x="41" y="899"/>
                    <a:pt x="39" y="907"/>
                    <a:pt x="34" y="912"/>
                  </a:cubicBezTo>
                  <a:cubicBezTo>
                    <a:pt x="44" y="942"/>
                    <a:pt x="48" y="944"/>
                    <a:pt x="10" y="948"/>
                  </a:cubicBezTo>
                  <a:cubicBezTo>
                    <a:pt x="0" y="963"/>
                    <a:pt x="0" y="976"/>
                    <a:pt x="19" y="981"/>
                  </a:cubicBezTo>
                  <a:cubicBezTo>
                    <a:pt x="23" y="993"/>
                    <a:pt x="35" y="997"/>
                    <a:pt x="28" y="99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4" name="Freeform 509"/>
            <p:cNvSpPr>
              <a:spLocks/>
            </p:cNvSpPr>
            <p:nvPr/>
          </p:nvSpPr>
          <p:spPr bwMode="auto">
            <a:xfrm>
              <a:off x="4953" y="3038"/>
              <a:ext cx="24" cy="12"/>
            </a:xfrm>
            <a:custGeom>
              <a:avLst/>
              <a:gdLst>
                <a:gd name="T0" fmla="*/ 22 w 49"/>
                <a:gd name="T1" fmla="*/ 0 h 25"/>
                <a:gd name="T2" fmla="*/ 4 w 49"/>
                <a:gd name="T3" fmla="*/ 12 h 25"/>
                <a:gd name="T4" fmla="*/ 22 w 49"/>
                <a:gd name="T5" fmla="*/ 24 h 25"/>
                <a:gd name="T6" fmla="*/ 40 w 49"/>
                <a:gd name="T7" fmla="*/ 21 h 25"/>
                <a:gd name="T8" fmla="*/ 22 w 49"/>
                <a:gd name="T9" fmla="*/ 0 h 25"/>
              </a:gdLst>
              <a:ahLst/>
              <a:cxnLst>
                <a:cxn ang="0">
                  <a:pos x="T0" y="T1"/>
                </a:cxn>
                <a:cxn ang="0">
                  <a:pos x="T2" y="T3"/>
                </a:cxn>
                <a:cxn ang="0">
                  <a:pos x="T4" y="T5"/>
                </a:cxn>
                <a:cxn ang="0">
                  <a:pos x="T6" y="T7"/>
                </a:cxn>
                <a:cxn ang="0">
                  <a:pos x="T8" y="T9"/>
                </a:cxn>
              </a:cxnLst>
              <a:rect l="0" t="0" r="r" b="b"/>
              <a:pathLst>
                <a:path w="49" h="25">
                  <a:moveTo>
                    <a:pt x="22" y="0"/>
                  </a:moveTo>
                  <a:cubicBezTo>
                    <a:pt x="15" y="1"/>
                    <a:pt x="0" y="6"/>
                    <a:pt x="4" y="12"/>
                  </a:cubicBezTo>
                  <a:cubicBezTo>
                    <a:pt x="8" y="18"/>
                    <a:pt x="22" y="24"/>
                    <a:pt x="22" y="24"/>
                  </a:cubicBezTo>
                  <a:cubicBezTo>
                    <a:pt x="28" y="23"/>
                    <a:pt x="36" y="25"/>
                    <a:pt x="40" y="21"/>
                  </a:cubicBezTo>
                  <a:cubicBezTo>
                    <a:pt x="49" y="12"/>
                    <a:pt x="26" y="2"/>
                    <a:pt x="22"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5" name="Freeform 510"/>
            <p:cNvSpPr>
              <a:spLocks/>
            </p:cNvSpPr>
            <p:nvPr/>
          </p:nvSpPr>
          <p:spPr bwMode="auto">
            <a:xfrm>
              <a:off x="5052" y="3034"/>
              <a:ext cx="17" cy="16"/>
            </a:xfrm>
            <a:custGeom>
              <a:avLst/>
              <a:gdLst>
                <a:gd name="T0" fmla="*/ 9 w 35"/>
                <a:gd name="T1" fmla="*/ 7 h 31"/>
                <a:gd name="T2" fmla="*/ 15 w 35"/>
                <a:gd name="T3" fmla="*/ 31 h 31"/>
                <a:gd name="T4" fmla="*/ 9 w 35"/>
                <a:gd name="T5" fmla="*/ 7 h 31"/>
              </a:gdLst>
              <a:ahLst/>
              <a:cxnLst>
                <a:cxn ang="0">
                  <a:pos x="T0" y="T1"/>
                </a:cxn>
                <a:cxn ang="0">
                  <a:pos x="T2" y="T3"/>
                </a:cxn>
                <a:cxn ang="0">
                  <a:pos x="T4" y="T5"/>
                </a:cxn>
              </a:cxnLst>
              <a:rect l="0" t="0" r="r" b="b"/>
              <a:pathLst>
                <a:path w="35" h="31">
                  <a:moveTo>
                    <a:pt x="9" y="7"/>
                  </a:moveTo>
                  <a:cubicBezTo>
                    <a:pt x="1" y="19"/>
                    <a:pt x="0" y="26"/>
                    <a:pt x="15" y="31"/>
                  </a:cubicBezTo>
                  <a:cubicBezTo>
                    <a:pt x="23" y="19"/>
                    <a:pt x="35" y="0"/>
                    <a:pt x="9"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6" name="Freeform 511"/>
            <p:cNvSpPr>
              <a:spLocks/>
            </p:cNvSpPr>
            <p:nvPr/>
          </p:nvSpPr>
          <p:spPr bwMode="auto">
            <a:xfrm>
              <a:off x="5050" y="3101"/>
              <a:ext cx="25" cy="14"/>
            </a:xfrm>
            <a:custGeom>
              <a:avLst/>
              <a:gdLst>
                <a:gd name="T0" fmla="*/ 10 w 51"/>
                <a:gd name="T1" fmla="*/ 0 h 27"/>
                <a:gd name="T2" fmla="*/ 4 w 51"/>
                <a:gd name="T3" fmla="*/ 27 h 27"/>
                <a:gd name="T4" fmla="*/ 10 w 51"/>
                <a:gd name="T5" fmla="*/ 0 h 27"/>
              </a:gdLst>
              <a:ahLst/>
              <a:cxnLst>
                <a:cxn ang="0">
                  <a:pos x="T0" y="T1"/>
                </a:cxn>
                <a:cxn ang="0">
                  <a:pos x="T2" y="T3"/>
                </a:cxn>
                <a:cxn ang="0">
                  <a:pos x="T4" y="T5"/>
                </a:cxn>
              </a:cxnLst>
              <a:rect l="0" t="0" r="r" b="b"/>
              <a:pathLst>
                <a:path w="51" h="27">
                  <a:moveTo>
                    <a:pt x="10" y="0"/>
                  </a:moveTo>
                  <a:cubicBezTo>
                    <a:pt x="3" y="11"/>
                    <a:pt x="0" y="15"/>
                    <a:pt x="4" y="27"/>
                  </a:cubicBezTo>
                  <a:cubicBezTo>
                    <a:pt x="26" y="23"/>
                    <a:pt x="51" y="0"/>
                    <a:pt x="1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7" name="Freeform 512"/>
            <p:cNvSpPr>
              <a:spLocks/>
            </p:cNvSpPr>
            <p:nvPr/>
          </p:nvSpPr>
          <p:spPr bwMode="auto">
            <a:xfrm>
              <a:off x="5079" y="3157"/>
              <a:ext cx="25" cy="10"/>
            </a:xfrm>
            <a:custGeom>
              <a:avLst/>
              <a:gdLst>
                <a:gd name="T0" fmla="*/ 19 w 51"/>
                <a:gd name="T1" fmla="*/ 2 h 21"/>
                <a:gd name="T2" fmla="*/ 16 w 51"/>
                <a:gd name="T3" fmla="*/ 20 h 21"/>
                <a:gd name="T4" fmla="*/ 34 w 51"/>
                <a:gd name="T5" fmla="*/ 17 h 21"/>
                <a:gd name="T6" fmla="*/ 19 w 51"/>
                <a:gd name="T7" fmla="*/ 2 h 21"/>
              </a:gdLst>
              <a:ahLst/>
              <a:cxnLst>
                <a:cxn ang="0">
                  <a:pos x="T0" y="T1"/>
                </a:cxn>
                <a:cxn ang="0">
                  <a:pos x="T2" y="T3"/>
                </a:cxn>
                <a:cxn ang="0">
                  <a:pos x="T4" y="T5"/>
                </a:cxn>
                <a:cxn ang="0">
                  <a:pos x="T6" y="T7"/>
                </a:cxn>
              </a:cxnLst>
              <a:rect l="0" t="0" r="r" b="b"/>
              <a:pathLst>
                <a:path w="51" h="21">
                  <a:moveTo>
                    <a:pt x="19" y="2"/>
                  </a:moveTo>
                  <a:cubicBezTo>
                    <a:pt x="9" y="9"/>
                    <a:pt x="0" y="15"/>
                    <a:pt x="16" y="20"/>
                  </a:cubicBezTo>
                  <a:cubicBezTo>
                    <a:pt x="22" y="19"/>
                    <a:pt x="29" y="21"/>
                    <a:pt x="34" y="17"/>
                  </a:cubicBezTo>
                  <a:cubicBezTo>
                    <a:pt x="51" y="5"/>
                    <a:pt x="26" y="0"/>
                    <a:pt x="19"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8" name="Freeform 513"/>
            <p:cNvSpPr>
              <a:spLocks/>
            </p:cNvSpPr>
            <p:nvPr/>
          </p:nvSpPr>
          <p:spPr bwMode="auto">
            <a:xfrm>
              <a:off x="5235" y="3265"/>
              <a:ext cx="8" cy="23"/>
            </a:xfrm>
            <a:custGeom>
              <a:avLst/>
              <a:gdLst>
                <a:gd name="T0" fmla="*/ 0 w 16"/>
                <a:gd name="T1" fmla="*/ 16 h 46"/>
                <a:gd name="T2" fmla="*/ 12 w 16"/>
                <a:gd name="T3" fmla="*/ 34 h 46"/>
                <a:gd name="T4" fmla="*/ 0 w 16"/>
                <a:gd name="T5" fmla="*/ 16 h 46"/>
              </a:gdLst>
              <a:ahLst/>
              <a:cxnLst>
                <a:cxn ang="0">
                  <a:pos x="T0" y="T1"/>
                </a:cxn>
                <a:cxn ang="0">
                  <a:pos x="T2" y="T3"/>
                </a:cxn>
                <a:cxn ang="0">
                  <a:pos x="T4" y="T5"/>
                </a:cxn>
              </a:cxnLst>
              <a:rect l="0" t="0" r="r" b="b"/>
              <a:pathLst>
                <a:path w="16" h="46">
                  <a:moveTo>
                    <a:pt x="0" y="16"/>
                  </a:moveTo>
                  <a:cubicBezTo>
                    <a:pt x="2" y="23"/>
                    <a:pt x="6" y="46"/>
                    <a:pt x="12" y="34"/>
                  </a:cubicBezTo>
                  <a:cubicBezTo>
                    <a:pt x="16" y="25"/>
                    <a:pt x="0" y="0"/>
                    <a:pt x="0" y="1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59" name="Freeform 514"/>
            <p:cNvSpPr>
              <a:spLocks/>
            </p:cNvSpPr>
            <p:nvPr/>
          </p:nvSpPr>
          <p:spPr bwMode="auto">
            <a:xfrm>
              <a:off x="4845" y="2234"/>
              <a:ext cx="11" cy="21"/>
            </a:xfrm>
            <a:custGeom>
              <a:avLst/>
              <a:gdLst>
                <a:gd name="T0" fmla="*/ 7 w 22"/>
                <a:gd name="T1" fmla="*/ 15 h 43"/>
                <a:gd name="T2" fmla="*/ 0 w 22"/>
                <a:gd name="T3" fmla="*/ 30 h 43"/>
                <a:gd name="T4" fmla="*/ 19 w 22"/>
                <a:gd name="T5" fmla="*/ 32 h 43"/>
                <a:gd name="T6" fmla="*/ 7 w 22"/>
                <a:gd name="T7" fmla="*/ 15 h 43"/>
              </a:gdLst>
              <a:ahLst/>
              <a:cxnLst>
                <a:cxn ang="0">
                  <a:pos x="T0" y="T1"/>
                </a:cxn>
                <a:cxn ang="0">
                  <a:pos x="T2" y="T3"/>
                </a:cxn>
                <a:cxn ang="0">
                  <a:pos x="T4" y="T5"/>
                </a:cxn>
                <a:cxn ang="0">
                  <a:pos x="T6" y="T7"/>
                </a:cxn>
              </a:cxnLst>
              <a:rect l="0" t="0" r="r" b="b"/>
              <a:pathLst>
                <a:path w="22" h="43">
                  <a:moveTo>
                    <a:pt x="7" y="15"/>
                  </a:moveTo>
                  <a:cubicBezTo>
                    <a:pt x="3" y="21"/>
                    <a:pt x="1" y="23"/>
                    <a:pt x="0" y="30"/>
                  </a:cubicBezTo>
                  <a:cubicBezTo>
                    <a:pt x="2" y="43"/>
                    <a:pt x="12" y="41"/>
                    <a:pt x="19" y="32"/>
                  </a:cubicBezTo>
                  <a:cubicBezTo>
                    <a:pt x="22" y="22"/>
                    <a:pt x="15" y="0"/>
                    <a:pt x="7" y="1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60" name="Freeform 515"/>
            <p:cNvSpPr>
              <a:spLocks/>
            </p:cNvSpPr>
            <p:nvPr/>
          </p:nvSpPr>
          <p:spPr bwMode="auto">
            <a:xfrm>
              <a:off x="4843" y="2220"/>
              <a:ext cx="10" cy="10"/>
            </a:xfrm>
            <a:custGeom>
              <a:avLst/>
              <a:gdLst>
                <a:gd name="T0" fmla="*/ 5 w 20"/>
                <a:gd name="T1" fmla="*/ 7 h 20"/>
                <a:gd name="T2" fmla="*/ 11 w 20"/>
                <a:gd name="T3" fmla="*/ 17 h 20"/>
                <a:gd name="T4" fmla="*/ 20 w 20"/>
                <a:gd name="T5" fmla="*/ 10 h 20"/>
                <a:gd name="T6" fmla="*/ 5 w 20"/>
                <a:gd name="T7" fmla="*/ 4 h 20"/>
                <a:gd name="T8" fmla="*/ 5 w 20"/>
                <a:gd name="T9" fmla="*/ 7 h 20"/>
              </a:gdLst>
              <a:ahLst/>
              <a:cxnLst>
                <a:cxn ang="0">
                  <a:pos x="T0" y="T1"/>
                </a:cxn>
                <a:cxn ang="0">
                  <a:pos x="T2" y="T3"/>
                </a:cxn>
                <a:cxn ang="0">
                  <a:pos x="T4" y="T5"/>
                </a:cxn>
                <a:cxn ang="0">
                  <a:pos x="T6" y="T7"/>
                </a:cxn>
                <a:cxn ang="0">
                  <a:pos x="T8" y="T9"/>
                </a:cxn>
              </a:cxnLst>
              <a:rect l="0" t="0" r="r" b="b"/>
              <a:pathLst>
                <a:path w="20" h="20">
                  <a:moveTo>
                    <a:pt x="5" y="7"/>
                  </a:moveTo>
                  <a:cubicBezTo>
                    <a:pt x="2" y="13"/>
                    <a:pt x="4" y="16"/>
                    <a:pt x="11" y="17"/>
                  </a:cubicBezTo>
                  <a:cubicBezTo>
                    <a:pt x="18" y="20"/>
                    <a:pt x="17" y="15"/>
                    <a:pt x="20" y="10"/>
                  </a:cubicBezTo>
                  <a:cubicBezTo>
                    <a:pt x="17" y="0"/>
                    <a:pt x="15" y="2"/>
                    <a:pt x="5" y="4"/>
                  </a:cubicBezTo>
                  <a:cubicBezTo>
                    <a:pt x="1" y="9"/>
                    <a:pt x="0" y="9"/>
                    <a:pt x="5"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61" name="Freeform 516"/>
            <p:cNvSpPr>
              <a:spLocks/>
            </p:cNvSpPr>
            <p:nvPr/>
          </p:nvSpPr>
          <p:spPr bwMode="auto">
            <a:xfrm>
              <a:off x="4850" y="2203"/>
              <a:ext cx="12" cy="13"/>
            </a:xfrm>
            <a:custGeom>
              <a:avLst/>
              <a:gdLst>
                <a:gd name="T0" fmla="*/ 9 w 25"/>
                <a:gd name="T1" fmla="*/ 2 h 26"/>
                <a:gd name="T2" fmla="*/ 0 w 25"/>
                <a:gd name="T3" fmla="*/ 16 h 26"/>
                <a:gd name="T4" fmla="*/ 18 w 25"/>
                <a:gd name="T5" fmla="*/ 16 h 26"/>
                <a:gd name="T6" fmla="*/ 9 w 25"/>
                <a:gd name="T7" fmla="*/ 2 h 26"/>
              </a:gdLst>
              <a:ahLst/>
              <a:cxnLst>
                <a:cxn ang="0">
                  <a:pos x="T0" y="T1"/>
                </a:cxn>
                <a:cxn ang="0">
                  <a:pos x="T2" y="T3"/>
                </a:cxn>
                <a:cxn ang="0">
                  <a:pos x="T4" y="T5"/>
                </a:cxn>
                <a:cxn ang="0">
                  <a:pos x="T6" y="T7"/>
                </a:cxn>
              </a:cxnLst>
              <a:rect l="0" t="0" r="r" b="b"/>
              <a:pathLst>
                <a:path w="25" h="26">
                  <a:moveTo>
                    <a:pt x="9" y="2"/>
                  </a:moveTo>
                  <a:cubicBezTo>
                    <a:pt x="2" y="6"/>
                    <a:pt x="1" y="8"/>
                    <a:pt x="0" y="16"/>
                  </a:cubicBezTo>
                  <a:cubicBezTo>
                    <a:pt x="5" y="26"/>
                    <a:pt x="10" y="21"/>
                    <a:pt x="18" y="16"/>
                  </a:cubicBezTo>
                  <a:cubicBezTo>
                    <a:pt x="20" y="5"/>
                    <a:pt x="25" y="0"/>
                    <a:pt x="9" y="2"/>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62" name="Group 517"/>
            <p:cNvGrpSpPr>
              <a:grpSpLocks/>
            </p:cNvGrpSpPr>
            <p:nvPr/>
          </p:nvGrpSpPr>
          <p:grpSpPr bwMode="auto">
            <a:xfrm>
              <a:off x="4741" y="2279"/>
              <a:ext cx="90" cy="70"/>
              <a:chOff x="8341" y="2986"/>
              <a:chExt cx="183" cy="142"/>
            </a:xfrm>
            <a:grpFill/>
          </p:grpSpPr>
          <p:sp>
            <p:nvSpPr>
              <p:cNvPr id="911" name="Freeform 518"/>
              <p:cNvSpPr>
                <a:spLocks/>
              </p:cNvSpPr>
              <p:nvPr/>
            </p:nvSpPr>
            <p:spPr bwMode="auto">
              <a:xfrm>
                <a:off x="8341" y="2986"/>
                <a:ext cx="61" cy="142"/>
              </a:xfrm>
              <a:custGeom>
                <a:avLst/>
                <a:gdLst>
                  <a:gd name="T0" fmla="*/ 31 w 61"/>
                  <a:gd name="T1" fmla="*/ 4 h 142"/>
                  <a:gd name="T2" fmla="*/ 8 w 61"/>
                  <a:gd name="T3" fmla="*/ 44 h 142"/>
                  <a:gd name="T4" fmla="*/ 46 w 61"/>
                  <a:gd name="T5" fmla="*/ 127 h 142"/>
                  <a:gd name="T6" fmla="*/ 61 w 61"/>
                  <a:gd name="T7" fmla="*/ 115 h 142"/>
                  <a:gd name="T8" fmla="*/ 55 w 61"/>
                  <a:gd name="T9" fmla="*/ 49 h 142"/>
                  <a:gd name="T10" fmla="*/ 52 w 61"/>
                  <a:gd name="T11" fmla="*/ 1 h 142"/>
                  <a:gd name="T12" fmla="*/ 31 w 61"/>
                  <a:gd name="T13" fmla="*/ 4 h 142"/>
                </a:gdLst>
                <a:ahLst/>
                <a:cxnLst>
                  <a:cxn ang="0">
                    <a:pos x="T0" y="T1"/>
                  </a:cxn>
                  <a:cxn ang="0">
                    <a:pos x="T2" y="T3"/>
                  </a:cxn>
                  <a:cxn ang="0">
                    <a:pos x="T4" y="T5"/>
                  </a:cxn>
                  <a:cxn ang="0">
                    <a:pos x="T6" y="T7"/>
                  </a:cxn>
                  <a:cxn ang="0">
                    <a:pos x="T8" y="T9"/>
                  </a:cxn>
                  <a:cxn ang="0">
                    <a:pos x="T10" y="T11"/>
                  </a:cxn>
                  <a:cxn ang="0">
                    <a:pos x="T12" y="T13"/>
                  </a:cxn>
                </a:cxnLst>
                <a:rect l="0" t="0" r="r" b="b"/>
                <a:pathLst>
                  <a:path w="61" h="142">
                    <a:moveTo>
                      <a:pt x="31" y="4"/>
                    </a:moveTo>
                    <a:cubicBezTo>
                      <a:pt x="19" y="11"/>
                      <a:pt x="14" y="31"/>
                      <a:pt x="8" y="44"/>
                    </a:cubicBezTo>
                    <a:cubicBezTo>
                      <a:pt x="0" y="93"/>
                      <a:pt x="1" y="115"/>
                      <a:pt x="46" y="127"/>
                    </a:cubicBezTo>
                    <a:cubicBezTo>
                      <a:pt x="61" y="142"/>
                      <a:pt x="57" y="132"/>
                      <a:pt x="61" y="115"/>
                    </a:cubicBezTo>
                    <a:cubicBezTo>
                      <a:pt x="60" y="86"/>
                      <a:pt x="61" y="73"/>
                      <a:pt x="55" y="49"/>
                    </a:cubicBezTo>
                    <a:cubicBezTo>
                      <a:pt x="53" y="33"/>
                      <a:pt x="57" y="16"/>
                      <a:pt x="52" y="1"/>
                    </a:cubicBezTo>
                    <a:cubicBezTo>
                      <a:pt x="52" y="0"/>
                      <a:pt x="33" y="4"/>
                      <a:pt x="31" y="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12" name="Freeform 519"/>
              <p:cNvSpPr>
                <a:spLocks/>
              </p:cNvSpPr>
              <p:nvPr/>
            </p:nvSpPr>
            <p:spPr bwMode="auto">
              <a:xfrm>
                <a:off x="8444" y="3015"/>
                <a:ext cx="9" cy="9"/>
              </a:xfrm>
              <a:custGeom>
                <a:avLst/>
                <a:gdLst>
                  <a:gd name="T0" fmla="*/ 4 w 9"/>
                  <a:gd name="T1" fmla="*/ 0 h 9"/>
                  <a:gd name="T2" fmla="*/ 9 w 9"/>
                  <a:gd name="T3" fmla="*/ 8 h 9"/>
                  <a:gd name="T4" fmla="*/ 7 w 9"/>
                  <a:gd name="T5" fmla="*/ 2 h 9"/>
                  <a:gd name="T6" fmla="*/ 4 w 9"/>
                  <a:gd name="T7" fmla="*/ 0 h 9"/>
                </a:gdLst>
                <a:ahLst/>
                <a:cxnLst>
                  <a:cxn ang="0">
                    <a:pos x="T0" y="T1"/>
                  </a:cxn>
                  <a:cxn ang="0">
                    <a:pos x="T2" y="T3"/>
                  </a:cxn>
                  <a:cxn ang="0">
                    <a:pos x="T4" y="T5"/>
                  </a:cxn>
                  <a:cxn ang="0">
                    <a:pos x="T6" y="T7"/>
                  </a:cxn>
                </a:cxnLst>
                <a:rect l="0" t="0" r="r" b="b"/>
                <a:pathLst>
                  <a:path w="9" h="9">
                    <a:moveTo>
                      <a:pt x="4" y="0"/>
                    </a:moveTo>
                    <a:cubicBezTo>
                      <a:pt x="0" y="7"/>
                      <a:pt x="1" y="9"/>
                      <a:pt x="9" y="8"/>
                    </a:cubicBezTo>
                    <a:cubicBezTo>
                      <a:pt x="8" y="6"/>
                      <a:pt x="8" y="4"/>
                      <a:pt x="7" y="2"/>
                    </a:cubicBezTo>
                    <a:cubicBezTo>
                      <a:pt x="5" y="0"/>
                      <a:pt x="1" y="0"/>
                      <a:pt x="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13" name="Freeform 520"/>
              <p:cNvSpPr>
                <a:spLocks/>
              </p:cNvSpPr>
              <p:nvPr/>
            </p:nvSpPr>
            <p:spPr bwMode="auto">
              <a:xfrm>
                <a:off x="8459" y="3003"/>
                <a:ext cx="12" cy="19"/>
              </a:xfrm>
              <a:custGeom>
                <a:avLst/>
                <a:gdLst>
                  <a:gd name="T0" fmla="*/ 9 w 12"/>
                  <a:gd name="T1" fmla="*/ 0 h 19"/>
                  <a:gd name="T2" fmla="*/ 12 w 12"/>
                  <a:gd name="T3" fmla="*/ 15 h 19"/>
                  <a:gd name="T4" fmla="*/ 9 w 12"/>
                  <a:gd name="T5" fmla="*/ 0 h 19"/>
                </a:gdLst>
                <a:ahLst/>
                <a:cxnLst>
                  <a:cxn ang="0">
                    <a:pos x="T0" y="T1"/>
                  </a:cxn>
                  <a:cxn ang="0">
                    <a:pos x="T2" y="T3"/>
                  </a:cxn>
                  <a:cxn ang="0">
                    <a:pos x="T4" y="T5"/>
                  </a:cxn>
                </a:cxnLst>
                <a:rect l="0" t="0" r="r" b="b"/>
                <a:pathLst>
                  <a:path w="12" h="19">
                    <a:moveTo>
                      <a:pt x="9" y="0"/>
                    </a:moveTo>
                    <a:cubicBezTo>
                      <a:pt x="0" y="4"/>
                      <a:pt x="0" y="19"/>
                      <a:pt x="12" y="15"/>
                    </a:cubicBezTo>
                    <a:cubicBezTo>
                      <a:pt x="10" y="1"/>
                      <a:pt x="12" y="6"/>
                      <a:pt x="9"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14" name="Freeform 521"/>
              <p:cNvSpPr>
                <a:spLocks/>
              </p:cNvSpPr>
              <p:nvPr/>
            </p:nvSpPr>
            <p:spPr bwMode="auto">
              <a:xfrm>
                <a:off x="8493" y="2996"/>
                <a:ext cx="31" cy="22"/>
              </a:xfrm>
              <a:custGeom>
                <a:avLst/>
                <a:gdLst>
                  <a:gd name="T0" fmla="*/ 18 w 31"/>
                  <a:gd name="T1" fmla="*/ 1 h 22"/>
                  <a:gd name="T2" fmla="*/ 0 w 31"/>
                  <a:gd name="T3" fmla="*/ 9 h 22"/>
                  <a:gd name="T4" fmla="*/ 26 w 31"/>
                  <a:gd name="T5" fmla="*/ 16 h 22"/>
                  <a:gd name="T6" fmla="*/ 18 w 31"/>
                  <a:gd name="T7" fmla="*/ 1 h 22"/>
                </a:gdLst>
                <a:ahLst/>
                <a:cxnLst>
                  <a:cxn ang="0">
                    <a:pos x="T0" y="T1"/>
                  </a:cxn>
                  <a:cxn ang="0">
                    <a:pos x="T2" y="T3"/>
                  </a:cxn>
                  <a:cxn ang="0">
                    <a:pos x="T4" y="T5"/>
                  </a:cxn>
                  <a:cxn ang="0">
                    <a:pos x="T6" y="T7"/>
                  </a:cxn>
                </a:cxnLst>
                <a:rect l="0" t="0" r="r" b="b"/>
                <a:pathLst>
                  <a:path w="31" h="22">
                    <a:moveTo>
                      <a:pt x="18" y="1"/>
                    </a:moveTo>
                    <a:cubicBezTo>
                      <a:pt x="1" y="4"/>
                      <a:pt x="6" y="0"/>
                      <a:pt x="0" y="9"/>
                    </a:cubicBezTo>
                    <a:cubicBezTo>
                      <a:pt x="7" y="22"/>
                      <a:pt x="7" y="18"/>
                      <a:pt x="26" y="16"/>
                    </a:cubicBezTo>
                    <a:cubicBezTo>
                      <a:pt x="31" y="9"/>
                      <a:pt x="27" y="1"/>
                      <a:pt x="18"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863" name="Freeform 522"/>
            <p:cNvSpPr>
              <a:spLocks/>
            </p:cNvSpPr>
            <p:nvPr/>
          </p:nvSpPr>
          <p:spPr bwMode="auto">
            <a:xfrm>
              <a:off x="4643" y="2326"/>
              <a:ext cx="23" cy="24"/>
            </a:xfrm>
            <a:custGeom>
              <a:avLst/>
              <a:gdLst>
                <a:gd name="T0" fmla="*/ 17 w 47"/>
                <a:gd name="T1" fmla="*/ 0 h 50"/>
                <a:gd name="T2" fmla="*/ 0 w 47"/>
                <a:gd name="T3" fmla="*/ 17 h 50"/>
                <a:gd name="T4" fmla="*/ 2 w 47"/>
                <a:gd name="T5" fmla="*/ 50 h 50"/>
                <a:gd name="T6" fmla="*/ 47 w 47"/>
                <a:gd name="T7" fmla="*/ 47 h 50"/>
                <a:gd name="T8" fmla="*/ 45 w 47"/>
                <a:gd name="T9" fmla="*/ 3 h 50"/>
                <a:gd name="T10" fmla="*/ 17 w 47"/>
                <a:gd name="T11" fmla="*/ 0 h 50"/>
              </a:gdLst>
              <a:ahLst/>
              <a:cxnLst>
                <a:cxn ang="0">
                  <a:pos x="T0" y="T1"/>
                </a:cxn>
                <a:cxn ang="0">
                  <a:pos x="T2" y="T3"/>
                </a:cxn>
                <a:cxn ang="0">
                  <a:pos x="T4" y="T5"/>
                </a:cxn>
                <a:cxn ang="0">
                  <a:pos x="T6" y="T7"/>
                </a:cxn>
                <a:cxn ang="0">
                  <a:pos x="T8" y="T9"/>
                </a:cxn>
                <a:cxn ang="0">
                  <a:pos x="T10" y="T11"/>
                </a:cxn>
              </a:cxnLst>
              <a:rect l="0" t="0" r="r" b="b"/>
              <a:pathLst>
                <a:path w="47" h="50">
                  <a:moveTo>
                    <a:pt x="17" y="0"/>
                  </a:moveTo>
                  <a:lnTo>
                    <a:pt x="0" y="17"/>
                  </a:lnTo>
                  <a:lnTo>
                    <a:pt x="2" y="50"/>
                  </a:lnTo>
                  <a:lnTo>
                    <a:pt x="47" y="47"/>
                  </a:lnTo>
                  <a:lnTo>
                    <a:pt x="45" y="3"/>
                  </a:lnTo>
                  <a:lnTo>
                    <a:pt x="17" y="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64" name="Freeform 523"/>
            <p:cNvSpPr>
              <a:spLocks/>
            </p:cNvSpPr>
            <p:nvPr/>
          </p:nvSpPr>
          <p:spPr bwMode="auto">
            <a:xfrm>
              <a:off x="4684" y="1926"/>
              <a:ext cx="57" cy="96"/>
            </a:xfrm>
            <a:custGeom>
              <a:avLst/>
              <a:gdLst>
                <a:gd name="T0" fmla="*/ 100 w 116"/>
                <a:gd name="T1" fmla="*/ 10 h 196"/>
                <a:gd name="T2" fmla="*/ 70 w 116"/>
                <a:gd name="T3" fmla="*/ 15 h 196"/>
                <a:gd name="T4" fmla="*/ 63 w 116"/>
                <a:gd name="T5" fmla="*/ 36 h 196"/>
                <a:gd name="T6" fmla="*/ 25 w 116"/>
                <a:gd name="T7" fmla="*/ 49 h 196"/>
                <a:gd name="T8" fmla="*/ 10 w 116"/>
                <a:gd name="T9" fmla="*/ 54 h 196"/>
                <a:gd name="T10" fmla="*/ 0 w 116"/>
                <a:gd name="T11" fmla="*/ 100 h 196"/>
                <a:gd name="T12" fmla="*/ 24 w 116"/>
                <a:gd name="T13" fmla="*/ 115 h 196"/>
                <a:gd name="T14" fmla="*/ 30 w 116"/>
                <a:gd name="T15" fmla="*/ 133 h 196"/>
                <a:gd name="T16" fmla="*/ 40 w 116"/>
                <a:gd name="T17" fmla="*/ 145 h 196"/>
                <a:gd name="T18" fmla="*/ 31 w 116"/>
                <a:gd name="T19" fmla="*/ 163 h 196"/>
                <a:gd name="T20" fmla="*/ 42 w 116"/>
                <a:gd name="T21" fmla="*/ 180 h 196"/>
                <a:gd name="T22" fmla="*/ 49 w 116"/>
                <a:gd name="T23" fmla="*/ 189 h 196"/>
                <a:gd name="T24" fmla="*/ 58 w 116"/>
                <a:gd name="T25" fmla="*/ 196 h 196"/>
                <a:gd name="T26" fmla="*/ 100 w 116"/>
                <a:gd name="T27" fmla="*/ 189 h 196"/>
                <a:gd name="T28" fmla="*/ 112 w 116"/>
                <a:gd name="T29" fmla="*/ 154 h 196"/>
                <a:gd name="T30" fmla="*/ 97 w 116"/>
                <a:gd name="T31" fmla="*/ 127 h 196"/>
                <a:gd name="T32" fmla="*/ 97 w 116"/>
                <a:gd name="T33" fmla="*/ 105 h 196"/>
                <a:gd name="T34" fmla="*/ 103 w 116"/>
                <a:gd name="T35" fmla="*/ 93 h 196"/>
                <a:gd name="T36" fmla="*/ 114 w 116"/>
                <a:gd name="T37" fmla="*/ 54 h 196"/>
                <a:gd name="T38" fmla="*/ 109 w 116"/>
                <a:gd name="T39" fmla="*/ 33 h 196"/>
                <a:gd name="T40" fmla="*/ 106 w 116"/>
                <a:gd name="T41" fmla="*/ 13 h 196"/>
                <a:gd name="T42" fmla="*/ 100 w 116"/>
                <a:gd name="T43" fmla="*/ 1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196">
                  <a:moveTo>
                    <a:pt x="100" y="10"/>
                  </a:moveTo>
                  <a:cubicBezTo>
                    <a:pt x="90" y="15"/>
                    <a:pt x="80" y="11"/>
                    <a:pt x="70" y="15"/>
                  </a:cubicBezTo>
                  <a:cubicBezTo>
                    <a:pt x="65" y="21"/>
                    <a:pt x="67" y="30"/>
                    <a:pt x="63" y="36"/>
                  </a:cubicBezTo>
                  <a:cubicBezTo>
                    <a:pt x="56" y="47"/>
                    <a:pt x="35" y="47"/>
                    <a:pt x="25" y="49"/>
                  </a:cubicBezTo>
                  <a:cubicBezTo>
                    <a:pt x="20" y="51"/>
                    <a:pt x="15" y="52"/>
                    <a:pt x="10" y="54"/>
                  </a:cubicBezTo>
                  <a:cubicBezTo>
                    <a:pt x="1" y="65"/>
                    <a:pt x="2" y="86"/>
                    <a:pt x="0" y="100"/>
                  </a:cubicBezTo>
                  <a:cubicBezTo>
                    <a:pt x="2" y="116"/>
                    <a:pt x="9" y="114"/>
                    <a:pt x="24" y="115"/>
                  </a:cubicBezTo>
                  <a:cubicBezTo>
                    <a:pt x="36" y="119"/>
                    <a:pt x="32" y="122"/>
                    <a:pt x="30" y="133"/>
                  </a:cubicBezTo>
                  <a:cubicBezTo>
                    <a:pt x="31" y="140"/>
                    <a:pt x="35" y="140"/>
                    <a:pt x="40" y="145"/>
                  </a:cubicBezTo>
                  <a:cubicBezTo>
                    <a:pt x="39" y="155"/>
                    <a:pt x="37" y="155"/>
                    <a:pt x="31" y="163"/>
                  </a:cubicBezTo>
                  <a:cubicBezTo>
                    <a:pt x="29" y="174"/>
                    <a:pt x="32" y="176"/>
                    <a:pt x="42" y="180"/>
                  </a:cubicBezTo>
                  <a:cubicBezTo>
                    <a:pt x="45" y="183"/>
                    <a:pt x="46" y="186"/>
                    <a:pt x="49" y="189"/>
                  </a:cubicBezTo>
                  <a:cubicBezTo>
                    <a:pt x="52" y="192"/>
                    <a:pt x="58" y="196"/>
                    <a:pt x="58" y="196"/>
                  </a:cubicBezTo>
                  <a:cubicBezTo>
                    <a:pt x="86" y="195"/>
                    <a:pt x="79" y="194"/>
                    <a:pt x="100" y="189"/>
                  </a:cubicBezTo>
                  <a:cubicBezTo>
                    <a:pt x="108" y="180"/>
                    <a:pt x="110" y="166"/>
                    <a:pt x="112" y="154"/>
                  </a:cubicBezTo>
                  <a:cubicBezTo>
                    <a:pt x="111" y="145"/>
                    <a:pt x="102" y="135"/>
                    <a:pt x="97" y="127"/>
                  </a:cubicBezTo>
                  <a:cubicBezTo>
                    <a:pt x="96" y="121"/>
                    <a:pt x="95" y="111"/>
                    <a:pt x="97" y="105"/>
                  </a:cubicBezTo>
                  <a:cubicBezTo>
                    <a:pt x="98" y="101"/>
                    <a:pt x="103" y="93"/>
                    <a:pt x="103" y="93"/>
                  </a:cubicBezTo>
                  <a:cubicBezTo>
                    <a:pt x="106" y="80"/>
                    <a:pt x="109" y="67"/>
                    <a:pt x="114" y="54"/>
                  </a:cubicBezTo>
                  <a:cubicBezTo>
                    <a:pt x="116" y="45"/>
                    <a:pt x="113" y="41"/>
                    <a:pt x="109" y="33"/>
                  </a:cubicBezTo>
                  <a:cubicBezTo>
                    <a:pt x="108" y="26"/>
                    <a:pt x="109" y="19"/>
                    <a:pt x="106" y="13"/>
                  </a:cubicBezTo>
                  <a:cubicBezTo>
                    <a:pt x="99" y="0"/>
                    <a:pt x="100" y="18"/>
                    <a:pt x="100" y="1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65" name="Group 524"/>
            <p:cNvGrpSpPr>
              <a:grpSpLocks/>
            </p:cNvGrpSpPr>
            <p:nvPr/>
          </p:nvGrpSpPr>
          <p:grpSpPr bwMode="auto">
            <a:xfrm>
              <a:off x="4728" y="2000"/>
              <a:ext cx="65" cy="118"/>
              <a:chOff x="8314" y="2420"/>
              <a:chExt cx="132" cy="240"/>
            </a:xfrm>
            <a:grpFill/>
          </p:grpSpPr>
          <p:sp>
            <p:nvSpPr>
              <p:cNvPr id="909" name="Freeform 525"/>
              <p:cNvSpPr>
                <a:spLocks/>
              </p:cNvSpPr>
              <p:nvPr/>
            </p:nvSpPr>
            <p:spPr bwMode="auto">
              <a:xfrm>
                <a:off x="8314" y="2420"/>
                <a:ext cx="132" cy="181"/>
              </a:xfrm>
              <a:custGeom>
                <a:avLst/>
                <a:gdLst>
                  <a:gd name="T0" fmla="*/ 20 w 132"/>
                  <a:gd name="T1" fmla="*/ 0 h 181"/>
                  <a:gd name="T2" fmla="*/ 53 w 132"/>
                  <a:gd name="T3" fmla="*/ 4 h 181"/>
                  <a:gd name="T4" fmla="*/ 68 w 132"/>
                  <a:gd name="T5" fmla="*/ 15 h 181"/>
                  <a:gd name="T6" fmla="*/ 91 w 132"/>
                  <a:gd name="T7" fmla="*/ 58 h 181"/>
                  <a:gd name="T8" fmla="*/ 100 w 132"/>
                  <a:gd name="T9" fmla="*/ 76 h 181"/>
                  <a:gd name="T10" fmla="*/ 118 w 132"/>
                  <a:gd name="T11" fmla="*/ 96 h 181"/>
                  <a:gd name="T12" fmla="*/ 130 w 132"/>
                  <a:gd name="T13" fmla="*/ 115 h 181"/>
                  <a:gd name="T14" fmla="*/ 130 w 132"/>
                  <a:gd name="T15" fmla="*/ 132 h 181"/>
                  <a:gd name="T16" fmla="*/ 107 w 132"/>
                  <a:gd name="T17" fmla="*/ 154 h 181"/>
                  <a:gd name="T18" fmla="*/ 73 w 132"/>
                  <a:gd name="T19" fmla="*/ 181 h 181"/>
                  <a:gd name="T20" fmla="*/ 53 w 132"/>
                  <a:gd name="T21" fmla="*/ 162 h 181"/>
                  <a:gd name="T22" fmla="*/ 32 w 132"/>
                  <a:gd name="T23" fmla="*/ 129 h 181"/>
                  <a:gd name="T24" fmla="*/ 11 w 132"/>
                  <a:gd name="T25" fmla="*/ 85 h 181"/>
                  <a:gd name="T26" fmla="*/ 2 w 132"/>
                  <a:gd name="T27" fmla="*/ 84 h 181"/>
                  <a:gd name="T28" fmla="*/ 16 w 132"/>
                  <a:gd name="T29" fmla="*/ 58 h 181"/>
                  <a:gd name="T30" fmla="*/ 22 w 132"/>
                  <a:gd name="T31" fmla="*/ 21 h 181"/>
                  <a:gd name="T32" fmla="*/ 20 w 132"/>
                  <a:gd name="T3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81">
                    <a:moveTo>
                      <a:pt x="20" y="0"/>
                    </a:moveTo>
                    <a:cubicBezTo>
                      <a:pt x="31" y="2"/>
                      <a:pt x="42" y="3"/>
                      <a:pt x="53" y="4"/>
                    </a:cubicBezTo>
                    <a:cubicBezTo>
                      <a:pt x="60" y="7"/>
                      <a:pt x="64" y="9"/>
                      <a:pt x="68" y="15"/>
                    </a:cubicBezTo>
                    <a:cubicBezTo>
                      <a:pt x="73" y="32"/>
                      <a:pt x="82" y="43"/>
                      <a:pt x="91" y="58"/>
                    </a:cubicBezTo>
                    <a:cubicBezTo>
                      <a:pt x="94" y="64"/>
                      <a:pt x="100" y="76"/>
                      <a:pt x="100" y="76"/>
                    </a:cubicBezTo>
                    <a:cubicBezTo>
                      <a:pt x="102" y="88"/>
                      <a:pt x="107" y="90"/>
                      <a:pt x="118" y="96"/>
                    </a:cubicBezTo>
                    <a:cubicBezTo>
                      <a:pt x="123" y="103"/>
                      <a:pt x="123" y="110"/>
                      <a:pt x="130" y="115"/>
                    </a:cubicBezTo>
                    <a:cubicBezTo>
                      <a:pt x="131" y="122"/>
                      <a:pt x="132" y="123"/>
                      <a:pt x="130" y="132"/>
                    </a:cubicBezTo>
                    <a:cubicBezTo>
                      <a:pt x="128" y="143"/>
                      <a:pt x="115" y="148"/>
                      <a:pt x="107" y="154"/>
                    </a:cubicBezTo>
                    <a:cubicBezTo>
                      <a:pt x="95" y="164"/>
                      <a:pt x="87" y="174"/>
                      <a:pt x="73" y="181"/>
                    </a:cubicBezTo>
                    <a:cubicBezTo>
                      <a:pt x="58" y="177"/>
                      <a:pt x="60" y="176"/>
                      <a:pt x="53" y="162"/>
                    </a:cubicBezTo>
                    <a:cubicBezTo>
                      <a:pt x="51" y="145"/>
                      <a:pt x="45" y="138"/>
                      <a:pt x="32" y="129"/>
                    </a:cubicBezTo>
                    <a:cubicBezTo>
                      <a:pt x="20" y="105"/>
                      <a:pt x="43" y="90"/>
                      <a:pt x="11" y="85"/>
                    </a:cubicBezTo>
                    <a:cubicBezTo>
                      <a:pt x="8" y="85"/>
                      <a:pt x="5" y="84"/>
                      <a:pt x="2" y="84"/>
                    </a:cubicBezTo>
                    <a:cubicBezTo>
                      <a:pt x="0" y="70"/>
                      <a:pt x="11" y="70"/>
                      <a:pt x="16" y="58"/>
                    </a:cubicBezTo>
                    <a:cubicBezTo>
                      <a:pt x="13" y="43"/>
                      <a:pt x="13" y="33"/>
                      <a:pt x="22" y="21"/>
                    </a:cubicBezTo>
                    <a:cubicBezTo>
                      <a:pt x="22" y="18"/>
                      <a:pt x="26" y="3"/>
                      <a:pt x="2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10" name="Freeform 526"/>
              <p:cNvSpPr>
                <a:spLocks/>
              </p:cNvSpPr>
              <p:nvPr/>
            </p:nvSpPr>
            <p:spPr bwMode="auto">
              <a:xfrm>
                <a:off x="8386" y="2632"/>
                <a:ext cx="50" cy="28"/>
              </a:xfrm>
              <a:custGeom>
                <a:avLst/>
                <a:gdLst>
                  <a:gd name="T0" fmla="*/ 23 w 50"/>
                  <a:gd name="T1" fmla="*/ 7 h 28"/>
                  <a:gd name="T2" fmla="*/ 8 w 50"/>
                  <a:gd name="T3" fmla="*/ 8 h 28"/>
                  <a:gd name="T4" fmla="*/ 26 w 50"/>
                  <a:gd name="T5" fmla="*/ 26 h 28"/>
                  <a:gd name="T6" fmla="*/ 41 w 50"/>
                  <a:gd name="T7" fmla="*/ 25 h 28"/>
                  <a:gd name="T8" fmla="*/ 20 w 50"/>
                  <a:gd name="T9" fmla="*/ 4 h 28"/>
                  <a:gd name="T10" fmla="*/ 23 w 50"/>
                  <a:gd name="T11" fmla="*/ 7 h 28"/>
                </a:gdLst>
                <a:ahLst/>
                <a:cxnLst>
                  <a:cxn ang="0">
                    <a:pos x="T0" y="T1"/>
                  </a:cxn>
                  <a:cxn ang="0">
                    <a:pos x="T2" y="T3"/>
                  </a:cxn>
                  <a:cxn ang="0">
                    <a:pos x="T4" y="T5"/>
                  </a:cxn>
                  <a:cxn ang="0">
                    <a:pos x="T6" y="T7"/>
                  </a:cxn>
                  <a:cxn ang="0">
                    <a:pos x="T8" y="T9"/>
                  </a:cxn>
                  <a:cxn ang="0">
                    <a:pos x="T10" y="T11"/>
                  </a:cxn>
                </a:cxnLst>
                <a:rect l="0" t="0" r="r" b="b"/>
                <a:pathLst>
                  <a:path w="50" h="28">
                    <a:moveTo>
                      <a:pt x="23" y="7"/>
                    </a:moveTo>
                    <a:cubicBezTo>
                      <a:pt x="17" y="3"/>
                      <a:pt x="14" y="4"/>
                      <a:pt x="8" y="8"/>
                    </a:cubicBezTo>
                    <a:cubicBezTo>
                      <a:pt x="0" y="22"/>
                      <a:pt x="16" y="24"/>
                      <a:pt x="26" y="26"/>
                    </a:cubicBezTo>
                    <a:cubicBezTo>
                      <a:pt x="31" y="26"/>
                      <a:pt x="37" y="28"/>
                      <a:pt x="41" y="25"/>
                    </a:cubicBezTo>
                    <a:cubicBezTo>
                      <a:pt x="50" y="18"/>
                      <a:pt x="26" y="0"/>
                      <a:pt x="20" y="4"/>
                    </a:cubicBezTo>
                    <a:cubicBezTo>
                      <a:pt x="19" y="5"/>
                      <a:pt x="22" y="6"/>
                      <a:pt x="23" y="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nvGrpSpPr>
            <p:cNvPr id="866" name="Group 527"/>
            <p:cNvGrpSpPr>
              <a:grpSpLocks/>
            </p:cNvGrpSpPr>
            <p:nvPr/>
          </p:nvGrpSpPr>
          <p:grpSpPr bwMode="auto">
            <a:xfrm>
              <a:off x="4816" y="1842"/>
              <a:ext cx="155" cy="328"/>
              <a:chOff x="8493" y="2100"/>
              <a:chExt cx="313" cy="665"/>
            </a:xfrm>
            <a:grpFill/>
          </p:grpSpPr>
          <p:sp>
            <p:nvSpPr>
              <p:cNvPr id="904" name="Freeform 528"/>
              <p:cNvSpPr>
                <a:spLocks/>
              </p:cNvSpPr>
              <p:nvPr/>
            </p:nvSpPr>
            <p:spPr bwMode="auto">
              <a:xfrm>
                <a:off x="8581" y="2100"/>
                <a:ext cx="173" cy="164"/>
              </a:xfrm>
              <a:custGeom>
                <a:avLst/>
                <a:gdLst>
                  <a:gd name="T0" fmla="*/ 130 w 173"/>
                  <a:gd name="T1" fmla="*/ 33 h 164"/>
                  <a:gd name="T2" fmla="*/ 110 w 173"/>
                  <a:gd name="T3" fmla="*/ 38 h 164"/>
                  <a:gd name="T4" fmla="*/ 26 w 173"/>
                  <a:gd name="T5" fmla="*/ 14 h 164"/>
                  <a:gd name="T6" fmla="*/ 5 w 173"/>
                  <a:gd name="T7" fmla="*/ 11 h 164"/>
                  <a:gd name="T8" fmla="*/ 25 w 173"/>
                  <a:gd name="T9" fmla="*/ 44 h 164"/>
                  <a:gd name="T10" fmla="*/ 43 w 173"/>
                  <a:gd name="T11" fmla="*/ 84 h 164"/>
                  <a:gd name="T12" fmla="*/ 16 w 173"/>
                  <a:gd name="T13" fmla="*/ 83 h 164"/>
                  <a:gd name="T14" fmla="*/ 19 w 173"/>
                  <a:gd name="T15" fmla="*/ 98 h 164"/>
                  <a:gd name="T16" fmla="*/ 31 w 173"/>
                  <a:gd name="T17" fmla="*/ 126 h 164"/>
                  <a:gd name="T18" fmla="*/ 55 w 173"/>
                  <a:gd name="T19" fmla="*/ 164 h 164"/>
                  <a:gd name="T20" fmla="*/ 53 w 173"/>
                  <a:gd name="T21" fmla="*/ 141 h 164"/>
                  <a:gd name="T22" fmla="*/ 65 w 173"/>
                  <a:gd name="T23" fmla="*/ 122 h 164"/>
                  <a:gd name="T24" fmla="*/ 97 w 173"/>
                  <a:gd name="T25" fmla="*/ 125 h 164"/>
                  <a:gd name="T26" fmla="*/ 121 w 173"/>
                  <a:gd name="T27" fmla="*/ 107 h 164"/>
                  <a:gd name="T28" fmla="*/ 160 w 173"/>
                  <a:gd name="T29" fmla="*/ 86 h 164"/>
                  <a:gd name="T30" fmla="*/ 173 w 173"/>
                  <a:gd name="T31" fmla="*/ 78 h 164"/>
                  <a:gd name="T32" fmla="*/ 155 w 173"/>
                  <a:gd name="T33" fmla="*/ 59 h 164"/>
                  <a:gd name="T34" fmla="*/ 130 w 173"/>
                  <a:gd name="T35" fmla="*/ 3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164">
                    <a:moveTo>
                      <a:pt x="130" y="33"/>
                    </a:moveTo>
                    <a:cubicBezTo>
                      <a:pt x="121" y="41"/>
                      <a:pt x="121" y="40"/>
                      <a:pt x="110" y="38"/>
                    </a:cubicBezTo>
                    <a:cubicBezTo>
                      <a:pt x="87" y="19"/>
                      <a:pt x="55" y="20"/>
                      <a:pt x="26" y="14"/>
                    </a:cubicBezTo>
                    <a:cubicBezTo>
                      <a:pt x="22" y="7"/>
                      <a:pt x="20" y="0"/>
                      <a:pt x="5" y="11"/>
                    </a:cubicBezTo>
                    <a:cubicBezTo>
                      <a:pt x="0" y="15"/>
                      <a:pt x="22" y="41"/>
                      <a:pt x="25" y="44"/>
                    </a:cubicBezTo>
                    <a:cubicBezTo>
                      <a:pt x="26" y="61"/>
                      <a:pt x="36" y="69"/>
                      <a:pt x="43" y="84"/>
                    </a:cubicBezTo>
                    <a:cubicBezTo>
                      <a:pt x="38" y="102"/>
                      <a:pt x="28" y="85"/>
                      <a:pt x="16" y="83"/>
                    </a:cubicBezTo>
                    <a:cubicBezTo>
                      <a:pt x="11" y="90"/>
                      <a:pt x="12" y="94"/>
                      <a:pt x="19" y="98"/>
                    </a:cubicBezTo>
                    <a:cubicBezTo>
                      <a:pt x="26" y="107"/>
                      <a:pt x="26" y="117"/>
                      <a:pt x="31" y="126"/>
                    </a:cubicBezTo>
                    <a:cubicBezTo>
                      <a:pt x="33" y="139"/>
                      <a:pt x="42" y="159"/>
                      <a:pt x="55" y="164"/>
                    </a:cubicBezTo>
                    <a:cubicBezTo>
                      <a:pt x="68" y="157"/>
                      <a:pt x="64" y="148"/>
                      <a:pt x="53" y="141"/>
                    </a:cubicBezTo>
                    <a:cubicBezTo>
                      <a:pt x="51" y="128"/>
                      <a:pt x="52" y="124"/>
                      <a:pt x="65" y="122"/>
                    </a:cubicBezTo>
                    <a:cubicBezTo>
                      <a:pt x="76" y="115"/>
                      <a:pt x="85" y="119"/>
                      <a:pt x="97" y="125"/>
                    </a:cubicBezTo>
                    <a:cubicBezTo>
                      <a:pt x="118" y="122"/>
                      <a:pt x="108" y="117"/>
                      <a:pt x="121" y="107"/>
                    </a:cubicBezTo>
                    <a:cubicBezTo>
                      <a:pt x="124" y="92"/>
                      <a:pt x="148" y="87"/>
                      <a:pt x="160" y="86"/>
                    </a:cubicBezTo>
                    <a:cubicBezTo>
                      <a:pt x="165" y="84"/>
                      <a:pt x="169" y="81"/>
                      <a:pt x="173" y="78"/>
                    </a:cubicBezTo>
                    <a:cubicBezTo>
                      <a:pt x="172" y="66"/>
                      <a:pt x="166" y="61"/>
                      <a:pt x="155" y="59"/>
                    </a:cubicBezTo>
                    <a:cubicBezTo>
                      <a:pt x="145" y="51"/>
                      <a:pt x="141" y="40"/>
                      <a:pt x="130" y="3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05" name="Freeform 529"/>
              <p:cNvSpPr>
                <a:spLocks/>
              </p:cNvSpPr>
              <p:nvPr/>
            </p:nvSpPr>
            <p:spPr bwMode="auto">
              <a:xfrm>
                <a:off x="8514" y="2254"/>
                <a:ext cx="292" cy="367"/>
              </a:xfrm>
              <a:custGeom>
                <a:avLst/>
                <a:gdLst>
                  <a:gd name="T0" fmla="*/ 165 w 292"/>
                  <a:gd name="T1" fmla="*/ 11 h 367"/>
                  <a:gd name="T2" fmla="*/ 158 w 292"/>
                  <a:gd name="T3" fmla="*/ 16 h 367"/>
                  <a:gd name="T4" fmla="*/ 138 w 292"/>
                  <a:gd name="T5" fmla="*/ 31 h 367"/>
                  <a:gd name="T6" fmla="*/ 141 w 292"/>
                  <a:gd name="T7" fmla="*/ 52 h 367"/>
                  <a:gd name="T8" fmla="*/ 146 w 292"/>
                  <a:gd name="T9" fmla="*/ 62 h 367"/>
                  <a:gd name="T10" fmla="*/ 162 w 292"/>
                  <a:gd name="T11" fmla="*/ 118 h 367"/>
                  <a:gd name="T12" fmla="*/ 174 w 292"/>
                  <a:gd name="T13" fmla="*/ 131 h 367"/>
                  <a:gd name="T14" fmla="*/ 173 w 292"/>
                  <a:gd name="T15" fmla="*/ 173 h 367"/>
                  <a:gd name="T16" fmla="*/ 138 w 292"/>
                  <a:gd name="T17" fmla="*/ 203 h 367"/>
                  <a:gd name="T18" fmla="*/ 135 w 292"/>
                  <a:gd name="T19" fmla="*/ 188 h 367"/>
                  <a:gd name="T20" fmla="*/ 120 w 292"/>
                  <a:gd name="T21" fmla="*/ 184 h 367"/>
                  <a:gd name="T22" fmla="*/ 108 w 292"/>
                  <a:gd name="T23" fmla="*/ 272 h 367"/>
                  <a:gd name="T24" fmla="*/ 48 w 292"/>
                  <a:gd name="T25" fmla="*/ 287 h 367"/>
                  <a:gd name="T26" fmla="*/ 33 w 292"/>
                  <a:gd name="T27" fmla="*/ 304 h 367"/>
                  <a:gd name="T28" fmla="*/ 0 w 292"/>
                  <a:gd name="T29" fmla="*/ 344 h 367"/>
                  <a:gd name="T30" fmla="*/ 27 w 292"/>
                  <a:gd name="T31" fmla="*/ 356 h 367"/>
                  <a:gd name="T32" fmla="*/ 48 w 292"/>
                  <a:gd name="T33" fmla="*/ 343 h 367"/>
                  <a:gd name="T34" fmla="*/ 50 w 292"/>
                  <a:gd name="T35" fmla="*/ 331 h 367"/>
                  <a:gd name="T36" fmla="*/ 65 w 292"/>
                  <a:gd name="T37" fmla="*/ 329 h 367"/>
                  <a:gd name="T38" fmla="*/ 101 w 292"/>
                  <a:gd name="T39" fmla="*/ 310 h 367"/>
                  <a:gd name="T40" fmla="*/ 135 w 292"/>
                  <a:gd name="T41" fmla="*/ 304 h 367"/>
                  <a:gd name="T42" fmla="*/ 141 w 292"/>
                  <a:gd name="T43" fmla="*/ 341 h 367"/>
                  <a:gd name="T44" fmla="*/ 156 w 292"/>
                  <a:gd name="T45" fmla="*/ 355 h 367"/>
                  <a:gd name="T46" fmla="*/ 165 w 292"/>
                  <a:gd name="T47" fmla="*/ 367 h 367"/>
                  <a:gd name="T48" fmla="*/ 173 w 292"/>
                  <a:gd name="T49" fmla="*/ 352 h 367"/>
                  <a:gd name="T50" fmla="*/ 179 w 292"/>
                  <a:gd name="T51" fmla="*/ 335 h 367"/>
                  <a:gd name="T52" fmla="*/ 161 w 292"/>
                  <a:gd name="T53" fmla="*/ 301 h 367"/>
                  <a:gd name="T54" fmla="*/ 182 w 292"/>
                  <a:gd name="T55" fmla="*/ 290 h 367"/>
                  <a:gd name="T56" fmla="*/ 186 w 292"/>
                  <a:gd name="T57" fmla="*/ 313 h 367"/>
                  <a:gd name="T58" fmla="*/ 210 w 292"/>
                  <a:gd name="T59" fmla="*/ 290 h 367"/>
                  <a:gd name="T60" fmla="*/ 236 w 292"/>
                  <a:gd name="T61" fmla="*/ 305 h 367"/>
                  <a:gd name="T62" fmla="*/ 233 w 292"/>
                  <a:gd name="T63" fmla="*/ 274 h 367"/>
                  <a:gd name="T64" fmla="*/ 227 w 292"/>
                  <a:gd name="T65" fmla="*/ 254 h 367"/>
                  <a:gd name="T66" fmla="*/ 248 w 292"/>
                  <a:gd name="T67" fmla="*/ 233 h 367"/>
                  <a:gd name="T68" fmla="*/ 263 w 292"/>
                  <a:gd name="T69" fmla="*/ 250 h 367"/>
                  <a:gd name="T70" fmla="*/ 264 w 292"/>
                  <a:gd name="T71" fmla="*/ 271 h 367"/>
                  <a:gd name="T72" fmla="*/ 275 w 292"/>
                  <a:gd name="T73" fmla="*/ 277 h 367"/>
                  <a:gd name="T74" fmla="*/ 284 w 292"/>
                  <a:gd name="T75" fmla="*/ 263 h 367"/>
                  <a:gd name="T76" fmla="*/ 285 w 292"/>
                  <a:gd name="T77" fmla="*/ 251 h 367"/>
                  <a:gd name="T78" fmla="*/ 267 w 292"/>
                  <a:gd name="T79" fmla="*/ 235 h 367"/>
                  <a:gd name="T80" fmla="*/ 258 w 292"/>
                  <a:gd name="T81" fmla="*/ 215 h 367"/>
                  <a:gd name="T82" fmla="*/ 227 w 292"/>
                  <a:gd name="T83" fmla="*/ 161 h 367"/>
                  <a:gd name="T84" fmla="*/ 237 w 292"/>
                  <a:gd name="T85" fmla="*/ 119 h 367"/>
                  <a:gd name="T86" fmla="*/ 222 w 292"/>
                  <a:gd name="T87" fmla="*/ 95 h 367"/>
                  <a:gd name="T88" fmla="*/ 204 w 292"/>
                  <a:gd name="T89" fmla="*/ 65 h 367"/>
                  <a:gd name="T90" fmla="*/ 195 w 292"/>
                  <a:gd name="T91" fmla="*/ 56 h 367"/>
                  <a:gd name="T92" fmla="*/ 189 w 292"/>
                  <a:gd name="T93" fmla="*/ 38 h 367"/>
                  <a:gd name="T94" fmla="*/ 186 w 292"/>
                  <a:gd name="T95" fmla="*/ 34 h 367"/>
                  <a:gd name="T96" fmla="*/ 171 w 292"/>
                  <a:gd name="T97" fmla="*/ 14 h 367"/>
                  <a:gd name="T98" fmla="*/ 161 w 292"/>
                  <a:gd name="T99" fmla="*/ 8 h 367"/>
                  <a:gd name="T100" fmla="*/ 165 w 292"/>
                  <a:gd name="T101" fmla="*/ 1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2" h="367">
                    <a:moveTo>
                      <a:pt x="165" y="11"/>
                    </a:moveTo>
                    <a:cubicBezTo>
                      <a:pt x="159" y="6"/>
                      <a:pt x="155" y="8"/>
                      <a:pt x="158" y="16"/>
                    </a:cubicBezTo>
                    <a:cubicBezTo>
                      <a:pt x="155" y="35"/>
                      <a:pt x="153" y="25"/>
                      <a:pt x="138" y="31"/>
                    </a:cubicBezTo>
                    <a:cubicBezTo>
                      <a:pt x="139" y="38"/>
                      <a:pt x="139" y="45"/>
                      <a:pt x="141" y="52"/>
                    </a:cubicBezTo>
                    <a:cubicBezTo>
                      <a:pt x="142" y="56"/>
                      <a:pt x="146" y="62"/>
                      <a:pt x="146" y="62"/>
                    </a:cubicBezTo>
                    <a:cubicBezTo>
                      <a:pt x="146" y="79"/>
                      <a:pt x="140" y="111"/>
                      <a:pt x="162" y="118"/>
                    </a:cubicBezTo>
                    <a:cubicBezTo>
                      <a:pt x="174" y="114"/>
                      <a:pt x="173" y="119"/>
                      <a:pt x="174" y="131"/>
                    </a:cubicBezTo>
                    <a:cubicBezTo>
                      <a:pt x="174" y="145"/>
                      <a:pt x="175" y="159"/>
                      <a:pt x="173" y="173"/>
                    </a:cubicBezTo>
                    <a:cubicBezTo>
                      <a:pt x="172" y="182"/>
                      <a:pt x="148" y="201"/>
                      <a:pt x="138" y="203"/>
                    </a:cubicBezTo>
                    <a:cubicBezTo>
                      <a:pt x="129" y="198"/>
                      <a:pt x="133" y="197"/>
                      <a:pt x="135" y="188"/>
                    </a:cubicBezTo>
                    <a:cubicBezTo>
                      <a:pt x="133" y="173"/>
                      <a:pt x="129" y="178"/>
                      <a:pt x="120" y="184"/>
                    </a:cubicBezTo>
                    <a:cubicBezTo>
                      <a:pt x="106" y="212"/>
                      <a:pt x="127" y="246"/>
                      <a:pt x="108" y="272"/>
                    </a:cubicBezTo>
                    <a:cubicBezTo>
                      <a:pt x="104" y="291"/>
                      <a:pt x="55" y="287"/>
                      <a:pt x="48" y="287"/>
                    </a:cubicBezTo>
                    <a:cubicBezTo>
                      <a:pt x="40" y="291"/>
                      <a:pt x="38" y="298"/>
                      <a:pt x="33" y="304"/>
                    </a:cubicBezTo>
                    <a:cubicBezTo>
                      <a:pt x="22" y="317"/>
                      <a:pt x="8" y="328"/>
                      <a:pt x="0" y="344"/>
                    </a:cubicBezTo>
                    <a:cubicBezTo>
                      <a:pt x="6" y="355"/>
                      <a:pt x="15" y="355"/>
                      <a:pt x="27" y="356"/>
                    </a:cubicBezTo>
                    <a:cubicBezTo>
                      <a:pt x="43" y="355"/>
                      <a:pt x="53" y="359"/>
                      <a:pt x="48" y="343"/>
                    </a:cubicBezTo>
                    <a:cubicBezTo>
                      <a:pt x="49" y="339"/>
                      <a:pt x="47" y="334"/>
                      <a:pt x="50" y="331"/>
                    </a:cubicBezTo>
                    <a:cubicBezTo>
                      <a:pt x="54" y="328"/>
                      <a:pt x="60" y="331"/>
                      <a:pt x="65" y="329"/>
                    </a:cubicBezTo>
                    <a:cubicBezTo>
                      <a:pt x="82" y="321"/>
                      <a:pt x="77" y="312"/>
                      <a:pt x="101" y="310"/>
                    </a:cubicBezTo>
                    <a:cubicBezTo>
                      <a:pt x="112" y="306"/>
                      <a:pt x="124" y="305"/>
                      <a:pt x="135" y="304"/>
                    </a:cubicBezTo>
                    <a:cubicBezTo>
                      <a:pt x="157" y="306"/>
                      <a:pt x="149" y="325"/>
                      <a:pt x="141" y="341"/>
                    </a:cubicBezTo>
                    <a:cubicBezTo>
                      <a:pt x="147" y="345"/>
                      <a:pt x="150" y="350"/>
                      <a:pt x="156" y="355"/>
                    </a:cubicBezTo>
                    <a:cubicBezTo>
                      <a:pt x="158" y="361"/>
                      <a:pt x="159" y="364"/>
                      <a:pt x="165" y="367"/>
                    </a:cubicBezTo>
                    <a:cubicBezTo>
                      <a:pt x="168" y="362"/>
                      <a:pt x="171" y="358"/>
                      <a:pt x="173" y="352"/>
                    </a:cubicBezTo>
                    <a:cubicBezTo>
                      <a:pt x="174" y="344"/>
                      <a:pt x="176" y="342"/>
                      <a:pt x="179" y="335"/>
                    </a:cubicBezTo>
                    <a:cubicBezTo>
                      <a:pt x="173" y="323"/>
                      <a:pt x="167" y="312"/>
                      <a:pt x="161" y="301"/>
                    </a:cubicBezTo>
                    <a:cubicBezTo>
                      <a:pt x="163" y="280"/>
                      <a:pt x="171" y="279"/>
                      <a:pt x="182" y="290"/>
                    </a:cubicBezTo>
                    <a:cubicBezTo>
                      <a:pt x="183" y="294"/>
                      <a:pt x="183" y="315"/>
                      <a:pt x="186" y="313"/>
                    </a:cubicBezTo>
                    <a:cubicBezTo>
                      <a:pt x="199" y="304"/>
                      <a:pt x="195" y="295"/>
                      <a:pt x="210" y="290"/>
                    </a:cubicBezTo>
                    <a:cubicBezTo>
                      <a:pt x="228" y="294"/>
                      <a:pt x="222" y="297"/>
                      <a:pt x="236" y="305"/>
                    </a:cubicBezTo>
                    <a:cubicBezTo>
                      <a:pt x="244" y="294"/>
                      <a:pt x="244" y="282"/>
                      <a:pt x="233" y="274"/>
                    </a:cubicBezTo>
                    <a:cubicBezTo>
                      <a:pt x="227" y="257"/>
                      <a:pt x="229" y="264"/>
                      <a:pt x="227" y="254"/>
                    </a:cubicBezTo>
                    <a:cubicBezTo>
                      <a:pt x="229" y="235"/>
                      <a:pt x="232" y="240"/>
                      <a:pt x="248" y="233"/>
                    </a:cubicBezTo>
                    <a:cubicBezTo>
                      <a:pt x="258" y="238"/>
                      <a:pt x="258" y="239"/>
                      <a:pt x="263" y="250"/>
                    </a:cubicBezTo>
                    <a:cubicBezTo>
                      <a:pt x="264" y="260"/>
                      <a:pt x="266" y="262"/>
                      <a:pt x="264" y="271"/>
                    </a:cubicBezTo>
                    <a:cubicBezTo>
                      <a:pt x="265" y="277"/>
                      <a:pt x="272" y="278"/>
                      <a:pt x="275" y="277"/>
                    </a:cubicBezTo>
                    <a:cubicBezTo>
                      <a:pt x="278" y="276"/>
                      <a:pt x="282" y="267"/>
                      <a:pt x="284" y="263"/>
                    </a:cubicBezTo>
                    <a:cubicBezTo>
                      <a:pt x="283" y="255"/>
                      <a:pt x="292" y="255"/>
                      <a:pt x="285" y="251"/>
                    </a:cubicBezTo>
                    <a:cubicBezTo>
                      <a:pt x="279" y="243"/>
                      <a:pt x="272" y="244"/>
                      <a:pt x="267" y="235"/>
                    </a:cubicBezTo>
                    <a:cubicBezTo>
                      <a:pt x="265" y="227"/>
                      <a:pt x="261" y="222"/>
                      <a:pt x="258" y="215"/>
                    </a:cubicBezTo>
                    <a:cubicBezTo>
                      <a:pt x="257" y="195"/>
                      <a:pt x="248" y="169"/>
                      <a:pt x="227" y="161"/>
                    </a:cubicBezTo>
                    <a:cubicBezTo>
                      <a:pt x="225" y="151"/>
                      <a:pt x="241" y="128"/>
                      <a:pt x="237" y="119"/>
                    </a:cubicBezTo>
                    <a:cubicBezTo>
                      <a:pt x="235" y="107"/>
                      <a:pt x="231" y="105"/>
                      <a:pt x="222" y="95"/>
                    </a:cubicBezTo>
                    <a:cubicBezTo>
                      <a:pt x="220" y="88"/>
                      <a:pt x="209" y="68"/>
                      <a:pt x="204" y="65"/>
                    </a:cubicBezTo>
                    <a:cubicBezTo>
                      <a:pt x="201" y="62"/>
                      <a:pt x="197" y="60"/>
                      <a:pt x="195" y="56"/>
                    </a:cubicBezTo>
                    <a:cubicBezTo>
                      <a:pt x="192" y="50"/>
                      <a:pt x="193" y="43"/>
                      <a:pt x="189" y="38"/>
                    </a:cubicBezTo>
                    <a:cubicBezTo>
                      <a:pt x="188" y="37"/>
                      <a:pt x="187" y="35"/>
                      <a:pt x="186" y="34"/>
                    </a:cubicBezTo>
                    <a:cubicBezTo>
                      <a:pt x="184" y="25"/>
                      <a:pt x="179" y="18"/>
                      <a:pt x="171" y="14"/>
                    </a:cubicBezTo>
                    <a:cubicBezTo>
                      <a:pt x="157" y="7"/>
                      <a:pt x="161" y="0"/>
                      <a:pt x="161" y="8"/>
                    </a:cubicBezTo>
                    <a:cubicBezTo>
                      <a:pt x="161" y="10"/>
                      <a:pt x="164" y="10"/>
                      <a:pt x="165" y="1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06" name="Freeform 530"/>
              <p:cNvSpPr>
                <a:spLocks/>
              </p:cNvSpPr>
              <p:nvPr/>
            </p:nvSpPr>
            <p:spPr bwMode="auto">
              <a:xfrm>
                <a:off x="8579" y="2588"/>
                <a:ext cx="58" cy="58"/>
              </a:xfrm>
              <a:custGeom>
                <a:avLst/>
                <a:gdLst>
                  <a:gd name="T0" fmla="*/ 34 w 58"/>
                  <a:gd name="T1" fmla="*/ 1 h 58"/>
                  <a:gd name="T2" fmla="*/ 16 w 58"/>
                  <a:gd name="T3" fmla="*/ 15 h 58"/>
                  <a:gd name="T4" fmla="*/ 7 w 58"/>
                  <a:gd name="T5" fmla="*/ 25 h 58"/>
                  <a:gd name="T6" fmla="*/ 0 w 58"/>
                  <a:gd name="T7" fmla="*/ 36 h 58"/>
                  <a:gd name="T8" fmla="*/ 12 w 58"/>
                  <a:gd name="T9" fmla="*/ 48 h 58"/>
                  <a:gd name="T10" fmla="*/ 31 w 58"/>
                  <a:gd name="T11" fmla="*/ 58 h 58"/>
                  <a:gd name="T12" fmla="*/ 48 w 58"/>
                  <a:gd name="T13" fmla="*/ 36 h 58"/>
                  <a:gd name="T14" fmla="*/ 58 w 58"/>
                  <a:gd name="T15" fmla="*/ 22 h 58"/>
                  <a:gd name="T16" fmla="*/ 40 w 58"/>
                  <a:gd name="T17" fmla="*/ 0 h 58"/>
                  <a:gd name="T18" fmla="*/ 34 w 58"/>
                  <a:gd name="T19"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34" y="1"/>
                    </a:moveTo>
                    <a:cubicBezTo>
                      <a:pt x="27" y="12"/>
                      <a:pt x="31" y="12"/>
                      <a:pt x="16" y="15"/>
                    </a:cubicBezTo>
                    <a:cubicBezTo>
                      <a:pt x="12" y="19"/>
                      <a:pt x="10" y="21"/>
                      <a:pt x="7" y="25"/>
                    </a:cubicBezTo>
                    <a:cubicBezTo>
                      <a:pt x="4" y="29"/>
                      <a:pt x="0" y="36"/>
                      <a:pt x="0" y="36"/>
                    </a:cubicBezTo>
                    <a:cubicBezTo>
                      <a:pt x="1" y="45"/>
                      <a:pt x="3" y="45"/>
                      <a:pt x="12" y="48"/>
                    </a:cubicBezTo>
                    <a:cubicBezTo>
                      <a:pt x="18" y="53"/>
                      <a:pt x="23" y="57"/>
                      <a:pt x="31" y="58"/>
                    </a:cubicBezTo>
                    <a:cubicBezTo>
                      <a:pt x="36" y="48"/>
                      <a:pt x="36" y="38"/>
                      <a:pt x="48" y="36"/>
                    </a:cubicBezTo>
                    <a:cubicBezTo>
                      <a:pt x="55" y="33"/>
                      <a:pt x="57" y="29"/>
                      <a:pt x="58" y="22"/>
                    </a:cubicBezTo>
                    <a:cubicBezTo>
                      <a:pt x="55" y="5"/>
                      <a:pt x="55" y="3"/>
                      <a:pt x="40" y="0"/>
                    </a:cubicBezTo>
                    <a:cubicBezTo>
                      <a:pt x="38" y="0"/>
                      <a:pt x="34" y="1"/>
                      <a:pt x="34" y="1"/>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07" name="Freeform 531"/>
              <p:cNvSpPr>
                <a:spLocks/>
              </p:cNvSpPr>
              <p:nvPr/>
            </p:nvSpPr>
            <p:spPr bwMode="auto">
              <a:xfrm>
                <a:off x="8493" y="2619"/>
                <a:ext cx="93" cy="111"/>
              </a:xfrm>
              <a:custGeom>
                <a:avLst/>
                <a:gdLst>
                  <a:gd name="T0" fmla="*/ 17 w 93"/>
                  <a:gd name="T1" fmla="*/ 0 h 111"/>
                  <a:gd name="T2" fmla="*/ 0 w 93"/>
                  <a:gd name="T3" fmla="*/ 24 h 111"/>
                  <a:gd name="T4" fmla="*/ 20 w 93"/>
                  <a:gd name="T5" fmla="*/ 53 h 111"/>
                  <a:gd name="T6" fmla="*/ 27 w 93"/>
                  <a:gd name="T7" fmla="*/ 42 h 111"/>
                  <a:gd name="T8" fmla="*/ 41 w 93"/>
                  <a:gd name="T9" fmla="*/ 29 h 111"/>
                  <a:gd name="T10" fmla="*/ 57 w 93"/>
                  <a:gd name="T11" fmla="*/ 53 h 111"/>
                  <a:gd name="T12" fmla="*/ 68 w 93"/>
                  <a:gd name="T13" fmla="*/ 90 h 111"/>
                  <a:gd name="T14" fmla="*/ 71 w 93"/>
                  <a:gd name="T15" fmla="*/ 111 h 111"/>
                  <a:gd name="T16" fmla="*/ 81 w 93"/>
                  <a:gd name="T17" fmla="*/ 99 h 111"/>
                  <a:gd name="T18" fmla="*/ 93 w 93"/>
                  <a:gd name="T19" fmla="*/ 89 h 111"/>
                  <a:gd name="T20" fmla="*/ 84 w 93"/>
                  <a:gd name="T21" fmla="*/ 51 h 111"/>
                  <a:gd name="T22" fmla="*/ 71 w 93"/>
                  <a:gd name="T23" fmla="*/ 23 h 111"/>
                  <a:gd name="T24" fmla="*/ 59 w 93"/>
                  <a:gd name="T25" fmla="*/ 12 h 111"/>
                  <a:gd name="T26" fmla="*/ 38 w 93"/>
                  <a:gd name="T27" fmla="*/ 5 h 111"/>
                  <a:gd name="T28" fmla="*/ 17 w 93"/>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1">
                    <a:moveTo>
                      <a:pt x="17" y="0"/>
                    </a:moveTo>
                    <a:cubicBezTo>
                      <a:pt x="10" y="7"/>
                      <a:pt x="4" y="15"/>
                      <a:pt x="0" y="24"/>
                    </a:cubicBezTo>
                    <a:cubicBezTo>
                      <a:pt x="3" y="43"/>
                      <a:pt x="7" y="42"/>
                      <a:pt x="20" y="53"/>
                    </a:cubicBezTo>
                    <a:cubicBezTo>
                      <a:pt x="27" y="51"/>
                      <a:pt x="30" y="50"/>
                      <a:pt x="27" y="42"/>
                    </a:cubicBezTo>
                    <a:cubicBezTo>
                      <a:pt x="29" y="27"/>
                      <a:pt x="28" y="26"/>
                      <a:pt x="41" y="29"/>
                    </a:cubicBezTo>
                    <a:cubicBezTo>
                      <a:pt x="48" y="36"/>
                      <a:pt x="52" y="44"/>
                      <a:pt x="57" y="53"/>
                    </a:cubicBezTo>
                    <a:cubicBezTo>
                      <a:pt x="59" y="71"/>
                      <a:pt x="58" y="77"/>
                      <a:pt x="68" y="90"/>
                    </a:cubicBezTo>
                    <a:cubicBezTo>
                      <a:pt x="66" y="98"/>
                      <a:pt x="61" y="109"/>
                      <a:pt x="71" y="111"/>
                    </a:cubicBezTo>
                    <a:cubicBezTo>
                      <a:pt x="75" y="107"/>
                      <a:pt x="76" y="103"/>
                      <a:pt x="81" y="99"/>
                    </a:cubicBezTo>
                    <a:cubicBezTo>
                      <a:pt x="91" y="102"/>
                      <a:pt x="92" y="99"/>
                      <a:pt x="93" y="89"/>
                    </a:cubicBezTo>
                    <a:cubicBezTo>
                      <a:pt x="92" y="68"/>
                      <a:pt x="92" y="66"/>
                      <a:pt x="84" y="51"/>
                    </a:cubicBezTo>
                    <a:cubicBezTo>
                      <a:pt x="83" y="33"/>
                      <a:pt x="84" y="33"/>
                      <a:pt x="71" y="23"/>
                    </a:cubicBezTo>
                    <a:cubicBezTo>
                      <a:pt x="68" y="18"/>
                      <a:pt x="64" y="14"/>
                      <a:pt x="59" y="12"/>
                    </a:cubicBezTo>
                    <a:cubicBezTo>
                      <a:pt x="52" y="9"/>
                      <a:pt x="38" y="5"/>
                      <a:pt x="38" y="5"/>
                    </a:cubicBezTo>
                    <a:cubicBezTo>
                      <a:pt x="29" y="7"/>
                      <a:pt x="25" y="4"/>
                      <a:pt x="17"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08" name="Freeform 532"/>
              <p:cNvSpPr>
                <a:spLocks/>
              </p:cNvSpPr>
              <p:nvPr/>
            </p:nvSpPr>
            <p:spPr bwMode="auto">
              <a:xfrm>
                <a:off x="8583" y="2739"/>
                <a:ext cx="25" cy="26"/>
              </a:xfrm>
              <a:custGeom>
                <a:avLst/>
                <a:gdLst>
                  <a:gd name="T0" fmla="*/ 11 w 25"/>
                  <a:gd name="T1" fmla="*/ 3 h 26"/>
                  <a:gd name="T2" fmla="*/ 14 w 25"/>
                  <a:gd name="T3" fmla="*/ 26 h 26"/>
                  <a:gd name="T4" fmla="*/ 21 w 25"/>
                  <a:gd name="T5" fmla="*/ 11 h 26"/>
                  <a:gd name="T6" fmla="*/ 11 w 25"/>
                  <a:gd name="T7" fmla="*/ 3 h 26"/>
                </a:gdLst>
                <a:ahLst/>
                <a:cxnLst>
                  <a:cxn ang="0">
                    <a:pos x="T0" y="T1"/>
                  </a:cxn>
                  <a:cxn ang="0">
                    <a:pos x="T2" y="T3"/>
                  </a:cxn>
                  <a:cxn ang="0">
                    <a:pos x="T4" y="T5"/>
                  </a:cxn>
                  <a:cxn ang="0">
                    <a:pos x="T6" y="T7"/>
                  </a:cxn>
                </a:cxnLst>
                <a:rect l="0" t="0" r="r" b="b"/>
                <a:pathLst>
                  <a:path w="25" h="26">
                    <a:moveTo>
                      <a:pt x="11" y="3"/>
                    </a:moveTo>
                    <a:cubicBezTo>
                      <a:pt x="0" y="7"/>
                      <a:pt x="4" y="22"/>
                      <a:pt x="14" y="26"/>
                    </a:cubicBezTo>
                    <a:cubicBezTo>
                      <a:pt x="21" y="23"/>
                      <a:pt x="25" y="19"/>
                      <a:pt x="21" y="11"/>
                    </a:cubicBezTo>
                    <a:cubicBezTo>
                      <a:pt x="20" y="9"/>
                      <a:pt x="14" y="0"/>
                      <a:pt x="11"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867" name="Freeform 533"/>
            <p:cNvSpPr>
              <a:spLocks/>
            </p:cNvSpPr>
            <p:nvPr/>
          </p:nvSpPr>
          <p:spPr bwMode="auto">
            <a:xfrm>
              <a:off x="4065" y="1768"/>
              <a:ext cx="462" cy="204"/>
            </a:xfrm>
            <a:custGeom>
              <a:avLst/>
              <a:gdLst>
                <a:gd name="T0" fmla="*/ 14 w 936"/>
                <a:gd name="T1" fmla="*/ 140 h 412"/>
                <a:gd name="T2" fmla="*/ 50 w 936"/>
                <a:gd name="T3" fmla="*/ 161 h 412"/>
                <a:gd name="T4" fmla="*/ 110 w 936"/>
                <a:gd name="T5" fmla="*/ 173 h 412"/>
                <a:gd name="T6" fmla="*/ 140 w 936"/>
                <a:gd name="T7" fmla="*/ 235 h 412"/>
                <a:gd name="T8" fmla="*/ 183 w 936"/>
                <a:gd name="T9" fmla="*/ 278 h 412"/>
                <a:gd name="T10" fmla="*/ 236 w 936"/>
                <a:gd name="T11" fmla="*/ 311 h 412"/>
                <a:gd name="T12" fmla="*/ 267 w 936"/>
                <a:gd name="T13" fmla="*/ 323 h 412"/>
                <a:gd name="T14" fmla="*/ 302 w 936"/>
                <a:gd name="T15" fmla="*/ 337 h 412"/>
                <a:gd name="T16" fmla="*/ 348 w 936"/>
                <a:gd name="T17" fmla="*/ 383 h 412"/>
                <a:gd name="T18" fmla="*/ 467 w 936"/>
                <a:gd name="T19" fmla="*/ 373 h 412"/>
                <a:gd name="T20" fmla="*/ 540 w 936"/>
                <a:gd name="T21" fmla="*/ 394 h 412"/>
                <a:gd name="T22" fmla="*/ 584 w 936"/>
                <a:gd name="T23" fmla="*/ 406 h 412"/>
                <a:gd name="T24" fmla="*/ 641 w 936"/>
                <a:gd name="T25" fmla="*/ 410 h 412"/>
                <a:gd name="T26" fmla="*/ 707 w 936"/>
                <a:gd name="T27" fmla="*/ 389 h 412"/>
                <a:gd name="T28" fmla="*/ 759 w 936"/>
                <a:gd name="T29" fmla="*/ 358 h 412"/>
                <a:gd name="T30" fmla="*/ 785 w 936"/>
                <a:gd name="T31" fmla="*/ 314 h 412"/>
                <a:gd name="T32" fmla="*/ 780 w 936"/>
                <a:gd name="T33" fmla="*/ 283 h 412"/>
                <a:gd name="T34" fmla="*/ 803 w 936"/>
                <a:gd name="T35" fmla="*/ 278 h 412"/>
                <a:gd name="T36" fmla="*/ 834 w 936"/>
                <a:gd name="T37" fmla="*/ 275 h 412"/>
                <a:gd name="T38" fmla="*/ 879 w 936"/>
                <a:gd name="T39" fmla="*/ 184 h 412"/>
                <a:gd name="T40" fmla="*/ 863 w 936"/>
                <a:gd name="T41" fmla="*/ 140 h 412"/>
                <a:gd name="T42" fmla="*/ 822 w 936"/>
                <a:gd name="T43" fmla="*/ 149 h 412"/>
                <a:gd name="T44" fmla="*/ 810 w 936"/>
                <a:gd name="T45" fmla="*/ 95 h 412"/>
                <a:gd name="T46" fmla="*/ 780 w 936"/>
                <a:gd name="T47" fmla="*/ 59 h 412"/>
                <a:gd name="T48" fmla="*/ 734 w 936"/>
                <a:gd name="T49" fmla="*/ 47 h 412"/>
                <a:gd name="T50" fmla="*/ 708 w 936"/>
                <a:gd name="T51" fmla="*/ 79 h 412"/>
                <a:gd name="T52" fmla="*/ 671 w 936"/>
                <a:gd name="T53" fmla="*/ 89 h 412"/>
                <a:gd name="T54" fmla="*/ 558 w 936"/>
                <a:gd name="T55" fmla="*/ 91 h 412"/>
                <a:gd name="T56" fmla="*/ 497 w 936"/>
                <a:gd name="T57" fmla="*/ 73 h 412"/>
                <a:gd name="T58" fmla="*/ 429 w 936"/>
                <a:gd name="T59" fmla="*/ 77 h 412"/>
                <a:gd name="T60" fmla="*/ 341 w 936"/>
                <a:gd name="T61" fmla="*/ 37 h 412"/>
                <a:gd name="T62" fmla="*/ 321 w 936"/>
                <a:gd name="T63" fmla="*/ 5 h 412"/>
                <a:gd name="T64" fmla="*/ 240 w 936"/>
                <a:gd name="T65" fmla="*/ 7 h 412"/>
                <a:gd name="T66" fmla="*/ 239 w 936"/>
                <a:gd name="T67" fmla="*/ 35 h 412"/>
                <a:gd name="T68" fmla="*/ 269 w 936"/>
                <a:gd name="T69" fmla="*/ 88 h 412"/>
                <a:gd name="T70" fmla="*/ 242 w 936"/>
                <a:gd name="T71" fmla="*/ 109 h 412"/>
                <a:gd name="T72" fmla="*/ 192 w 936"/>
                <a:gd name="T73" fmla="*/ 98 h 412"/>
                <a:gd name="T74" fmla="*/ 161 w 936"/>
                <a:gd name="T75" fmla="*/ 67 h 412"/>
                <a:gd name="T76" fmla="*/ 125 w 936"/>
                <a:gd name="T77" fmla="*/ 73 h 412"/>
                <a:gd name="T78" fmla="*/ 90 w 936"/>
                <a:gd name="T79" fmla="*/ 59 h 412"/>
                <a:gd name="T80" fmla="*/ 48 w 936"/>
                <a:gd name="T81" fmla="*/ 103 h 412"/>
                <a:gd name="T82" fmla="*/ 0 w 936"/>
                <a:gd name="T83" fmla="*/ 13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36" h="412">
                  <a:moveTo>
                    <a:pt x="0" y="134"/>
                  </a:moveTo>
                  <a:cubicBezTo>
                    <a:pt x="5" y="137"/>
                    <a:pt x="8" y="139"/>
                    <a:pt x="14" y="140"/>
                  </a:cubicBezTo>
                  <a:cubicBezTo>
                    <a:pt x="23" y="144"/>
                    <a:pt x="30" y="149"/>
                    <a:pt x="38" y="154"/>
                  </a:cubicBezTo>
                  <a:cubicBezTo>
                    <a:pt x="42" y="159"/>
                    <a:pt x="44" y="160"/>
                    <a:pt x="50" y="161"/>
                  </a:cubicBezTo>
                  <a:cubicBezTo>
                    <a:pt x="66" y="161"/>
                    <a:pt x="83" y="155"/>
                    <a:pt x="98" y="161"/>
                  </a:cubicBezTo>
                  <a:cubicBezTo>
                    <a:pt x="101" y="162"/>
                    <a:pt x="106" y="171"/>
                    <a:pt x="110" y="173"/>
                  </a:cubicBezTo>
                  <a:cubicBezTo>
                    <a:pt x="115" y="179"/>
                    <a:pt x="121" y="184"/>
                    <a:pt x="128" y="188"/>
                  </a:cubicBezTo>
                  <a:cubicBezTo>
                    <a:pt x="137" y="203"/>
                    <a:pt x="130" y="218"/>
                    <a:pt x="140" y="235"/>
                  </a:cubicBezTo>
                  <a:cubicBezTo>
                    <a:pt x="140" y="248"/>
                    <a:pt x="134" y="275"/>
                    <a:pt x="150" y="283"/>
                  </a:cubicBezTo>
                  <a:cubicBezTo>
                    <a:pt x="161" y="280"/>
                    <a:pt x="171" y="279"/>
                    <a:pt x="183" y="278"/>
                  </a:cubicBezTo>
                  <a:cubicBezTo>
                    <a:pt x="194" y="280"/>
                    <a:pt x="204" y="281"/>
                    <a:pt x="215" y="283"/>
                  </a:cubicBezTo>
                  <a:cubicBezTo>
                    <a:pt x="226" y="289"/>
                    <a:pt x="230" y="301"/>
                    <a:pt x="236" y="311"/>
                  </a:cubicBezTo>
                  <a:cubicBezTo>
                    <a:pt x="238" y="315"/>
                    <a:pt x="238" y="321"/>
                    <a:pt x="242" y="322"/>
                  </a:cubicBezTo>
                  <a:cubicBezTo>
                    <a:pt x="250" y="324"/>
                    <a:pt x="259" y="323"/>
                    <a:pt x="267" y="323"/>
                  </a:cubicBezTo>
                  <a:cubicBezTo>
                    <a:pt x="274" y="327"/>
                    <a:pt x="272" y="333"/>
                    <a:pt x="279" y="338"/>
                  </a:cubicBezTo>
                  <a:cubicBezTo>
                    <a:pt x="287" y="338"/>
                    <a:pt x="294" y="336"/>
                    <a:pt x="302" y="337"/>
                  </a:cubicBezTo>
                  <a:cubicBezTo>
                    <a:pt x="305" y="337"/>
                    <a:pt x="322" y="359"/>
                    <a:pt x="330" y="362"/>
                  </a:cubicBezTo>
                  <a:cubicBezTo>
                    <a:pt x="334" y="374"/>
                    <a:pt x="340" y="375"/>
                    <a:pt x="348" y="383"/>
                  </a:cubicBezTo>
                  <a:cubicBezTo>
                    <a:pt x="371" y="381"/>
                    <a:pt x="393" y="381"/>
                    <a:pt x="417" y="383"/>
                  </a:cubicBezTo>
                  <a:cubicBezTo>
                    <a:pt x="436" y="382"/>
                    <a:pt x="448" y="375"/>
                    <a:pt x="467" y="373"/>
                  </a:cubicBezTo>
                  <a:cubicBezTo>
                    <a:pt x="482" y="370"/>
                    <a:pt x="493" y="374"/>
                    <a:pt x="506" y="377"/>
                  </a:cubicBezTo>
                  <a:cubicBezTo>
                    <a:pt x="525" y="391"/>
                    <a:pt x="503" y="391"/>
                    <a:pt x="540" y="394"/>
                  </a:cubicBezTo>
                  <a:cubicBezTo>
                    <a:pt x="548" y="399"/>
                    <a:pt x="560" y="403"/>
                    <a:pt x="569" y="406"/>
                  </a:cubicBezTo>
                  <a:cubicBezTo>
                    <a:pt x="575" y="412"/>
                    <a:pt x="577" y="410"/>
                    <a:pt x="584" y="406"/>
                  </a:cubicBezTo>
                  <a:cubicBezTo>
                    <a:pt x="597" y="406"/>
                    <a:pt x="610" y="406"/>
                    <a:pt x="623" y="407"/>
                  </a:cubicBezTo>
                  <a:cubicBezTo>
                    <a:pt x="629" y="407"/>
                    <a:pt x="641" y="410"/>
                    <a:pt x="641" y="410"/>
                  </a:cubicBezTo>
                  <a:cubicBezTo>
                    <a:pt x="661" y="408"/>
                    <a:pt x="670" y="389"/>
                    <a:pt x="689" y="385"/>
                  </a:cubicBezTo>
                  <a:cubicBezTo>
                    <a:pt x="696" y="386"/>
                    <a:pt x="700" y="388"/>
                    <a:pt x="707" y="389"/>
                  </a:cubicBezTo>
                  <a:cubicBezTo>
                    <a:pt x="711" y="383"/>
                    <a:pt x="713" y="380"/>
                    <a:pt x="719" y="376"/>
                  </a:cubicBezTo>
                  <a:cubicBezTo>
                    <a:pt x="730" y="362"/>
                    <a:pt x="741" y="360"/>
                    <a:pt x="759" y="358"/>
                  </a:cubicBezTo>
                  <a:cubicBezTo>
                    <a:pt x="766" y="355"/>
                    <a:pt x="768" y="353"/>
                    <a:pt x="773" y="347"/>
                  </a:cubicBezTo>
                  <a:cubicBezTo>
                    <a:pt x="775" y="335"/>
                    <a:pt x="779" y="324"/>
                    <a:pt x="785" y="314"/>
                  </a:cubicBezTo>
                  <a:cubicBezTo>
                    <a:pt x="783" y="304"/>
                    <a:pt x="784" y="300"/>
                    <a:pt x="774" y="298"/>
                  </a:cubicBezTo>
                  <a:cubicBezTo>
                    <a:pt x="773" y="291"/>
                    <a:pt x="775" y="288"/>
                    <a:pt x="780" y="283"/>
                  </a:cubicBezTo>
                  <a:cubicBezTo>
                    <a:pt x="782" y="276"/>
                    <a:pt x="782" y="270"/>
                    <a:pt x="785" y="263"/>
                  </a:cubicBezTo>
                  <a:cubicBezTo>
                    <a:pt x="799" y="266"/>
                    <a:pt x="798" y="267"/>
                    <a:pt x="803" y="278"/>
                  </a:cubicBezTo>
                  <a:cubicBezTo>
                    <a:pt x="805" y="289"/>
                    <a:pt x="809" y="287"/>
                    <a:pt x="819" y="284"/>
                  </a:cubicBezTo>
                  <a:cubicBezTo>
                    <a:pt x="834" y="269"/>
                    <a:pt x="815" y="286"/>
                    <a:pt x="834" y="275"/>
                  </a:cubicBezTo>
                  <a:cubicBezTo>
                    <a:pt x="849" y="266"/>
                    <a:pt x="856" y="250"/>
                    <a:pt x="863" y="236"/>
                  </a:cubicBezTo>
                  <a:cubicBezTo>
                    <a:pt x="865" y="224"/>
                    <a:pt x="864" y="189"/>
                    <a:pt x="879" y="184"/>
                  </a:cubicBezTo>
                  <a:cubicBezTo>
                    <a:pt x="891" y="179"/>
                    <a:pt x="902" y="180"/>
                    <a:pt x="914" y="173"/>
                  </a:cubicBezTo>
                  <a:cubicBezTo>
                    <a:pt x="936" y="143"/>
                    <a:pt x="871" y="140"/>
                    <a:pt x="863" y="140"/>
                  </a:cubicBezTo>
                  <a:cubicBezTo>
                    <a:pt x="855" y="140"/>
                    <a:pt x="847" y="139"/>
                    <a:pt x="839" y="139"/>
                  </a:cubicBezTo>
                  <a:cubicBezTo>
                    <a:pt x="831" y="141"/>
                    <a:pt x="831" y="147"/>
                    <a:pt x="822" y="149"/>
                  </a:cubicBezTo>
                  <a:cubicBezTo>
                    <a:pt x="816" y="141"/>
                    <a:pt x="818" y="130"/>
                    <a:pt x="816" y="121"/>
                  </a:cubicBezTo>
                  <a:cubicBezTo>
                    <a:pt x="815" y="109"/>
                    <a:pt x="815" y="105"/>
                    <a:pt x="810" y="95"/>
                  </a:cubicBezTo>
                  <a:cubicBezTo>
                    <a:pt x="809" y="84"/>
                    <a:pt x="803" y="72"/>
                    <a:pt x="792" y="70"/>
                  </a:cubicBezTo>
                  <a:cubicBezTo>
                    <a:pt x="788" y="64"/>
                    <a:pt x="786" y="62"/>
                    <a:pt x="780" y="59"/>
                  </a:cubicBezTo>
                  <a:cubicBezTo>
                    <a:pt x="745" y="62"/>
                    <a:pt x="762" y="65"/>
                    <a:pt x="743" y="50"/>
                  </a:cubicBezTo>
                  <a:cubicBezTo>
                    <a:pt x="741" y="46"/>
                    <a:pt x="741" y="42"/>
                    <a:pt x="734" y="47"/>
                  </a:cubicBezTo>
                  <a:cubicBezTo>
                    <a:pt x="731" y="49"/>
                    <a:pt x="731" y="55"/>
                    <a:pt x="729" y="58"/>
                  </a:cubicBezTo>
                  <a:cubicBezTo>
                    <a:pt x="722" y="66"/>
                    <a:pt x="717" y="73"/>
                    <a:pt x="708" y="79"/>
                  </a:cubicBezTo>
                  <a:cubicBezTo>
                    <a:pt x="705" y="83"/>
                    <a:pt x="695" y="90"/>
                    <a:pt x="692" y="94"/>
                  </a:cubicBezTo>
                  <a:cubicBezTo>
                    <a:pt x="690" y="103"/>
                    <a:pt x="675" y="94"/>
                    <a:pt x="671" y="89"/>
                  </a:cubicBezTo>
                  <a:cubicBezTo>
                    <a:pt x="628" y="90"/>
                    <a:pt x="649" y="91"/>
                    <a:pt x="623" y="95"/>
                  </a:cubicBezTo>
                  <a:cubicBezTo>
                    <a:pt x="602" y="94"/>
                    <a:pt x="579" y="95"/>
                    <a:pt x="558" y="91"/>
                  </a:cubicBezTo>
                  <a:cubicBezTo>
                    <a:pt x="552" y="88"/>
                    <a:pt x="544" y="86"/>
                    <a:pt x="537" y="85"/>
                  </a:cubicBezTo>
                  <a:cubicBezTo>
                    <a:pt x="520" y="76"/>
                    <a:pt x="519" y="74"/>
                    <a:pt x="497" y="73"/>
                  </a:cubicBezTo>
                  <a:cubicBezTo>
                    <a:pt x="491" y="71"/>
                    <a:pt x="486" y="70"/>
                    <a:pt x="480" y="68"/>
                  </a:cubicBezTo>
                  <a:cubicBezTo>
                    <a:pt x="442" y="70"/>
                    <a:pt x="453" y="72"/>
                    <a:pt x="429" y="77"/>
                  </a:cubicBezTo>
                  <a:cubicBezTo>
                    <a:pt x="407" y="74"/>
                    <a:pt x="397" y="67"/>
                    <a:pt x="381" y="64"/>
                  </a:cubicBezTo>
                  <a:cubicBezTo>
                    <a:pt x="365" y="52"/>
                    <a:pt x="358" y="47"/>
                    <a:pt x="341" y="37"/>
                  </a:cubicBezTo>
                  <a:cubicBezTo>
                    <a:pt x="333" y="29"/>
                    <a:pt x="338" y="19"/>
                    <a:pt x="335" y="14"/>
                  </a:cubicBezTo>
                  <a:cubicBezTo>
                    <a:pt x="332" y="9"/>
                    <a:pt x="330" y="7"/>
                    <a:pt x="321" y="5"/>
                  </a:cubicBezTo>
                  <a:cubicBezTo>
                    <a:pt x="307" y="4"/>
                    <a:pt x="292" y="4"/>
                    <a:pt x="278" y="4"/>
                  </a:cubicBezTo>
                  <a:cubicBezTo>
                    <a:pt x="264" y="3"/>
                    <a:pt x="252" y="0"/>
                    <a:pt x="240" y="7"/>
                  </a:cubicBezTo>
                  <a:cubicBezTo>
                    <a:pt x="237" y="11"/>
                    <a:pt x="236" y="15"/>
                    <a:pt x="234" y="20"/>
                  </a:cubicBezTo>
                  <a:cubicBezTo>
                    <a:pt x="236" y="25"/>
                    <a:pt x="237" y="30"/>
                    <a:pt x="239" y="35"/>
                  </a:cubicBezTo>
                  <a:cubicBezTo>
                    <a:pt x="241" y="46"/>
                    <a:pt x="247" y="50"/>
                    <a:pt x="255" y="56"/>
                  </a:cubicBezTo>
                  <a:cubicBezTo>
                    <a:pt x="258" y="69"/>
                    <a:pt x="262" y="77"/>
                    <a:pt x="269" y="88"/>
                  </a:cubicBezTo>
                  <a:cubicBezTo>
                    <a:pt x="267" y="97"/>
                    <a:pt x="263" y="104"/>
                    <a:pt x="255" y="109"/>
                  </a:cubicBezTo>
                  <a:cubicBezTo>
                    <a:pt x="250" y="115"/>
                    <a:pt x="248" y="113"/>
                    <a:pt x="242" y="109"/>
                  </a:cubicBezTo>
                  <a:cubicBezTo>
                    <a:pt x="238" y="99"/>
                    <a:pt x="230" y="93"/>
                    <a:pt x="219" y="91"/>
                  </a:cubicBezTo>
                  <a:cubicBezTo>
                    <a:pt x="208" y="86"/>
                    <a:pt x="202" y="96"/>
                    <a:pt x="192" y="98"/>
                  </a:cubicBezTo>
                  <a:cubicBezTo>
                    <a:pt x="181" y="104"/>
                    <a:pt x="170" y="95"/>
                    <a:pt x="159" y="92"/>
                  </a:cubicBezTo>
                  <a:cubicBezTo>
                    <a:pt x="153" y="88"/>
                    <a:pt x="164" y="71"/>
                    <a:pt x="161" y="67"/>
                  </a:cubicBezTo>
                  <a:cubicBezTo>
                    <a:pt x="158" y="63"/>
                    <a:pt x="149" y="70"/>
                    <a:pt x="143" y="71"/>
                  </a:cubicBezTo>
                  <a:cubicBezTo>
                    <a:pt x="135" y="76"/>
                    <a:pt x="135" y="76"/>
                    <a:pt x="125" y="73"/>
                  </a:cubicBezTo>
                  <a:cubicBezTo>
                    <a:pt x="120" y="68"/>
                    <a:pt x="117" y="64"/>
                    <a:pt x="114" y="58"/>
                  </a:cubicBezTo>
                  <a:cubicBezTo>
                    <a:pt x="111" y="42"/>
                    <a:pt x="99" y="57"/>
                    <a:pt x="90" y="59"/>
                  </a:cubicBezTo>
                  <a:cubicBezTo>
                    <a:pt x="83" y="65"/>
                    <a:pt x="77" y="71"/>
                    <a:pt x="69" y="76"/>
                  </a:cubicBezTo>
                  <a:cubicBezTo>
                    <a:pt x="58" y="91"/>
                    <a:pt x="70" y="101"/>
                    <a:pt x="48" y="103"/>
                  </a:cubicBezTo>
                  <a:cubicBezTo>
                    <a:pt x="42" y="104"/>
                    <a:pt x="35" y="104"/>
                    <a:pt x="29" y="104"/>
                  </a:cubicBezTo>
                  <a:cubicBezTo>
                    <a:pt x="26" y="106"/>
                    <a:pt x="0" y="133"/>
                    <a:pt x="0" y="13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68" name="Freeform 534"/>
            <p:cNvSpPr>
              <a:spLocks/>
            </p:cNvSpPr>
            <p:nvPr/>
          </p:nvSpPr>
          <p:spPr bwMode="auto">
            <a:xfrm>
              <a:off x="2893" y="1825"/>
              <a:ext cx="13" cy="33"/>
            </a:xfrm>
            <a:custGeom>
              <a:avLst/>
              <a:gdLst>
                <a:gd name="T0" fmla="*/ 11 w 27"/>
                <a:gd name="T1" fmla="*/ 3 h 66"/>
                <a:gd name="T2" fmla="*/ 15 w 27"/>
                <a:gd name="T3" fmla="*/ 31 h 66"/>
                <a:gd name="T4" fmla="*/ 27 w 27"/>
                <a:gd name="T5" fmla="*/ 66 h 66"/>
                <a:gd name="T6" fmla="*/ 8 w 27"/>
                <a:gd name="T7" fmla="*/ 57 h 66"/>
                <a:gd name="T8" fmla="*/ 0 w 27"/>
                <a:gd name="T9" fmla="*/ 51 h 66"/>
                <a:gd name="T10" fmla="*/ 0 w 27"/>
                <a:gd name="T11" fmla="*/ 0 h 66"/>
                <a:gd name="T12" fmla="*/ 11 w 27"/>
                <a:gd name="T13" fmla="*/ 3 h 66"/>
              </a:gdLst>
              <a:ahLst/>
              <a:cxnLst>
                <a:cxn ang="0">
                  <a:pos x="T0" y="T1"/>
                </a:cxn>
                <a:cxn ang="0">
                  <a:pos x="T2" y="T3"/>
                </a:cxn>
                <a:cxn ang="0">
                  <a:pos x="T4" y="T5"/>
                </a:cxn>
                <a:cxn ang="0">
                  <a:pos x="T6" y="T7"/>
                </a:cxn>
                <a:cxn ang="0">
                  <a:pos x="T8" y="T9"/>
                </a:cxn>
                <a:cxn ang="0">
                  <a:pos x="T10" y="T11"/>
                </a:cxn>
                <a:cxn ang="0">
                  <a:pos x="T12" y="T13"/>
                </a:cxn>
              </a:cxnLst>
              <a:rect l="0" t="0" r="r" b="b"/>
              <a:pathLst>
                <a:path w="27" h="66">
                  <a:moveTo>
                    <a:pt x="11" y="3"/>
                  </a:moveTo>
                  <a:lnTo>
                    <a:pt x="15" y="31"/>
                  </a:lnTo>
                  <a:lnTo>
                    <a:pt x="27" y="66"/>
                  </a:lnTo>
                  <a:lnTo>
                    <a:pt x="8" y="57"/>
                  </a:lnTo>
                  <a:lnTo>
                    <a:pt x="0" y="51"/>
                  </a:lnTo>
                  <a:lnTo>
                    <a:pt x="0" y="0"/>
                  </a:lnTo>
                  <a:lnTo>
                    <a:pt x="11" y="3"/>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69" name="Freeform 535"/>
            <p:cNvSpPr>
              <a:spLocks/>
            </p:cNvSpPr>
            <p:nvPr/>
          </p:nvSpPr>
          <p:spPr bwMode="auto">
            <a:xfrm>
              <a:off x="3929" y="1697"/>
              <a:ext cx="807" cy="691"/>
            </a:xfrm>
            <a:custGeom>
              <a:avLst/>
              <a:gdLst>
                <a:gd name="T0" fmla="*/ 375 w 1635"/>
                <a:gd name="T1" fmla="*/ 306 h 1401"/>
                <a:gd name="T2" fmla="*/ 435 w 1635"/>
                <a:gd name="T3" fmla="*/ 429 h 1401"/>
                <a:gd name="T4" fmla="*/ 543 w 1635"/>
                <a:gd name="T5" fmla="*/ 467 h 1401"/>
                <a:gd name="T6" fmla="*/ 701 w 1635"/>
                <a:gd name="T7" fmla="*/ 528 h 1401"/>
                <a:gd name="T8" fmla="*/ 852 w 1635"/>
                <a:gd name="T9" fmla="*/ 555 h 1401"/>
                <a:gd name="T10" fmla="*/ 1008 w 1635"/>
                <a:gd name="T11" fmla="*/ 507 h 1401"/>
                <a:gd name="T12" fmla="*/ 1058 w 1635"/>
                <a:gd name="T13" fmla="*/ 422 h 1401"/>
                <a:gd name="T14" fmla="*/ 1124 w 1635"/>
                <a:gd name="T15" fmla="*/ 411 h 1401"/>
                <a:gd name="T16" fmla="*/ 1196 w 1635"/>
                <a:gd name="T17" fmla="*/ 314 h 1401"/>
                <a:gd name="T18" fmla="*/ 1092 w 1635"/>
                <a:gd name="T19" fmla="*/ 278 h 1401"/>
                <a:gd name="T20" fmla="*/ 1122 w 1635"/>
                <a:gd name="T21" fmla="*/ 147 h 1401"/>
                <a:gd name="T22" fmla="*/ 1080 w 1635"/>
                <a:gd name="T23" fmla="*/ 41 h 1401"/>
                <a:gd name="T24" fmla="*/ 1164 w 1635"/>
                <a:gd name="T25" fmla="*/ 0 h 1401"/>
                <a:gd name="T26" fmla="*/ 1404 w 1635"/>
                <a:gd name="T27" fmla="*/ 150 h 1401"/>
                <a:gd name="T28" fmla="*/ 1515 w 1635"/>
                <a:gd name="T29" fmla="*/ 210 h 1401"/>
                <a:gd name="T30" fmla="*/ 1617 w 1635"/>
                <a:gd name="T31" fmla="*/ 240 h 1401"/>
                <a:gd name="T32" fmla="*/ 1619 w 1635"/>
                <a:gd name="T33" fmla="*/ 362 h 1401"/>
                <a:gd name="T34" fmla="*/ 1617 w 1635"/>
                <a:gd name="T35" fmla="*/ 450 h 1401"/>
                <a:gd name="T36" fmla="*/ 1560 w 1635"/>
                <a:gd name="T37" fmla="*/ 512 h 1401"/>
                <a:gd name="T38" fmla="*/ 1470 w 1635"/>
                <a:gd name="T39" fmla="*/ 579 h 1401"/>
                <a:gd name="T40" fmla="*/ 1410 w 1635"/>
                <a:gd name="T41" fmla="*/ 531 h 1401"/>
                <a:gd name="T42" fmla="*/ 1341 w 1635"/>
                <a:gd name="T43" fmla="*/ 642 h 1401"/>
                <a:gd name="T44" fmla="*/ 1524 w 1635"/>
                <a:gd name="T45" fmla="*/ 693 h 1401"/>
                <a:gd name="T46" fmla="*/ 1494 w 1635"/>
                <a:gd name="T47" fmla="*/ 822 h 1401"/>
                <a:gd name="T48" fmla="*/ 1605 w 1635"/>
                <a:gd name="T49" fmla="*/ 936 h 1401"/>
                <a:gd name="T50" fmla="*/ 1632 w 1635"/>
                <a:gd name="T51" fmla="*/ 1017 h 1401"/>
                <a:gd name="T52" fmla="*/ 1608 w 1635"/>
                <a:gd name="T53" fmla="*/ 1128 h 1401"/>
                <a:gd name="T54" fmla="*/ 1584 w 1635"/>
                <a:gd name="T55" fmla="*/ 1218 h 1401"/>
                <a:gd name="T56" fmla="*/ 1494 w 1635"/>
                <a:gd name="T57" fmla="*/ 1275 h 1401"/>
                <a:gd name="T58" fmla="*/ 1383 w 1635"/>
                <a:gd name="T59" fmla="*/ 1347 h 1401"/>
                <a:gd name="T60" fmla="*/ 1344 w 1635"/>
                <a:gd name="T61" fmla="*/ 1401 h 1401"/>
                <a:gd name="T62" fmla="*/ 1277 w 1635"/>
                <a:gd name="T63" fmla="*/ 1344 h 1401"/>
                <a:gd name="T64" fmla="*/ 1194 w 1635"/>
                <a:gd name="T65" fmla="*/ 1308 h 1401"/>
                <a:gd name="T66" fmla="*/ 1071 w 1635"/>
                <a:gd name="T67" fmla="*/ 1338 h 1401"/>
                <a:gd name="T68" fmla="*/ 972 w 1635"/>
                <a:gd name="T69" fmla="*/ 1347 h 1401"/>
                <a:gd name="T70" fmla="*/ 903 w 1635"/>
                <a:gd name="T71" fmla="*/ 1269 h 1401"/>
                <a:gd name="T72" fmla="*/ 915 w 1635"/>
                <a:gd name="T73" fmla="*/ 1184 h 1401"/>
                <a:gd name="T74" fmla="*/ 831 w 1635"/>
                <a:gd name="T75" fmla="*/ 1095 h 1401"/>
                <a:gd name="T76" fmla="*/ 728 w 1635"/>
                <a:gd name="T77" fmla="*/ 1110 h 1401"/>
                <a:gd name="T78" fmla="*/ 594 w 1635"/>
                <a:gd name="T79" fmla="*/ 1116 h 1401"/>
                <a:gd name="T80" fmla="*/ 465 w 1635"/>
                <a:gd name="T81" fmla="*/ 1115 h 1401"/>
                <a:gd name="T82" fmla="*/ 341 w 1635"/>
                <a:gd name="T83" fmla="*/ 1044 h 1401"/>
                <a:gd name="T84" fmla="*/ 252 w 1635"/>
                <a:gd name="T85" fmla="*/ 1005 h 1401"/>
                <a:gd name="T86" fmla="*/ 215 w 1635"/>
                <a:gd name="T87" fmla="*/ 896 h 1401"/>
                <a:gd name="T88" fmla="*/ 87 w 1635"/>
                <a:gd name="T89" fmla="*/ 776 h 1401"/>
                <a:gd name="T90" fmla="*/ 0 w 1635"/>
                <a:gd name="T91" fmla="*/ 693 h 1401"/>
                <a:gd name="T92" fmla="*/ 39 w 1635"/>
                <a:gd name="T93" fmla="*/ 642 h 1401"/>
                <a:gd name="T94" fmla="*/ 123 w 1635"/>
                <a:gd name="T95" fmla="*/ 588 h 1401"/>
                <a:gd name="T96" fmla="*/ 156 w 1635"/>
                <a:gd name="T97" fmla="*/ 507 h 1401"/>
                <a:gd name="T98" fmla="*/ 164 w 1635"/>
                <a:gd name="T99" fmla="*/ 438 h 1401"/>
                <a:gd name="T100" fmla="*/ 248 w 1635"/>
                <a:gd name="T101" fmla="*/ 29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35" h="1401">
                  <a:moveTo>
                    <a:pt x="270" y="276"/>
                  </a:moveTo>
                  <a:lnTo>
                    <a:pt x="306" y="291"/>
                  </a:lnTo>
                  <a:lnTo>
                    <a:pt x="324" y="306"/>
                  </a:lnTo>
                  <a:lnTo>
                    <a:pt x="354" y="306"/>
                  </a:lnTo>
                  <a:lnTo>
                    <a:pt x="375" y="306"/>
                  </a:lnTo>
                  <a:lnTo>
                    <a:pt x="396" y="327"/>
                  </a:lnTo>
                  <a:lnTo>
                    <a:pt x="411" y="351"/>
                  </a:lnTo>
                  <a:lnTo>
                    <a:pt x="413" y="375"/>
                  </a:lnTo>
                  <a:lnTo>
                    <a:pt x="417" y="420"/>
                  </a:lnTo>
                  <a:lnTo>
                    <a:pt x="435" y="429"/>
                  </a:lnTo>
                  <a:lnTo>
                    <a:pt x="462" y="426"/>
                  </a:lnTo>
                  <a:lnTo>
                    <a:pt x="495" y="429"/>
                  </a:lnTo>
                  <a:lnTo>
                    <a:pt x="510" y="444"/>
                  </a:lnTo>
                  <a:lnTo>
                    <a:pt x="513" y="465"/>
                  </a:lnTo>
                  <a:lnTo>
                    <a:pt x="543" y="467"/>
                  </a:lnTo>
                  <a:lnTo>
                    <a:pt x="555" y="480"/>
                  </a:lnTo>
                  <a:lnTo>
                    <a:pt x="582" y="483"/>
                  </a:lnTo>
                  <a:lnTo>
                    <a:pt x="602" y="506"/>
                  </a:lnTo>
                  <a:lnTo>
                    <a:pt x="621" y="525"/>
                  </a:lnTo>
                  <a:lnTo>
                    <a:pt x="701" y="528"/>
                  </a:lnTo>
                  <a:lnTo>
                    <a:pt x="753" y="516"/>
                  </a:lnTo>
                  <a:lnTo>
                    <a:pt x="780" y="521"/>
                  </a:lnTo>
                  <a:lnTo>
                    <a:pt x="797" y="536"/>
                  </a:lnTo>
                  <a:lnTo>
                    <a:pt x="813" y="540"/>
                  </a:lnTo>
                  <a:lnTo>
                    <a:pt x="852" y="555"/>
                  </a:lnTo>
                  <a:lnTo>
                    <a:pt x="873" y="548"/>
                  </a:lnTo>
                  <a:lnTo>
                    <a:pt x="918" y="557"/>
                  </a:lnTo>
                  <a:lnTo>
                    <a:pt x="963" y="528"/>
                  </a:lnTo>
                  <a:lnTo>
                    <a:pt x="981" y="536"/>
                  </a:lnTo>
                  <a:lnTo>
                    <a:pt x="1008" y="507"/>
                  </a:lnTo>
                  <a:lnTo>
                    <a:pt x="1038" y="504"/>
                  </a:lnTo>
                  <a:lnTo>
                    <a:pt x="1052" y="485"/>
                  </a:lnTo>
                  <a:lnTo>
                    <a:pt x="1062" y="453"/>
                  </a:lnTo>
                  <a:lnTo>
                    <a:pt x="1052" y="438"/>
                  </a:lnTo>
                  <a:lnTo>
                    <a:pt x="1058" y="422"/>
                  </a:lnTo>
                  <a:lnTo>
                    <a:pt x="1061" y="404"/>
                  </a:lnTo>
                  <a:lnTo>
                    <a:pt x="1076" y="413"/>
                  </a:lnTo>
                  <a:lnTo>
                    <a:pt x="1088" y="434"/>
                  </a:lnTo>
                  <a:lnTo>
                    <a:pt x="1107" y="423"/>
                  </a:lnTo>
                  <a:lnTo>
                    <a:pt x="1124" y="411"/>
                  </a:lnTo>
                  <a:lnTo>
                    <a:pt x="1140" y="384"/>
                  </a:lnTo>
                  <a:lnTo>
                    <a:pt x="1140" y="354"/>
                  </a:lnTo>
                  <a:lnTo>
                    <a:pt x="1152" y="330"/>
                  </a:lnTo>
                  <a:lnTo>
                    <a:pt x="1181" y="323"/>
                  </a:lnTo>
                  <a:lnTo>
                    <a:pt x="1196" y="314"/>
                  </a:lnTo>
                  <a:lnTo>
                    <a:pt x="1188" y="294"/>
                  </a:lnTo>
                  <a:lnTo>
                    <a:pt x="1151" y="285"/>
                  </a:lnTo>
                  <a:lnTo>
                    <a:pt x="1113" y="284"/>
                  </a:lnTo>
                  <a:lnTo>
                    <a:pt x="1095" y="297"/>
                  </a:lnTo>
                  <a:lnTo>
                    <a:pt x="1092" y="278"/>
                  </a:lnTo>
                  <a:lnTo>
                    <a:pt x="1089" y="240"/>
                  </a:lnTo>
                  <a:lnTo>
                    <a:pt x="1080" y="219"/>
                  </a:lnTo>
                  <a:lnTo>
                    <a:pt x="1101" y="215"/>
                  </a:lnTo>
                  <a:lnTo>
                    <a:pt x="1106" y="182"/>
                  </a:lnTo>
                  <a:lnTo>
                    <a:pt x="1122" y="147"/>
                  </a:lnTo>
                  <a:lnTo>
                    <a:pt x="1104" y="125"/>
                  </a:lnTo>
                  <a:lnTo>
                    <a:pt x="1124" y="84"/>
                  </a:lnTo>
                  <a:lnTo>
                    <a:pt x="1116" y="69"/>
                  </a:lnTo>
                  <a:lnTo>
                    <a:pt x="1080" y="63"/>
                  </a:lnTo>
                  <a:lnTo>
                    <a:pt x="1080" y="41"/>
                  </a:lnTo>
                  <a:lnTo>
                    <a:pt x="1086" y="27"/>
                  </a:lnTo>
                  <a:lnTo>
                    <a:pt x="1094" y="15"/>
                  </a:lnTo>
                  <a:lnTo>
                    <a:pt x="1119" y="12"/>
                  </a:lnTo>
                  <a:lnTo>
                    <a:pt x="1139" y="3"/>
                  </a:lnTo>
                  <a:lnTo>
                    <a:pt x="1164" y="0"/>
                  </a:lnTo>
                  <a:lnTo>
                    <a:pt x="1248" y="33"/>
                  </a:lnTo>
                  <a:lnTo>
                    <a:pt x="1287" y="51"/>
                  </a:lnTo>
                  <a:lnTo>
                    <a:pt x="1335" y="84"/>
                  </a:lnTo>
                  <a:lnTo>
                    <a:pt x="1355" y="116"/>
                  </a:lnTo>
                  <a:lnTo>
                    <a:pt x="1404" y="150"/>
                  </a:lnTo>
                  <a:lnTo>
                    <a:pt x="1430" y="162"/>
                  </a:lnTo>
                  <a:lnTo>
                    <a:pt x="1467" y="168"/>
                  </a:lnTo>
                  <a:lnTo>
                    <a:pt x="1497" y="180"/>
                  </a:lnTo>
                  <a:lnTo>
                    <a:pt x="1503" y="198"/>
                  </a:lnTo>
                  <a:lnTo>
                    <a:pt x="1515" y="210"/>
                  </a:lnTo>
                  <a:lnTo>
                    <a:pt x="1533" y="204"/>
                  </a:lnTo>
                  <a:lnTo>
                    <a:pt x="1548" y="192"/>
                  </a:lnTo>
                  <a:lnTo>
                    <a:pt x="1584" y="174"/>
                  </a:lnTo>
                  <a:lnTo>
                    <a:pt x="1605" y="204"/>
                  </a:lnTo>
                  <a:lnTo>
                    <a:pt x="1617" y="240"/>
                  </a:lnTo>
                  <a:lnTo>
                    <a:pt x="1610" y="264"/>
                  </a:lnTo>
                  <a:lnTo>
                    <a:pt x="1626" y="300"/>
                  </a:lnTo>
                  <a:lnTo>
                    <a:pt x="1634" y="336"/>
                  </a:lnTo>
                  <a:lnTo>
                    <a:pt x="1635" y="357"/>
                  </a:lnTo>
                  <a:lnTo>
                    <a:pt x="1619" y="362"/>
                  </a:lnTo>
                  <a:lnTo>
                    <a:pt x="1599" y="345"/>
                  </a:lnTo>
                  <a:lnTo>
                    <a:pt x="1584" y="369"/>
                  </a:lnTo>
                  <a:lnTo>
                    <a:pt x="1581" y="393"/>
                  </a:lnTo>
                  <a:lnTo>
                    <a:pt x="1599" y="423"/>
                  </a:lnTo>
                  <a:lnTo>
                    <a:pt x="1617" y="450"/>
                  </a:lnTo>
                  <a:lnTo>
                    <a:pt x="1631" y="476"/>
                  </a:lnTo>
                  <a:lnTo>
                    <a:pt x="1599" y="480"/>
                  </a:lnTo>
                  <a:lnTo>
                    <a:pt x="1592" y="503"/>
                  </a:lnTo>
                  <a:lnTo>
                    <a:pt x="1577" y="512"/>
                  </a:lnTo>
                  <a:lnTo>
                    <a:pt x="1560" y="512"/>
                  </a:lnTo>
                  <a:lnTo>
                    <a:pt x="1541" y="516"/>
                  </a:lnTo>
                  <a:lnTo>
                    <a:pt x="1533" y="525"/>
                  </a:lnTo>
                  <a:lnTo>
                    <a:pt x="1530" y="554"/>
                  </a:lnTo>
                  <a:lnTo>
                    <a:pt x="1506" y="579"/>
                  </a:lnTo>
                  <a:lnTo>
                    <a:pt x="1470" y="579"/>
                  </a:lnTo>
                  <a:lnTo>
                    <a:pt x="1443" y="618"/>
                  </a:lnTo>
                  <a:lnTo>
                    <a:pt x="1428" y="588"/>
                  </a:lnTo>
                  <a:lnTo>
                    <a:pt x="1452" y="552"/>
                  </a:lnTo>
                  <a:lnTo>
                    <a:pt x="1425" y="549"/>
                  </a:lnTo>
                  <a:lnTo>
                    <a:pt x="1410" y="531"/>
                  </a:lnTo>
                  <a:lnTo>
                    <a:pt x="1398" y="567"/>
                  </a:lnTo>
                  <a:lnTo>
                    <a:pt x="1371" y="576"/>
                  </a:lnTo>
                  <a:lnTo>
                    <a:pt x="1365" y="600"/>
                  </a:lnTo>
                  <a:lnTo>
                    <a:pt x="1338" y="609"/>
                  </a:lnTo>
                  <a:lnTo>
                    <a:pt x="1341" y="642"/>
                  </a:lnTo>
                  <a:lnTo>
                    <a:pt x="1413" y="690"/>
                  </a:lnTo>
                  <a:lnTo>
                    <a:pt x="1440" y="666"/>
                  </a:lnTo>
                  <a:lnTo>
                    <a:pt x="1461" y="672"/>
                  </a:lnTo>
                  <a:lnTo>
                    <a:pt x="1491" y="672"/>
                  </a:lnTo>
                  <a:lnTo>
                    <a:pt x="1524" y="693"/>
                  </a:lnTo>
                  <a:lnTo>
                    <a:pt x="1482" y="714"/>
                  </a:lnTo>
                  <a:lnTo>
                    <a:pt x="1467" y="747"/>
                  </a:lnTo>
                  <a:lnTo>
                    <a:pt x="1449" y="765"/>
                  </a:lnTo>
                  <a:lnTo>
                    <a:pt x="1491" y="798"/>
                  </a:lnTo>
                  <a:lnTo>
                    <a:pt x="1494" y="822"/>
                  </a:lnTo>
                  <a:lnTo>
                    <a:pt x="1512" y="813"/>
                  </a:lnTo>
                  <a:lnTo>
                    <a:pt x="1539" y="861"/>
                  </a:lnTo>
                  <a:lnTo>
                    <a:pt x="1568" y="891"/>
                  </a:lnTo>
                  <a:lnTo>
                    <a:pt x="1556" y="912"/>
                  </a:lnTo>
                  <a:lnTo>
                    <a:pt x="1605" y="936"/>
                  </a:lnTo>
                  <a:lnTo>
                    <a:pt x="1560" y="975"/>
                  </a:lnTo>
                  <a:lnTo>
                    <a:pt x="1614" y="978"/>
                  </a:lnTo>
                  <a:lnTo>
                    <a:pt x="1635" y="993"/>
                  </a:lnTo>
                  <a:lnTo>
                    <a:pt x="1605" y="1008"/>
                  </a:lnTo>
                  <a:lnTo>
                    <a:pt x="1632" y="1017"/>
                  </a:lnTo>
                  <a:lnTo>
                    <a:pt x="1617" y="1035"/>
                  </a:lnTo>
                  <a:lnTo>
                    <a:pt x="1631" y="1052"/>
                  </a:lnTo>
                  <a:lnTo>
                    <a:pt x="1611" y="1080"/>
                  </a:lnTo>
                  <a:lnTo>
                    <a:pt x="1605" y="1101"/>
                  </a:lnTo>
                  <a:lnTo>
                    <a:pt x="1608" y="1128"/>
                  </a:lnTo>
                  <a:lnTo>
                    <a:pt x="1581" y="1125"/>
                  </a:lnTo>
                  <a:lnTo>
                    <a:pt x="1608" y="1152"/>
                  </a:lnTo>
                  <a:lnTo>
                    <a:pt x="1605" y="1179"/>
                  </a:lnTo>
                  <a:lnTo>
                    <a:pt x="1587" y="1191"/>
                  </a:lnTo>
                  <a:lnTo>
                    <a:pt x="1584" y="1218"/>
                  </a:lnTo>
                  <a:lnTo>
                    <a:pt x="1563" y="1215"/>
                  </a:lnTo>
                  <a:lnTo>
                    <a:pt x="1566" y="1248"/>
                  </a:lnTo>
                  <a:lnTo>
                    <a:pt x="1542" y="1251"/>
                  </a:lnTo>
                  <a:lnTo>
                    <a:pt x="1515" y="1296"/>
                  </a:lnTo>
                  <a:lnTo>
                    <a:pt x="1494" y="1275"/>
                  </a:lnTo>
                  <a:lnTo>
                    <a:pt x="1464" y="1275"/>
                  </a:lnTo>
                  <a:lnTo>
                    <a:pt x="1443" y="1293"/>
                  </a:lnTo>
                  <a:lnTo>
                    <a:pt x="1440" y="1317"/>
                  </a:lnTo>
                  <a:lnTo>
                    <a:pt x="1410" y="1326"/>
                  </a:lnTo>
                  <a:lnTo>
                    <a:pt x="1383" y="1347"/>
                  </a:lnTo>
                  <a:lnTo>
                    <a:pt x="1356" y="1352"/>
                  </a:lnTo>
                  <a:lnTo>
                    <a:pt x="1347" y="1367"/>
                  </a:lnTo>
                  <a:lnTo>
                    <a:pt x="1368" y="1386"/>
                  </a:lnTo>
                  <a:lnTo>
                    <a:pt x="1362" y="1398"/>
                  </a:lnTo>
                  <a:lnTo>
                    <a:pt x="1344" y="1401"/>
                  </a:lnTo>
                  <a:lnTo>
                    <a:pt x="1326" y="1377"/>
                  </a:lnTo>
                  <a:lnTo>
                    <a:pt x="1308" y="1356"/>
                  </a:lnTo>
                  <a:lnTo>
                    <a:pt x="1314" y="1332"/>
                  </a:lnTo>
                  <a:lnTo>
                    <a:pt x="1296" y="1347"/>
                  </a:lnTo>
                  <a:lnTo>
                    <a:pt x="1277" y="1344"/>
                  </a:lnTo>
                  <a:lnTo>
                    <a:pt x="1257" y="1356"/>
                  </a:lnTo>
                  <a:lnTo>
                    <a:pt x="1221" y="1350"/>
                  </a:lnTo>
                  <a:lnTo>
                    <a:pt x="1218" y="1334"/>
                  </a:lnTo>
                  <a:lnTo>
                    <a:pt x="1215" y="1325"/>
                  </a:lnTo>
                  <a:lnTo>
                    <a:pt x="1194" y="1308"/>
                  </a:lnTo>
                  <a:lnTo>
                    <a:pt x="1170" y="1316"/>
                  </a:lnTo>
                  <a:lnTo>
                    <a:pt x="1149" y="1323"/>
                  </a:lnTo>
                  <a:lnTo>
                    <a:pt x="1131" y="1335"/>
                  </a:lnTo>
                  <a:lnTo>
                    <a:pt x="1107" y="1323"/>
                  </a:lnTo>
                  <a:lnTo>
                    <a:pt x="1071" y="1338"/>
                  </a:lnTo>
                  <a:lnTo>
                    <a:pt x="1098" y="1374"/>
                  </a:lnTo>
                  <a:lnTo>
                    <a:pt x="1046" y="1374"/>
                  </a:lnTo>
                  <a:lnTo>
                    <a:pt x="1005" y="1362"/>
                  </a:lnTo>
                  <a:lnTo>
                    <a:pt x="990" y="1344"/>
                  </a:lnTo>
                  <a:lnTo>
                    <a:pt x="972" y="1347"/>
                  </a:lnTo>
                  <a:lnTo>
                    <a:pt x="986" y="1314"/>
                  </a:lnTo>
                  <a:lnTo>
                    <a:pt x="947" y="1316"/>
                  </a:lnTo>
                  <a:lnTo>
                    <a:pt x="936" y="1284"/>
                  </a:lnTo>
                  <a:lnTo>
                    <a:pt x="914" y="1290"/>
                  </a:lnTo>
                  <a:lnTo>
                    <a:pt x="903" y="1269"/>
                  </a:lnTo>
                  <a:lnTo>
                    <a:pt x="882" y="1268"/>
                  </a:lnTo>
                  <a:lnTo>
                    <a:pt x="891" y="1232"/>
                  </a:lnTo>
                  <a:lnTo>
                    <a:pt x="903" y="1224"/>
                  </a:lnTo>
                  <a:lnTo>
                    <a:pt x="902" y="1199"/>
                  </a:lnTo>
                  <a:lnTo>
                    <a:pt x="915" y="1184"/>
                  </a:lnTo>
                  <a:lnTo>
                    <a:pt x="914" y="1148"/>
                  </a:lnTo>
                  <a:lnTo>
                    <a:pt x="897" y="1146"/>
                  </a:lnTo>
                  <a:lnTo>
                    <a:pt x="888" y="1112"/>
                  </a:lnTo>
                  <a:lnTo>
                    <a:pt x="855" y="1113"/>
                  </a:lnTo>
                  <a:lnTo>
                    <a:pt x="831" y="1095"/>
                  </a:lnTo>
                  <a:lnTo>
                    <a:pt x="818" y="1070"/>
                  </a:lnTo>
                  <a:lnTo>
                    <a:pt x="791" y="1079"/>
                  </a:lnTo>
                  <a:lnTo>
                    <a:pt x="746" y="1076"/>
                  </a:lnTo>
                  <a:lnTo>
                    <a:pt x="732" y="1091"/>
                  </a:lnTo>
                  <a:lnTo>
                    <a:pt x="728" y="1110"/>
                  </a:lnTo>
                  <a:lnTo>
                    <a:pt x="677" y="1137"/>
                  </a:lnTo>
                  <a:lnTo>
                    <a:pt x="662" y="1122"/>
                  </a:lnTo>
                  <a:lnTo>
                    <a:pt x="617" y="1127"/>
                  </a:lnTo>
                  <a:lnTo>
                    <a:pt x="600" y="1146"/>
                  </a:lnTo>
                  <a:lnTo>
                    <a:pt x="594" y="1116"/>
                  </a:lnTo>
                  <a:lnTo>
                    <a:pt x="567" y="1125"/>
                  </a:lnTo>
                  <a:lnTo>
                    <a:pt x="528" y="1122"/>
                  </a:lnTo>
                  <a:lnTo>
                    <a:pt x="504" y="1104"/>
                  </a:lnTo>
                  <a:lnTo>
                    <a:pt x="488" y="1116"/>
                  </a:lnTo>
                  <a:lnTo>
                    <a:pt x="465" y="1115"/>
                  </a:lnTo>
                  <a:lnTo>
                    <a:pt x="458" y="1101"/>
                  </a:lnTo>
                  <a:lnTo>
                    <a:pt x="431" y="1085"/>
                  </a:lnTo>
                  <a:lnTo>
                    <a:pt x="392" y="1071"/>
                  </a:lnTo>
                  <a:lnTo>
                    <a:pt x="363" y="1047"/>
                  </a:lnTo>
                  <a:lnTo>
                    <a:pt x="341" y="1044"/>
                  </a:lnTo>
                  <a:lnTo>
                    <a:pt x="338" y="1035"/>
                  </a:lnTo>
                  <a:lnTo>
                    <a:pt x="315" y="1050"/>
                  </a:lnTo>
                  <a:lnTo>
                    <a:pt x="306" y="1029"/>
                  </a:lnTo>
                  <a:lnTo>
                    <a:pt x="279" y="1035"/>
                  </a:lnTo>
                  <a:lnTo>
                    <a:pt x="252" y="1005"/>
                  </a:lnTo>
                  <a:lnTo>
                    <a:pt x="239" y="1014"/>
                  </a:lnTo>
                  <a:lnTo>
                    <a:pt x="209" y="971"/>
                  </a:lnTo>
                  <a:lnTo>
                    <a:pt x="231" y="941"/>
                  </a:lnTo>
                  <a:lnTo>
                    <a:pt x="218" y="917"/>
                  </a:lnTo>
                  <a:lnTo>
                    <a:pt x="215" y="896"/>
                  </a:lnTo>
                  <a:lnTo>
                    <a:pt x="186" y="864"/>
                  </a:lnTo>
                  <a:lnTo>
                    <a:pt x="143" y="861"/>
                  </a:lnTo>
                  <a:lnTo>
                    <a:pt x="125" y="833"/>
                  </a:lnTo>
                  <a:lnTo>
                    <a:pt x="96" y="800"/>
                  </a:lnTo>
                  <a:lnTo>
                    <a:pt x="87" y="776"/>
                  </a:lnTo>
                  <a:lnTo>
                    <a:pt x="69" y="753"/>
                  </a:lnTo>
                  <a:lnTo>
                    <a:pt x="41" y="747"/>
                  </a:lnTo>
                  <a:lnTo>
                    <a:pt x="33" y="714"/>
                  </a:lnTo>
                  <a:lnTo>
                    <a:pt x="9" y="705"/>
                  </a:lnTo>
                  <a:lnTo>
                    <a:pt x="0" y="693"/>
                  </a:lnTo>
                  <a:lnTo>
                    <a:pt x="0" y="678"/>
                  </a:lnTo>
                  <a:lnTo>
                    <a:pt x="18" y="675"/>
                  </a:lnTo>
                  <a:lnTo>
                    <a:pt x="14" y="662"/>
                  </a:lnTo>
                  <a:lnTo>
                    <a:pt x="29" y="653"/>
                  </a:lnTo>
                  <a:lnTo>
                    <a:pt x="39" y="642"/>
                  </a:lnTo>
                  <a:lnTo>
                    <a:pt x="75" y="645"/>
                  </a:lnTo>
                  <a:lnTo>
                    <a:pt x="74" y="617"/>
                  </a:lnTo>
                  <a:lnTo>
                    <a:pt x="84" y="606"/>
                  </a:lnTo>
                  <a:lnTo>
                    <a:pt x="108" y="609"/>
                  </a:lnTo>
                  <a:lnTo>
                    <a:pt x="123" y="588"/>
                  </a:lnTo>
                  <a:lnTo>
                    <a:pt x="150" y="572"/>
                  </a:lnTo>
                  <a:lnTo>
                    <a:pt x="170" y="567"/>
                  </a:lnTo>
                  <a:lnTo>
                    <a:pt x="180" y="539"/>
                  </a:lnTo>
                  <a:lnTo>
                    <a:pt x="177" y="513"/>
                  </a:lnTo>
                  <a:lnTo>
                    <a:pt x="156" y="507"/>
                  </a:lnTo>
                  <a:lnTo>
                    <a:pt x="161" y="476"/>
                  </a:lnTo>
                  <a:lnTo>
                    <a:pt x="144" y="473"/>
                  </a:lnTo>
                  <a:lnTo>
                    <a:pt x="131" y="456"/>
                  </a:lnTo>
                  <a:lnTo>
                    <a:pt x="134" y="443"/>
                  </a:lnTo>
                  <a:lnTo>
                    <a:pt x="164" y="438"/>
                  </a:lnTo>
                  <a:lnTo>
                    <a:pt x="171" y="372"/>
                  </a:lnTo>
                  <a:lnTo>
                    <a:pt x="225" y="384"/>
                  </a:lnTo>
                  <a:lnTo>
                    <a:pt x="249" y="354"/>
                  </a:lnTo>
                  <a:lnTo>
                    <a:pt x="236" y="322"/>
                  </a:lnTo>
                  <a:lnTo>
                    <a:pt x="248" y="296"/>
                  </a:lnTo>
                  <a:lnTo>
                    <a:pt x="270" y="276"/>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0" name="Freeform 536"/>
            <p:cNvSpPr>
              <a:spLocks/>
            </p:cNvSpPr>
            <p:nvPr/>
          </p:nvSpPr>
          <p:spPr bwMode="auto">
            <a:xfrm>
              <a:off x="3879" y="1870"/>
              <a:ext cx="86" cy="48"/>
            </a:xfrm>
            <a:custGeom>
              <a:avLst/>
              <a:gdLst>
                <a:gd name="T0" fmla="*/ 43 w 173"/>
                <a:gd name="T1" fmla="*/ 8 h 96"/>
                <a:gd name="T2" fmla="*/ 29 w 173"/>
                <a:gd name="T3" fmla="*/ 20 h 96"/>
                <a:gd name="T4" fmla="*/ 11 w 173"/>
                <a:gd name="T5" fmla="*/ 44 h 96"/>
                <a:gd name="T6" fmla="*/ 27 w 173"/>
                <a:gd name="T7" fmla="*/ 70 h 96"/>
                <a:gd name="T8" fmla="*/ 41 w 173"/>
                <a:gd name="T9" fmla="*/ 96 h 96"/>
                <a:gd name="T10" fmla="*/ 43 w 173"/>
                <a:gd name="T11" fmla="*/ 68 h 96"/>
                <a:gd name="T12" fmla="*/ 55 w 173"/>
                <a:gd name="T13" fmla="*/ 40 h 96"/>
                <a:gd name="T14" fmla="*/ 103 w 173"/>
                <a:gd name="T15" fmla="*/ 34 h 96"/>
                <a:gd name="T16" fmla="*/ 165 w 173"/>
                <a:gd name="T17" fmla="*/ 28 h 96"/>
                <a:gd name="T18" fmla="*/ 133 w 173"/>
                <a:gd name="T19" fmla="*/ 8 h 96"/>
                <a:gd name="T20" fmla="*/ 113 w 173"/>
                <a:gd name="T21" fmla="*/ 0 h 96"/>
                <a:gd name="T22" fmla="*/ 43 w 173"/>
                <a:gd name="T23"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96">
                  <a:moveTo>
                    <a:pt x="43" y="8"/>
                  </a:moveTo>
                  <a:cubicBezTo>
                    <a:pt x="36" y="13"/>
                    <a:pt x="32" y="12"/>
                    <a:pt x="29" y="20"/>
                  </a:cubicBezTo>
                  <a:cubicBezTo>
                    <a:pt x="27" y="37"/>
                    <a:pt x="27" y="40"/>
                    <a:pt x="11" y="44"/>
                  </a:cubicBezTo>
                  <a:cubicBezTo>
                    <a:pt x="0" y="60"/>
                    <a:pt x="16" y="63"/>
                    <a:pt x="27" y="70"/>
                  </a:cubicBezTo>
                  <a:cubicBezTo>
                    <a:pt x="31" y="81"/>
                    <a:pt x="30" y="89"/>
                    <a:pt x="41" y="96"/>
                  </a:cubicBezTo>
                  <a:cubicBezTo>
                    <a:pt x="58" y="92"/>
                    <a:pt x="47" y="80"/>
                    <a:pt x="43" y="68"/>
                  </a:cubicBezTo>
                  <a:cubicBezTo>
                    <a:pt x="53" y="58"/>
                    <a:pt x="48" y="48"/>
                    <a:pt x="55" y="40"/>
                  </a:cubicBezTo>
                  <a:cubicBezTo>
                    <a:pt x="66" y="28"/>
                    <a:pt x="87" y="35"/>
                    <a:pt x="103" y="34"/>
                  </a:cubicBezTo>
                  <a:cubicBezTo>
                    <a:pt x="106" y="24"/>
                    <a:pt x="155" y="29"/>
                    <a:pt x="165" y="28"/>
                  </a:cubicBezTo>
                  <a:cubicBezTo>
                    <a:pt x="173" y="5"/>
                    <a:pt x="150" y="9"/>
                    <a:pt x="133" y="8"/>
                  </a:cubicBezTo>
                  <a:cubicBezTo>
                    <a:pt x="126" y="3"/>
                    <a:pt x="121" y="2"/>
                    <a:pt x="113" y="0"/>
                  </a:cubicBezTo>
                  <a:cubicBezTo>
                    <a:pt x="88" y="4"/>
                    <a:pt x="70" y="8"/>
                    <a:pt x="43" y="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1" name="Freeform 537"/>
            <p:cNvSpPr>
              <a:spLocks/>
            </p:cNvSpPr>
            <p:nvPr/>
          </p:nvSpPr>
          <p:spPr bwMode="auto">
            <a:xfrm>
              <a:off x="3401" y="1440"/>
              <a:ext cx="15" cy="25"/>
            </a:xfrm>
            <a:custGeom>
              <a:avLst/>
              <a:gdLst>
                <a:gd name="T0" fmla="*/ 6 w 32"/>
                <a:gd name="T1" fmla="*/ 0 h 51"/>
                <a:gd name="T2" fmla="*/ 0 w 32"/>
                <a:gd name="T3" fmla="*/ 37 h 51"/>
                <a:gd name="T4" fmla="*/ 32 w 32"/>
                <a:gd name="T5" fmla="*/ 34 h 51"/>
                <a:gd name="T6" fmla="*/ 6 w 32"/>
                <a:gd name="T7" fmla="*/ 0 h 51"/>
              </a:gdLst>
              <a:ahLst/>
              <a:cxnLst>
                <a:cxn ang="0">
                  <a:pos x="T0" y="T1"/>
                </a:cxn>
                <a:cxn ang="0">
                  <a:pos x="T2" y="T3"/>
                </a:cxn>
                <a:cxn ang="0">
                  <a:pos x="T4" y="T5"/>
                </a:cxn>
                <a:cxn ang="0">
                  <a:pos x="T6" y="T7"/>
                </a:cxn>
              </a:cxnLst>
              <a:rect l="0" t="0" r="r" b="b"/>
              <a:pathLst>
                <a:path w="32" h="51">
                  <a:moveTo>
                    <a:pt x="6" y="0"/>
                  </a:moveTo>
                  <a:cubicBezTo>
                    <a:pt x="4" y="9"/>
                    <a:pt x="4" y="29"/>
                    <a:pt x="0" y="37"/>
                  </a:cubicBezTo>
                  <a:cubicBezTo>
                    <a:pt x="6" y="51"/>
                    <a:pt x="28" y="47"/>
                    <a:pt x="32" y="34"/>
                  </a:cubicBezTo>
                  <a:cubicBezTo>
                    <a:pt x="25" y="19"/>
                    <a:pt x="22" y="8"/>
                    <a:pt x="6"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2" name="Freeform 538"/>
            <p:cNvSpPr>
              <a:spLocks/>
            </p:cNvSpPr>
            <p:nvPr/>
          </p:nvSpPr>
          <p:spPr bwMode="auto">
            <a:xfrm>
              <a:off x="3513" y="1415"/>
              <a:ext cx="24" cy="20"/>
            </a:xfrm>
            <a:custGeom>
              <a:avLst/>
              <a:gdLst>
                <a:gd name="T0" fmla="*/ 3 w 48"/>
                <a:gd name="T1" fmla="*/ 7 h 40"/>
                <a:gd name="T2" fmla="*/ 26 w 48"/>
                <a:gd name="T3" fmla="*/ 37 h 40"/>
                <a:gd name="T4" fmla="*/ 41 w 48"/>
                <a:gd name="T5" fmla="*/ 39 h 40"/>
                <a:gd name="T6" fmla="*/ 27 w 48"/>
                <a:gd name="T7" fmla="*/ 15 h 40"/>
                <a:gd name="T8" fmla="*/ 12 w 48"/>
                <a:gd name="T9" fmla="*/ 0 h 40"/>
                <a:gd name="T10" fmla="*/ 3 w 48"/>
                <a:gd name="T11" fmla="*/ 12 h 40"/>
              </a:gdLst>
              <a:ahLst/>
              <a:cxnLst>
                <a:cxn ang="0">
                  <a:pos x="T0" y="T1"/>
                </a:cxn>
                <a:cxn ang="0">
                  <a:pos x="T2" y="T3"/>
                </a:cxn>
                <a:cxn ang="0">
                  <a:pos x="T4" y="T5"/>
                </a:cxn>
                <a:cxn ang="0">
                  <a:pos x="T6" y="T7"/>
                </a:cxn>
                <a:cxn ang="0">
                  <a:pos x="T8" y="T9"/>
                </a:cxn>
                <a:cxn ang="0">
                  <a:pos x="T10" y="T11"/>
                </a:cxn>
              </a:cxnLst>
              <a:rect l="0" t="0" r="r" b="b"/>
              <a:pathLst>
                <a:path w="48" h="40">
                  <a:moveTo>
                    <a:pt x="3" y="7"/>
                  </a:moveTo>
                  <a:cubicBezTo>
                    <a:pt x="0" y="27"/>
                    <a:pt x="6" y="35"/>
                    <a:pt x="26" y="37"/>
                  </a:cubicBezTo>
                  <a:cubicBezTo>
                    <a:pt x="32" y="40"/>
                    <a:pt x="35" y="40"/>
                    <a:pt x="41" y="39"/>
                  </a:cubicBezTo>
                  <a:cubicBezTo>
                    <a:pt x="48" y="26"/>
                    <a:pt x="36" y="22"/>
                    <a:pt x="27" y="15"/>
                  </a:cubicBezTo>
                  <a:cubicBezTo>
                    <a:pt x="25" y="6"/>
                    <a:pt x="21" y="1"/>
                    <a:pt x="12" y="0"/>
                  </a:cubicBezTo>
                  <a:cubicBezTo>
                    <a:pt x="3" y="1"/>
                    <a:pt x="5" y="9"/>
                    <a:pt x="3" y="12"/>
                  </a:cubicBezTo>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3" name="Freeform 539"/>
            <p:cNvSpPr>
              <a:spLocks/>
            </p:cNvSpPr>
            <p:nvPr/>
          </p:nvSpPr>
          <p:spPr bwMode="auto">
            <a:xfrm>
              <a:off x="3607" y="1337"/>
              <a:ext cx="17" cy="18"/>
            </a:xfrm>
            <a:custGeom>
              <a:avLst/>
              <a:gdLst>
                <a:gd name="T0" fmla="*/ 1 w 34"/>
                <a:gd name="T1" fmla="*/ 6 h 37"/>
                <a:gd name="T2" fmla="*/ 14 w 34"/>
                <a:gd name="T3" fmla="*/ 37 h 37"/>
                <a:gd name="T4" fmla="*/ 26 w 34"/>
                <a:gd name="T5" fmla="*/ 36 h 37"/>
                <a:gd name="T6" fmla="*/ 29 w 34"/>
                <a:gd name="T7" fmla="*/ 24 h 37"/>
                <a:gd name="T8" fmla="*/ 11 w 34"/>
                <a:gd name="T9" fmla="*/ 6 h 37"/>
                <a:gd name="T10" fmla="*/ 1 w 34"/>
                <a:gd name="T11" fmla="*/ 1 h 37"/>
                <a:gd name="T12" fmla="*/ 1 w 34"/>
                <a:gd name="T13" fmla="*/ 6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1" y="6"/>
                  </a:moveTo>
                  <a:cubicBezTo>
                    <a:pt x="2" y="23"/>
                    <a:pt x="3" y="26"/>
                    <a:pt x="14" y="37"/>
                  </a:cubicBezTo>
                  <a:cubicBezTo>
                    <a:pt x="18" y="37"/>
                    <a:pt x="22" y="37"/>
                    <a:pt x="26" y="36"/>
                  </a:cubicBezTo>
                  <a:cubicBezTo>
                    <a:pt x="34" y="34"/>
                    <a:pt x="30" y="31"/>
                    <a:pt x="29" y="24"/>
                  </a:cubicBezTo>
                  <a:cubicBezTo>
                    <a:pt x="27" y="14"/>
                    <a:pt x="19" y="11"/>
                    <a:pt x="11" y="6"/>
                  </a:cubicBezTo>
                  <a:cubicBezTo>
                    <a:pt x="9" y="5"/>
                    <a:pt x="4" y="0"/>
                    <a:pt x="1" y="1"/>
                  </a:cubicBezTo>
                  <a:cubicBezTo>
                    <a:pt x="0" y="2"/>
                    <a:pt x="1" y="4"/>
                    <a:pt x="1"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4" name="Freeform 540"/>
            <p:cNvSpPr>
              <a:spLocks/>
            </p:cNvSpPr>
            <p:nvPr/>
          </p:nvSpPr>
          <p:spPr bwMode="auto">
            <a:xfrm>
              <a:off x="3421" y="1360"/>
              <a:ext cx="79" cy="61"/>
            </a:xfrm>
            <a:custGeom>
              <a:avLst/>
              <a:gdLst>
                <a:gd name="T0" fmla="*/ 75 w 159"/>
                <a:gd name="T1" fmla="*/ 118 h 125"/>
                <a:gd name="T2" fmla="*/ 101 w 159"/>
                <a:gd name="T3" fmla="*/ 125 h 125"/>
                <a:gd name="T4" fmla="*/ 119 w 159"/>
                <a:gd name="T5" fmla="*/ 118 h 125"/>
                <a:gd name="T6" fmla="*/ 137 w 159"/>
                <a:gd name="T7" fmla="*/ 119 h 125"/>
                <a:gd name="T8" fmla="*/ 159 w 159"/>
                <a:gd name="T9" fmla="*/ 110 h 125"/>
                <a:gd name="T10" fmla="*/ 150 w 159"/>
                <a:gd name="T11" fmla="*/ 100 h 125"/>
                <a:gd name="T12" fmla="*/ 113 w 159"/>
                <a:gd name="T13" fmla="*/ 91 h 125"/>
                <a:gd name="T14" fmla="*/ 99 w 159"/>
                <a:gd name="T15" fmla="*/ 26 h 125"/>
                <a:gd name="T16" fmla="*/ 90 w 159"/>
                <a:gd name="T17" fmla="*/ 13 h 125"/>
                <a:gd name="T18" fmla="*/ 42 w 159"/>
                <a:gd name="T19" fmla="*/ 5 h 125"/>
                <a:gd name="T20" fmla="*/ 29 w 159"/>
                <a:gd name="T21" fmla="*/ 7 h 125"/>
                <a:gd name="T22" fmla="*/ 14 w 159"/>
                <a:gd name="T23" fmla="*/ 29 h 125"/>
                <a:gd name="T24" fmla="*/ 8 w 159"/>
                <a:gd name="T25" fmla="*/ 56 h 125"/>
                <a:gd name="T26" fmla="*/ 15 w 159"/>
                <a:gd name="T27" fmla="*/ 94 h 125"/>
                <a:gd name="T28" fmla="*/ 32 w 159"/>
                <a:gd name="T29" fmla="*/ 86 h 125"/>
                <a:gd name="T30" fmla="*/ 42 w 159"/>
                <a:gd name="T31" fmla="*/ 97 h 125"/>
                <a:gd name="T32" fmla="*/ 66 w 159"/>
                <a:gd name="T33" fmla="*/ 101 h 125"/>
                <a:gd name="T34" fmla="*/ 75 w 159"/>
                <a:gd name="T35" fmla="*/ 1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125">
                  <a:moveTo>
                    <a:pt x="75" y="118"/>
                  </a:moveTo>
                  <a:cubicBezTo>
                    <a:pt x="82" y="122"/>
                    <a:pt x="92" y="123"/>
                    <a:pt x="101" y="125"/>
                  </a:cubicBezTo>
                  <a:cubicBezTo>
                    <a:pt x="128" y="123"/>
                    <a:pt x="103" y="121"/>
                    <a:pt x="119" y="118"/>
                  </a:cubicBezTo>
                  <a:cubicBezTo>
                    <a:pt x="125" y="115"/>
                    <a:pt x="130" y="118"/>
                    <a:pt x="137" y="119"/>
                  </a:cubicBezTo>
                  <a:cubicBezTo>
                    <a:pt x="147" y="124"/>
                    <a:pt x="154" y="118"/>
                    <a:pt x="159" y="110"/>
                  </a:cubicBezTo>
                  <a:cubicBezTo>
                    <a:pt x="155" y="104"/>
                    <a:pt x="157" y="101"/>
                    <a:pt x="150" y="100"/>
                  </a:cubicBezTo>
                  <a:cubicBezTo>
                    <a:pt x="141" y="93"/>
                    <a:pt x="125" y="93"/>
                    <a:pt x="113" y="91"/>
                  </a:cubicBezTo>
                  <a:cubicBezTo>
                    <a:pt x="103" y="70"/>
                    <a:pt x="109" y="46"/>
                    <a:pt x="99" y="26"/>
                  </a:cubicBezTo>
                  <a:cubicBezTo>
                    <a:pt x="98" y="18"/>
                    <a:pt x="97" y="17"/>
                    <a:pt x="90" y="13"/>
                  </a:cubicBezTo>
                  <a:cubicBezTo>
                    <a:pt x="79" y="0"/>
                    <a:pt x="58" y="6"/>
                    <a:pt x="42" y="5"/>
                  </a:cubicBezTo>
                  <a:cubicBezTo>
                    <a:pt x="38" y="6"/>
                    <a:pt x="33" y="5"/>
                    <a:pt x="29" y="7"/>
                  </a:cubicBezTo>
                  <a:cubicBezTo>
                    <a:pt x="19" y="11"/>
                    <a:pt x="34" y="26"/>
                    <a:pt x="14" y="29"/>
                  </a:cubicBezTo>
                  <a:cubicBezTo>
                    <a:pt x="16" y="40"/>
                    <a:pt x="19" y="48"/>
                    <a:pt x="8" y="56"/>
                  </a:cubicBezTo>
                  <a:cubicBezTo>
                    <a:pt x="0" y="69"/>
                    <a:pt x="0" y="86"/>
                    <a:pt x="15" y="94"/>
                  </a:cubicBezTo>
                  <a:cubicBezTo>
                    <a:pt x="21" y="92"/>
                    <a:pt x="32" y="86"/>
                    <a:pt x="32" y="86"/>
                  </a:cubicBezTo>
                  <a:cubicBezTo>
                    <a:pt x="38" y="89"/>
                    <a:pt x="37" y="94"/>
                    <a:pt x="42" y="97"/>
                  </a:cubicBezTo>
                  <a:cubicBezTo>
                    <a:pt x="48" y="102"/>
                    <a:pt x="58" y="100"/>
                    <a:pt x="66" y="101"/>
                  </a:cubicBezTo>
                  <a:cubicBezTo>
                    <a:pt x="68" y="105"/>
                    <a:pt x="78" y="120"/>
                    <a:pt x="75" y="11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5" name="Freeform 541"/>
            <p:cNvSpPr>
              <a:spLocks/>
            </p:cNvSpPr>
            <p:nvPr/>
          </p:nvSpPr>
          <p:spPr bwMode="auto">
            <a:xfrm>
              <a:off x="3430" y="1270"/>
              <a:ext cx="129" cy="84"/>
            </a:xfrm>
            <a:custGeom>
              <a:avLst/>
              <a:gdLst>
                <a:gd name="T0" fmla="*/ 18 w 260"/>
                <a:gd name="T1" fmla="*/ 148 h 171"/>
                <a:gd name="T2" fmla="*/ 5 w 260"/>
                <a:gd name="T3" fmla="*/ 153 h 171"/>
                <a:gd name="T4" fmla="*/ 32 w 260"/>
                <a:gd name="T5" fmla="*/ 165 h 171"/>
                <a:gd name="T6" fmla="*/ 71 w 260"/>
                <a:gd name="T7" fmla="*/ 168 h 171"/>
                <a:gd name="T8" fmla="*/ 83 w 260"/>
                <a:gd name="T9" fmla="*/ 156 h 171"/>
                <a:gd name="T10" fmla="*/ 102 w 260"/>
                <a:gd name="T11" fmla="*/ 139 h 171"/>
                <a:gd name="T12" fmla="*/ 129 w 260"/>
                <a:gd name="T13" fmla="*/ 118 h 171"/>
                <a:gd name="T14" fmla="*/ 161 w 260"/>
                <a:gd name="T15" fmla="*/ 111 h 171"/>
                <a:gd name="T16" fmla="*/ 179 w 260"/>
                <a:gd name="T17" fmla="*/ 100 h 171"/>
                <a:gd name="T18" fmla="*/ 230 w 260"/>
                <a:gd name="T19" fmla="*/ 69 h 171"/>
                <a:gd name="T20" fmla="*/ 257 w 260"/>
                <a:gd name="T21" fmla="*/ 34 h 171"/>
                <a:gd name="T22" fmla="*/ 248 w 260"/>
                <a:gd name="T23" fmla="*/ 0 h 171"/>
                <a:gd name="T24" fmla="*/ 218 w 260"/>
                <a:gd name="T25" fmla="*/ 12 h 171"/>
                <a:gd name="T26" fmla="*/ 207 w 260"/>
                <a:gd name="T27" fmla="*/ 19 h 171"/>
                <a:gd name="T28" fmla="*/ 188 w 260"/>
                <a:gd name="T29" fmla="*/ 39 h 171"/>
                <a:gd name="T30" fmla="*/ 135 w 260"/>
                <a:gd name="T31" fmla="*/ 37 h 171"/>
                <a:gd name="T32" fmla="*/ 114 w 260"/>
                <a:gd name="T33" fmla="*/ 51 h 171"/>
                <a:gd name="T34" fmla="*/ 99 w 260"/>
                <a:gd name="T35" fmla="*/ 64 h 171"/>
                <a:gd name="T36" fmla="*/ 81 w 260"/>
                <a:gd name="T37" fmla="*/ 76 h 171"/>
                <a:gd name="T38" fmla="*/ 68 w 260"/>
                <a:gd name="T39" fmla="*/ 111 h 171"/>
                <a:gd name="T40" fmla="*/ 21 w 260"/>
                <a:gd name="T41" fmla="*/ 106 h 171"/>
                <a:gd name="T42" fmla="*/ 41 w 260"/>
                <a:gd name="T43" fmla="*/ 121 h 171"/>
                <a:gd name="T44" fmla="*/ 38 w 260"/>
                <a:gd name="T45" fmla="*/ 133 h 171"/>
                <a:gd name="T46" fmla="*/ 27 w 260"/>
                <a:gd name="T47" fmla="*/ 151 h 171"/>
                <a:gd name="T48" fmla="*/ 18 w 260"/>
                <a:gd name="T49" fmla="*/ 14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171">
                  <a:moveTo>
                    <a:pt x="18" y="148"/>
                  </a:moveTo>
                  <a:cubicBezTo>
                    <a:pt x="14" y="150"/>
                    <a:pt x="7" y="149"/>
                    <a:pt x="5" y="153"/>
                  </a:cubicBezTo>
                  <a:cubicBezTo>
                    <a:pt x="0" y="162"/>
                    <a:pt x="29" y="164"/>
                    <a:pt x="32" y="165"/>
                  </a:cubicBezTo>
                  <a:cubicBezTo>
                    <a:pt x="44" y="171"/>
                    <a:pt x="58" y="171"/>
                    <a:pt x="71" y="168"/>
                  </a:cubicBezTo>
                  <a:cubicBezTo>
                    <a:pt x="75" y="163"/>
                    <a:pt x="80" y="162"/>
                    <a:pt x="83" y="156"/>
                  </a:cubicBezTo>
                  <a:cubicBezTo>
                    <a:pt x="79" y="139"/>
                    <a:pt x="88" y="142"/>
                    <a:pt x="102" y="139"/>
                  </a:cubicBezTo>
                  <a:cubicBezTo>
                    <a:pt x="118" y="131"/>
                    <a:pt x="108" y="124"/>
                    <a:pt x="129" y="118"/>
                  </a:cubicBezTo>
                  <a:cubicBezTo>
                    <a:pt x="141" y="110"/>
                    <a:pt x="143" y="112"/>
                    <a:pt x="161" y="111"/>
                  </a:cubicBezTo>
                  <a:cubicBezTo>
                    <a:pt x="168" y="106"/>
                    <a:pt x="170" y="103"/>
                    <a:pt x="179" y="100"/>
                  </a:cubicBezTo>
                  <a:cubicBezTo>
                    <a:pt x="195" y="88"/>
                    <a:pt x="212" y="80"/>
                    <a:pt x="230" y="69"/>
                  </a:cubicBezTo>
                  <a:cubicBezTo>
                    <a:pt x="240" y="57"/>
                    <a:pt x="251" y="48"/>
                    <a:pt x="257" y="34"/>
                  </a:cubicBezTo>
                  <a:cubicBezTo>
                    <a:pt x="255" y="14"/>
                    <a:pt x="260" y="9"/>
                    <a:pt x="248" y="0"/>
                  </a:cubicBezTo>
                  <a:cubicBezTo>
                    <a:pt x="238" y="2"/>
                    <a:pt x="228" y="9"/>
                    <a:pt x="218" y="12"/>
                  </a:cubicBezTo>
                  <a:cubicBezTo>
                    <a:pt x="214" y="13"/>
                    <a:pt x="207" y="19"/>
                    <a:pt x="207" y="19"/>
                  </a:cubicBezTo>
                  <a:cubicBezTo>
                    <a:pt x="201" y="27"/>
                    <a:pt x="197" y="35"/>
                    <a:pt x="188" y="39"/>
                  </a:cubicBezTo>
                  <a:cubicBezTo>
                    <a:pt x="170" y="37"/>
                    <a:pt x="153" y="36"/>
                    <a:pt x="135" y="37"/>
                  </a:cubicBezTo>
                  <a:cubicBezTo>
                    <a:pt x="125" y="42"/>
                    <a:pt x="122" y="46"/>
                    <a:pt x="114" y="51"/>
                  </a:cubicBezTo>
                  <a:cubicBezTo>
                    <a:pt x="109" y="58"/>
                    <a:pt x="108" y="63"/>
                    <a:pt x="99" y="64"/>
                  </a:cubicBezTo>
                  <a:cubicBezTo>
                    <a:pt x="89" y="62"/>
                    <a:pt x="86" y="69"/>
                    <a:pt x="81" y="76"/>
                  </a:cubicBezTo>
                  <a:cubicBezTo>
                    <a:pt x="79" y="90"/>
                    <a:pt x="82" y="104"/>
                    <a:pt x="68" y="111"/>
                  </a:cubicBezTo>
                  <a:cubicBezTo>
                    <a:pt x="48" y="101"/>
                    <a:pt x="58" y="105"/>
                    <a:pt x="21" y="106"/>
                  </a:cubicBezTo>
                  <a:cubicBezTo>
                    <a:pt x="26" y="118"/>
                    <a:pt x="28" y="120"/>
                    <a:pt x="41" y="121"/>
                  </a:cubicBezTo>
                  <a:cubicBezTo>
                    <a:pt x="50" y="126"/>
                    <a:pt x="47" y="132"/>
                    <a:pt x="38" y="133"/>
                  </a:cubicBezTo>
                  <a:cubicBezTo>
                    <a:pt x="27" y="137"/>
                    <a:pt x="29" y="139"/>
                    <a:pt x="27" y="151"/>
                  </a:cubicBezTo>
                  <a:cubicBezTo>
                    <a:pt x="20" y="150"/>
                    <a:pt x="23" y="151"/>
                    <a:pt x="18" y="14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6" name="Freeform 542"/>
            <p:cNvSpPr>
              <a:spLocks/>
            </p:cNvSpPr>
            <p:nvPr/>
          </p:nvSpPr>
          <p:spPr bwMode="auto">
            <a:xfrm>
              <a:off x="3712" y="1297"/>
              <a:ext cx="14" cy="12"/>
            </a:xfrm>
            <a:custGeom>
              <a:avLst/>
              <a:gdLst>
                <a:gd name="T0" fmla="*/ 0 w 30"/>
                <a:gd name="T1" fmla="*/ 3 h 24"/>
                <a:gd name="T2" fmla="*/ 11 w 30"/>
                <a:gd name="T3" fmla="*/ 24 h 24"/>
                <a:gd name="T4" fmla="*/ 11 w 30"/>
                <a:gd name="T5" fmla="*/ 0 h 24"/>
                <a:gd name="T6" fmla="*/ 0 w 30"/>
                <a:gd name="T7" fmla="*/ 3 h 24"/>
              </a:gdLst>
              <a:ahLst/>
              <a:cxnLst>
                <a:cxn ang="0">
                  <a:pos x="T0" y="T1"/>
                </a:cxn>
                <a:cxn ang="0">
                  <a:pos x="T2" y="T3"/>
                </a:cxn>
                <a:cxn ang="0">
                  <a:pos x="T4" y="T5"/>
                </a:cxn>
                <a:cxn ang="0">
                  <a:pos x="T6" y="T7"/>
                </a:cxn>
              </a:cxnLst>
              <a:rect l="0" t="0" r="r" b="b"/>
              <a:pathLst>
                <a:path w="30" h="24">
                  <a:moveTo>
                    <a:pt x="0" y="3"/>
                  </a:moveTo>
                  <a:cubicBezTo>
                    <a:pt x="1" y="14"/>
                    <a:pt x="0" y="22"/>
                    <a:pt x="11" y="24"/>
                  </a:cubicBezTo>
                  <a:cubicBezTo>
                    <a:pt x="30" y="21"/>
                    <a:pt x="21" y="8"/>
                    <a:pt x="11" y="0"/>
                  </a:cubicBezTo>
                  <a:cubicBezTo>
                    <a:pt x="4" y="3"/>
                    <a:pt x="8" y="2"/>
                    <a:pt x="0" y="3"/>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7" name="Freeform 543"/>
            <p:cNvSpPr>
              <a:spLocks/>
            </p:cNvSpPr>
            <p:nvPr/>
          </p:nvSpPr>
          <p:spPr bwMode="auto">
            <a:xfrm>
              <a:off x="4735" y="1666"/>
              <a:ext cx="144" cy="170"/>
            </a:xfrm>
            <a:custGeom>
              <a:avLst/>
              <a:gdLst>
                <a:gd name="T0" fmla="*/ 0 w 292"/>
                <a:gd name="T1" fmla="*/ 0 h 345"/>
                <a:gd name="T2" fmla="*/ 18 w 292"/>
                <a:gd name="T3" fmla="*/ 27 h 345"/>
                <a:gd name="T4" fmla="*/ 24 w 292"/>
                <a:gd name="T5" fmla="*/ 60 h 345"/>
                <a:gd name="T6" fmla="*/ 105 w 292"/>
                <a:gd name="T7" fmla="*/ 126 h 345"/>
                <a:gd name="T8" fmla="*/ 129 w 292"/>
                <a:gd name="T9" fmla="*/ 186 h 345"/>
                <a:gd name="T10" fmla="*/ 195 w 292"/>
                <a:gd name="T11" fmla="*/ 261 h 345"/>
                <a:gd name="T12" fmla="*/ 237 w 292"/>
                <a:gd name="T13" fmla="*/ 345 h 345"/>
                <a:gd name="T14" fmla="*/ 252 w 292"/>
                <a:gd name="T15" fmla="*/ 309 h 345"/>
                <a:gd name="T16" fmla="*/ 273 w 292"/>
                <a:gd name="T17" fmla="*/ 321 h 345"/>
                <a:gd name="T18" fmla="*/ 237 w 292"/>
                <a:gd name="T19" fmla="*/ 288 h 345"/>
                <a:gd name="T20" fmla="*/ 195 w 292"/>
                <a:gd name="T21" fmla="*/ 225 h 345"/>
                <a:gd name="T22" fmla="*/ 216 w 292"/>
                <a:gd name="T23" fmla="*/ 201 h 345"/>
                <a:gd name="T24" fmla="*/ 156 w 292"/>
                <a:gd name="T25" fmla="*/ 168 h 345"/>
                <a:gd name="T26" fmla="*/ 126 w 292"/>
                <a:gd name="T27" fmla="*/ 105 h 345"/>
                <a:gd name="T28" fmla="*/ 102 w 292"/>
                <a:gd name="T29" fmla="*/ 90 h 345"/>
                <a:gd name="T30" fmla="*/ 72 w 292"/>
                <a:gd name="T31" fmla="*/ 39 h 345"/>
                <a:gd name="T32" fmla="*/ 30 w 292"/>
                <a:gd name="T33" fmla="*/ 27 h 345"/>
                <a:gd name="T34" fmla="*/ 0 w 292"/>
                <a:gd name="T3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2" h="345">
                  <a:moveTo>
                    <a:pt x="0" y="0"/>
                  </a:moveTo>
                  <a:cubicBezTo>
                    <a:pt x="3" y="14"/>
                    <a:pt x="6" y="19"/>
                    <a:pt x="18" y="27"/>
                  </a:cubicBezTo>
                  <a:cubicBezTo>
                    <a:pt x="22" y="38"/>
                    <a:pt x="20" y="49"/>
                    <a:pt x="24" y="60"/>
                  </a:cubicBezTo>
                  <a:cubicBezTo>
                    <a:pt x="34" y="89"/>
                    <a:pt x="80" y="116"/>
                    <a:pt x="105" y="126"/>
                  </a:cubicBezTo>
                  <a:cubicBezTo>
                    <a:pt x="123" y="144"/>
                    <a:pt x="116" y="173"/>
                    <a:pt x="129" y="186"/>
                  </a:cubicBezTo>
                  <a:cubicBezTo>
                    <a:pt x="153" y="210"/>
                    <a:pt x="171" y="237"/>
                    <a:pt x="195" y="261"/>
                  </a:cubicBezTo>
                  <a:cubicBezTo>
                    <a:pt x="205" y="291"/>
                    <a:pt x="220" y="319"/>
                    <a:pt x="237" y="345"/>
                  </a:cubicBezTo>
                  <a:cubicBezTo>
                    <a:pt x="256" y="326"/>
                    <a:pt x="232" y="323"/>
                    <a:pt x="252" y="309"/>
                  </a:cubicBezTo>
                  <a:cubicBezTo>
                    <a:pt x="264" y="317"/>
                    <a:pt x="259" y="326"/>
                    <a:pt x="273" y="321"/>
                  </a:cubicBezTo>
                  <a:cubicBezTo>
                    <a:pt x="292" y="293"/>
                    <a:pt x="257" y="290"/>
                    <a:pt x="237" y="288"/>
                  </a:cubicBezTo>
                  <a:cubicBezTo>
                    <a:pt x="198" y="275"/>
                    <a:pt x="206" y="259"/>
                    <a:pt x="195" y="225"/>
                  </a:cubicBezTo>
                  <a:cubicBezTo>
                    <a:pt x="198" y="208"/>
                    <a:pt x="200" y="206"/>
                    <a:pt x="216" y="201"/>
                  </a:cubicBezTo>
                  <a:cubicBezTo>
                    <a:pt x="228" y="165"/>
                    <a:pt x="179" y="171"/>
                    <a:pt x="156" y="168"/>
                  </a:cubicBezTo>
                  <a:cubicBezTo>
                    <a:pt x="148" y="145"/>
                    <a:pt x="140" y="125"/>
                    <a:pt x="126" y="105"/>
                  </a:cubicBezTo>
                  <a:cubicBezTo>
                    <a:pt x="121" y="97"/>
                    <a:pt x="102" y="90"/>
                    <a:pt x="102" y="90"/>
                  </a:cubicBezTo>
                  <a:cubicBezTo>
                    <a:pt x="95" y="79"/>
                    <a:pt x="86" y="45"/>
                    <a:pt x="72" y="39"/>
                  </a:cubicBezTo>
                  <a:cubicBezTo>
                    <a:pt x="59" y="33"/>
                    <a:pt x="44" y="32"/>
                    <a:pt x="30" y="27"/>
                  </a:cubicBezTo>
                  <a:cubicBezTo>
                    <a:pt x="18" y="15"/>
                    <a:pt x="17" y="6"/>
                    <a:pt x="0"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8" name="Freeform 544"/>
            <p:cNvSpPr>
              <a:spLocks/>
            </p:cNvSpPr>
            <p:nvPr/>
          </p:nvSpPr>
          <p:spPr bwMode="auto">
            <a:xfrm>
              <a:off x="3168" y="1252"/>
              <a:ext cx="1821" cy="756"/>
            </a:xfrm>
            <a:custGeom>
              <a:avLst/>
              <a:gdLst>
                <a:gd name="T0" fmla="*/ 1294 w 3689"/>
                <a:gd name="T1" fmla="*/ 80 h 1532"/>
                <a:gd name="T2" fmla="*/ 1178 w 3689"/>
                <a:gd name="T3" fmla="*/ 240 h 1532"/>
                <a:gd name="T4" fmla="*/ 1131 w 3689"/>
                <a:gd name="T5" fmla="*/ 244 h 1532"/>
                <a:gd name="T6" fmla="*/ 1018 w 3689"/>
                <a:gd name="T7" fmla="*/ 220 h 1532"/>
                <a:gd name="T8" fmla="*/ 1151 w 3689"/>
                <a:gd name="T9" fmla="*/ 371 h 1532"/>
                <a:gd name="T10" fmla="*/ 1085 w 3689"/>
                <a:gd name="T11" fmla="*/ 482 h 1532"/>
                <a:gd name="T12" fmla="*/ 1086 w 3689"/>
                <a:gd name="T13" fmla="*/ 428 h 1532"/>
                <a:gd name="T14" fmla="*/ 963 w 3689"/>
                <a:gd name="T15" fmla="*/ 263 h 1532"/>
                <a:gd name="T16" fmla="*/ 861 w 3689"/>
                <a:gd name="T17" fmla="*/ 326 h 1532"/>
                <a:gd name="T18" fmla="*/ 938 w 3689"/>
                <a:gd name="T19" fmla="*/ 427 h 1532"/>
                <a:gd name="T20" fmla="*/ 762 w 3689"/>
                <a:gd name="T21" fmla="*/ 416 h 1532"/>
                <a:gd name="T22" fmla="*/ 602 w 3689"/>
                <a:gd name="T23" fmla="*/ 421 h 1532"/>
                <a:gd name="T24" fmla="*/ 420 w 3689"/>
                <a:gd name="T25" fmla="*/ 428 h 1532"/>
                <a:gd name="T26" fmla="*/ 395 w 3689"/>
                <a:gd name="T27" fmla="*/ 542 h 1532"/>
                <a:gd name="T28" fmla="*/ 242 w 3689"/>
                <a:gd name="T29" fmla="*/ 576 h 1532"/>
                <a:gd name="T30" fmla="*/ 118 w 3689"/>
                <a:gd name="T31" fmla="*/ 492 h 1532"/>
                <a:gd name="T32" fmla="*/ 164 w 3689"/>
                <a:gd name="T33" fmla="*/ 407 h 1532"/>
                <a:gd name="T34" fmla="*/ 11 w 3689"/>
                <a:gd name="T35" fmla="*/ 484 h 1532"/>
                <a:gd name="T36" fmla="*/ 42 w 3689"/>
                <a:gd name="T37" fmla="*/ 748 h 1532"/>
                <a:gd name="T38" fmla="*/ 41 w 3689"/>
                <a:gd name="T39" fmla="*/ 916 h 1532"/>
                <a:gd name="T40" fmla="*/ 258 w 3689"/>
                <a:gd name="T41" fmla="*/ 1094 h 1532"/>
                <a:gd name="T42" fmla="*/ 423 w 3689"/>
                <a:gd name="T43" fmla="*/ 1268 h 1532"/>
                <a:gd name="T44" fmla="*/ 413 w 3689"/>
                <a:gd name="T45" fmla="*/ 1390 h 1532"/>
                <a:gd name="T46" fmla="*/ 704 w 3689"/>
                <a:gd name="T47" fmla="*/ 1456 h 1532"/>
                <a:gd name="T48" fmla="*/ 723 w 3689"/>
                <a:gd name="T49" fmla="*/ 1238 h 1532"/>
                <a:gd name="T50" fmla="*/ 764 w 3689"/>
                <a:gd name="T51" fmla="*/ 1121 h 1532"/>
                <a:gd name="T52" fmla="*/ 1007 w 3689"/>
                <a:gd name="T53" fmla="*/ 1145 h 1532"/>
                <a:gd name="T54" fmla="*/ 1037 w 3689"/>
                <a:gd name="T55" fmla="*/ 1019 h 1532"/>
                <a:gd name="T56" fmla="*/ 1331 w 3689"/>
                <a:gd name="T57" fmla="*/ 1000 h 1532"/>
                <a:gd name="T58" fmla="*/ 1578 w 3689"/>
                <a:gd name="T59" fmla="*/ 1075 h 1532"/>
                <a:gd name="T60" fmla="*/ 1786 w 3689"/>
                <a:gd name="T61" fmla="*/ 1160 h 1532"/>
                <a:gd name="T62" fmla="*/ 2028 w 3689"/>
                <a:gd name="T63" fmla="*/ 1136 h 1532"/>
                <a:gd name="T64" fmla="*/ 2153 w 3689"/>
                <a:gd name="T65" fmla="*/ 1076 h 1532"/>
                <a:gd name="T66" fmla="*/ 2481 w 3689"/>
                <a:gd name="T67" fmla="*/ 1133 h 1532"/>
                <a:gd name="T68" fmla="*/ 2648 w 3689"/>
                <a:gd name="T69" fmla="*/ 1027 h 1532"/>
                <a:gd name="T70" fmla="*/ 2897 w 3689"/>
                <a:gd name="T71" fmla="*/ 1019 h 1532"/>
                <a:gd name="T72" fmla="*/ 3152 w 3689"/>
                <a:gd name="T73" fmla="*/ 1165 h 1532"/>
                <a:gd name="T74" fmla="*/ 3239 w 3689"/>
                <a:gd name="T75" fmla="*/ 1315 h 1532"/>
                <a:gd name="T76" fmla="*/ 3236 w 3689"/>
                <a:gd name="T77" fmla="*/ 1000 h 1532"/>
                <a:gd name="T78" fmla="*/ 3002 w 3689"/>
                <a:gd name="T79" fmla="*/ 823 h 1532"/>
                <a:gd name="T80" fmla="*/ 3123 w 3689"/>
                <a:gd name="T81" fmla="*/ 625 h 1532"/>
                <a:gd name="T82" fmla="*/ 3254 w 3689"/>
                <a:gd name="T83" fmla="*/ 512 h 1532"/>
                <a:gd name="T84" fmla="*/ 3392 w 3689"/>
                <a:gd name="T85" fmla="*/ 533 h 1532"/>
                <a:gd name="T86" fmla="*/ 3621 w 3689"/>
                <a:gd name="T87" fmla="*/ 832 h 1532"/>
                <a:gd name="T88" fmla="*/ 3500 w 3689"/>
                <a:gd name="T89" fmla="*/ 632 h 1532"/>
                <a:gd name="T90" fmla="*/ 3572 w 3689"/>
                <a:gd name="T91" fmla="*/ 488 h 1532"/>
                <a:gd name="T92" fmla="*/ 3519 w 3689"/>
                <a:gd name="T93" fmla="*/ 310 h 1532"/>
                <a:gd name="T94" fmla="*/ 3687 w 3689"/>
                <a:gd name="T95" fmla="*/ 289 h 1532"/>
                <a:gd name="T96" fmla="*/ 3515 w 3689"/>
                <a:gd name="T97" fmla="*/ 191 h 1532"/>
                <a:gd name="T98" fmla="*/ 3144 w 3689"/>
                <a:gd name="T99" fmla="*/ 184 h 1532"/>
                <a:gd name="T100" fmla="*/ 2933 w 3689"/>
                <a:gd name="T101" fmla="*/ 193 h 1532"/>
                <a:gd name="T102" fmla="*/ 2634 w 3689"/>
                <a:gd name="T103" fmla="*/ 161 h 1532"/>
                <a:gd name="T104" fmla="*/ 2460 w 3689"/>
                <a:gd name="T105" fmla="*/ 124 h 1532"/>
                <a:gd name="T106" fmla="*/ 2319 w 3689"/>
                <a:gd name="T107" fmla="*/ 188 h 1532"/>
                <a:gd name="T108" fmla="*/ 2144 w 3689"/>
                <a:gd name="T109" fmla="*/ 128 h 1532"/>
                <a:gd name="T110" fmla="*/ 1967 w 3689"/>
                <a:gd name="T111" fmla="*/ 152 h 1532"/>
                <a:gd name="T112" fmla="*/ 1790 w 3689"/>
                <a:gd name="T113" fmla="*/ 96 h 1532"/>
                <a:gd name="T114" fmla="*/ 1658 w 3689"/>
                <a:gd name="T115" fmla="*/ 176 h 1532"/>
                <a:gd name="T116" fmla="*/ 1724 w 3689"/>
                <a:gd name="T117" fmla="*/ 37 h 1532"/>
                <a:gd name="T118" fmla="*/ 1520 w 3689"/>
                <a:gd name="T119" fmla="*/ 13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89" h="1532">
                  <a:moveTo>
                    <a:pt x="1486" y="60"/>
                  </a:moveTo>
                  <a:lnTo>
                    <a:pt x="1464" y="65"/>
                  </a:lnTo>
                  <a:lnTo>
                    <a:pt x="1446" y="60"/>
                  </a:lnTo>
                  <a:lnTo>
                    <a:pt x="1434" y="36"/>
                  </a:lnTo>
                  <a:lnTo>
                    <a:pt x="1418" y="60"/>
                  </a:lnTo>
                  <a:lnTo>
                    <a:pt x="1390" y="60"/>
                  </a:lnTo>
                  <a:lnTo>
                    <a:pt x="1383" y="73"/>
                  </a:lnTo>
                  <a:lnTo>
                    <a:pt x="1356" y="59"/>
                  </a:lnTo>
                  <a:lnTo>
                    <a:pt x="1325" y="59"/>
                  </a:lnTo>
                  <a:lnTo>
                    <a:pt x="1313" y="79"/>
                  </a:lnTo>
                  <a:lnTo>
                    <a:pt x="1294" y="80"/>
                  </a:lnTo>
                  <a:lnTo>
                    <a:pt x="1269" y="79"/>
                  </a:lnTo>
                  <a:lnTo>
                    <a:pt x="1246" y="88"/>
                  </a:lnTo>
                  <a:lnTo>
                    <a:pt x="1229" y="98"/>
                  </a:lnTo>
                  <a:lnTo>
                    <a:pt x="1227" y="134"/>
                  </a:lnTo>
                  <a:lnTo>
                    <a:pt x="1202" y="146"/>
                  </a:lnTo>
                  <a:lnTo>
                    <a:pt x="1208" y="175"/>
                  </a:lnTo>
                  <a:lnTo>
                    <a:pt x="1130" y="184"/>
                  </a:lnTo>
                  <a:lnTo>
                    <a:pt x="1145" y="206"/>
                  </a:lnTo>
                  <a:lnTo>
                    <a:pt x="1142" y="224"/>
                  </a:lnTo>
                  <a:lnTo>
                    <a:pt x="1152" y="241"/>
                  </a:lnTo>
                  <a:lnTo>
                    <a:pt x="1178" y="240"/>
                  </a:lnTo>
                  <a:lnTo>
                    <a:pt x="1193" y="251"/>
                  </a:lnTo>
                  <a:lnTo>
                    <a:pt x="1212" y="241"/>
                  </a:lnTo>
                  <a:lnTo>
                    <a:pt x="1229" y="260"/>
                  </a:lnTo>
                  <a:lnTo>
                    <a:pt x="1229" y="289"/>
                  </a:lnTo>
                  <a:lnTo>
                    <a:pt x="1253" y="299"/>
                  </a:lnTo>
                  <a:lnTo>
                    <a:pt x="1254" y="328"/>
                  </a:lnTo>
                  <a:lnTo>
                    <a:pt x="1230" y="316"/>
                  </a:lnTo>
                  <a:lnTo>
                    <a:pt x="1214" y="292"/>
                  </a:lnTo>
                  <a:lnTo>
                    <a:pt x="1214" y="268"/>
                  </a:lnTo>
                  <a:lnTo>
                    <a:pt x="1182" y="276"/>
                  </a:lnTo>
                  <a:lnTo>
                    <a:pt x="1131" y="244"/>
                  </a:lnTo>
                  <a:lnTo>
                    <a:pt x="1113" y="241"/>
                  </a:lnTo>
                  <a:lnTo>
                    <a:pt x="1098" y="248"/>
                  </a:lnTo>
                  <a:lnTo>
                    <a:pt x="1106" y="276"/>
                  </a:lnTo>
                  <a:lnTo>
                    <a:pt x="1074" y="252"/>
                  </a:lnTo>
                  <a:lnTo>
                    <a:pt x="1074" y="276"/>
                  </a:lnTo>
                  <a:lnTo>
                    <a:pt x="1106" y="300"/>
                  </a:lnTo>
                  <a:lnTo>
                    <a:pt x="1091" y="307"/>
                  </a:lnTo>
                  <a:lnTo>
                    <a:pt x="1058" y="292"/>
                  </a:lnTo>
                  <a:lnTo>
                    <a:pt x="1059" y="253"/>
                  </a:lnTo>
                  <a:lnTo>
                    <a:pt x="1044" y="230"/>
                  </a:lnTo>
                  <a:lnTo>
                    <a:pt x="1018" y="220"/>
                  </a:lnTo>
                  <a:lnTo>
                    <a:pt x="1017" y="239"/>
                  </a:lnTo>
                  <a:lnTo>
                    <a:pt x="1038" y="268"/>
                  </a:lnTo>
                  <a:lnTo>
                    <a:pt x="1013" y="266"/>
                  </a:lnTo>
                  <a:lnTo>
                    <a:pt x="1014" y="283"/>
                  </a:lnTo>
                  <a:lnTo>
                    <a:pt x="1052" y="313"/>
                  </a:lnTo>
                  <a:lnTo>
                    <a:pt x="1047" y="337"/>
                  </a:lnTo>
                  <a:lnTo>
                    <a:pt x="1062" y="356"/>
                  </a:lnTo>
                  <a:lnTo>
                    <a:pt x="1073" y="377"/>
                  </a:lnTo>
                  <a:lnTo>
                    <a:pt x="1101" y="380"/>
                  </a:lnTo>
                  <a:lnTo>
                    <a:pt x="1116" y="361"/>
                  </a:lnTo>
                  <a:lnTo>
                    <a:pt x="1151" y="371"/>
                  </a:lnTo>
                  <a:lnTo>
                    <a:pt x="1198" y="424"/>
                  </a:lnTo>
                  <a:lnTo>
                    <a:pt x="1181" y="428"/>
                  </a:lnTo>
                  <a:lnTo>
                    <a:pt x="1162" y="420"/>
                  </a:lnTo>
                  <a:lnTo>
                    <a:pt x="1126" y="388"/>
                  </a:lnTo>
                  <a:lnTo>
                    <a:pt x="1104" y="391"/>
                  </a:lnTo>
                  <a:lnTo>
                    <a:pt x="1101" y="412"/>
                  </a:lnTo>
                  <a:lnTo>
                    <a:pt x="1124" y="424"/>
                  </a:lnTo>
                  <a:lnTo>
                    <a:pt x="1125" y="442"/>
                  </a:lnTo>
                  <a:lnTo>
                    <a:pt x="1103" y="448"/>
                  </a:lnTo>
                  <a:lnTo>
                    <a:pt x="1098" y="464"/>
                  </a:lnTo>
                  <a:lnTo>
                    <a:pt x="1085" y="482"/>
                  </a:lnTo>
                  <a:lnTo>
                    <a:pt x="1073" y="497"/>
                  </a:lnTo>
                  <a:lnTo>
                    <a:pt x="1092" y="499"/>
                  </a:lnTo>
                  <a:lnTo>
                    <a:pt x="1079" y="518"/>
                  </a:lnTo>
                  <a:lnTo>
                    <a:pt x="1059" y="514"/>
                  </a:lnTo>
                  <a:lnTo>
                    <a:pt x="1038" y="500"/>
                  </a:lnTo>
                  <a:lnTo>
                    <a:pt x="1019" y="502"/>
                  </a:lnTo>
                  <a:lnTo>
                    <a:pt x="998" y="492"/>
                  </a:lnTo>
                  <a:lnTo>
                    <a:pt x="1011" y="473"/>
                  </a:lnTo>
                  <a:lnTo>
                    <a:pt x="1049" y="476"/>
                  </a:lnTo>
                  <a:lnTo>
                    <a:pt x="1077" y="460"/>
                  </a:lnTo>
                  <a:lnTo>
                    <a:pt x="1086" y="428"/>
                  </a:lnTo>
                  <a:lnTo>
                    <a:pt x="1078" y="396"/>
                  </a:lnTo>
                  <a:lnTo>
                    <a:pt x="1055" y="397"/>
                  </a:lnTo>
                  <a:lnTo>
                    <a:pt x="1038" y="384"/>
                  </a:lnTo>
                  <a:lnTo>
                    <a:pt x="1034" y="364"/>
                  </a:lnTo>
                  <a:lnTo>
                    <a:pt x="1026" y="348"/>
                  </a:lnTo>
                  <a:lnTo>
                    <a:pt x="1013" y="334"/>
                  </a:lnTo>
                  <a:lnTo>
                    <a:pt x="1019" y="322"/>
                  </a:lnTo>
                  <a:lnTo>
                    <a:pt x="1018" y="308"/>
                  </a:lnTo>
                  <a:lnTo>
                    <a:pt x="996" y="301"/>
                  </a:lnTo>
                  <a:lnTo>
                    <a:pt x="978" y="284"/>
                  </a:lnTo>
                  <a:lnTo>
                    <a:pt x="963" y="263"/>
                  </a:lnTo>
                  <a:lnTo>
                    <a:pt x="970" y="248"/>
                  </a:lnTo>
                  <a:lnTo>
                    <a:pt x="980" y="239"/>
                  </a:lnTo>
                  <a:lnTo>
                    <a:pt x="972" y="227"/>
                  </a:lnTo>
                  <a:lnTo>
                    <a:pt x="934" y="220"/>
                  </a:lnTo>
                  <a:lnTo>
                    <a:pt x="917" y="229"/>
                  </a:lnTo>
                  <a:lnTo>
                    <a:pt x="894" y="224"/>
                  </a:lnTo>
                  <a:lnTo>
                    <a:pt x="899" y="247"/>
                  </a:lnTo>
                  <a:lnTo>
                    <a:pt x="894" y="268"/>
                  </a:lnTo>
                  <a:lnTo>
                    <a:pt x="879" y="290"/>
                  </a:lnTo>
                  <a:lnTo>
                    <a:pt x="854" y="312"/>
                  </a:lnTo>
                  <a:lnTo>
                    <a:pt x="861" y="326"/>
                  </a:lnTo>
                  <a:lnTo>
                    <a:pt x="886" y="340"/>
                  </a:lnTo>
                  <a:lnTo>
                    <a:pt x="884" y="365"/>
                  </a:lnTo>
                  <a:lnTo>
                    <a:pt x="902" y="384"/>
                  </a:lnTo>
                  <a:lnTo>
                    <a:pt x="922" y="364"/>
                  </a:lnTo>
                  <a:lnTo>
                    <a:pt x="923" y="382"/>
                  </a:lnTo>
                  <a:lnTo>
                    <a:pt x="938" y="392"/>
                  </a:lnTo>
                  <a:lnTo>
                    <a:pt x="956" y="397"/>
                  </a:lnTo>
                  <a:lnTo>
                    <a:pt x="970" y="388"/>
                  </a:lnTo>
                  <a:lnTo>
                    <a:pt x="962" y="416"/>
                  </a:lnTo>
                  <a:lnTo>
                    <a:pt x="966" y="432"/>
                  </a:lnTo>
                  <a:lnTo>
                    <a:pt x="938" y="427"/>
                  </a:lnTo>
                  <a:lnTo>
                    <a:pt x="918" y="409"/>
                  </a:lnTo>
                  <a:lnTo>
                    <a:pt x="893" y="404"/>
                  </a:lnTo>
                  <a:lnTo>
                    <a:pt x="874" y="380"/>
                  </a:lnTo>
                  <a:lnTo>
                    <a:pt x="869" y="403"/>
                  </a:lnTo>
                  <a:lnTo>
                    <a:pt x="854" y="404"/>
                  </a:lnTo>
                  <a:lnTo>
                    <a:pt x="846" y="380"/>
                  </a:lnTo>
                  <a:lnTo>
                    <a:pt x="804" y="380"/>
                  </a:lnTo>
                  <a:lnTo>
                    <a:pt x="759" y="368"/>
                  </a:lnTo>
                  <a:lnTo>
                    <a:pt x="754" y="384"/>
                  </a:lnTo>
                  <a:lnTo>
                    <a:pt x="764" y="397"/>
                  </a:lnTo>
                  <a:lnTo>
                    <a:pt x="762" y="416"/>
                  </a:lnTo>
                  <a:lnTo>
                    <a:pt x="753" y="439"/>
                  </a:lnTo>
                  <a:lnTo>
                    <a:pt x="734" y="440"/>
                  </a:lnTo>
                  <a:lnTo>
                    <a:pt x="722" y="400"/>
                  </a:lnTo>
                  <a:lnTo>
                    <a:pt x="686" y="424"/>
                  </a:lnTo>
                  <a:lnTo>
                    <a:pt x="646" y="420"/>
                  </a:lnTo>
                  <a:lnTo>
                    <a:pt x="639" y="448"/>
                  </a:lnTo>
                  <a:lnTo>
                    <a:pt x="615" y="455"/>
                  </a:lnTo>
                  <a:lnTo>
                    <a:pt x="605" y="443"/>
                  </a:lnTo>
                  <a:lnTo>
                    <a:pt x="623" y="427"/>
                  </a:lnTo>
                  <a:lnTo>
                    <a:pt x="622" y="400"/>
                  </a:lnTo>
                  <a:lnTo>
                    <a:pt x="602" y="421"/>
                  </a:lnTo>
                  <a:lnTo>
                    <a:pt x="582" y="428"/>
                  </a:lnTo>
                  <a:lnTo>
                    <a:pt x="554" y="428"/>
                  </a:lnTo>
                  <a:lnTo>
                    <a:pt x="534" y="443"/>
                  </a:lnTo>
                  <a:lnTo>
                    <a:pt x="498" y="444"/>
                  </a:lnTo>
                  <a:lnTo>
                    <a:pt x="485" y="469"/>
                  </a:lnTo>
                  <a:lnTo>
                    <a:pt x="494" y="496"/>
                  </a:lnTo>
                  <a:lnTo>
                    <a:pt x="471" y="508"/>
                  </a:lnTo>
                  <a:lnTo>
                    <a:pt x="453" y="494"/>
                  </a:lnTo>
                  <a:lnTo>
                    <a:pt x="422" y="472"/>
                  </a:lnTo>
                  <a:lnTo>
                    <a:pt x="440" y="449"/>
                  </a:lnTo>
                  <a:lnTo>
                    <a:pt x="420" y="428"/>
                  </a:lnTo>
                  <a:lnTo>
                    <a:pt x="407" y="407"/>
                  </a:lnTo>
                  <a:lnTo>
                    <a:pt x="387" y="412"/>
                  </a:lnTo>
                  <a:lnTo>
                    <a:pt x="366" y="400"/>
                  </a:lnTo>
                  <a:lnTo>
                    <a:pt x="362" y="421"/>
                  </a:lnTo>
                  <a:lnTo>
                    <a:pt x="398" y="448"/>
                  </a:lnTo>
                  <a:lnTo>
                    <a:pt x="392" y="482"/>
                  </a:lnTo>
                  <a:lnTo>
                    <a:pt x="419" y="493"/>
                  </a:lnTo>
                  <a:lnTo>
                    <a:pt x="446" y="548"/>
                  </a:lnTo>
                  <a:lnTo>
                    <a:pt x="429" y="556"/>
                  </a:lnTo>
                  <a:lnTo>
                    <a:pt x="406" y="524"/>
                  </a:lnTo>
                  <a:lnTo>
                    <a:pt x="395" y="542"/>
                  </a:lnTo>
                  <a:lnTo>
                    <a:pt x="381" y="518"/>
                  </a:lnTo>
                  <a:lnTo>
                    <a:pt x="366" y="512"/>
                  </a:lnTo>
                  <a:lnTo>
                    <a:pt x="338" y="523"/>
                  </a:lnTo>
                  <a:lnTo>
                    <a:pt x="314" y="544"/>
                  </a:lnTo>
                  <a:lnTo>
                    <a:pt x="351" y="572"/>
                  </a:lnTo>
                  <a:lnTo>
                    <a:pt x="383" y="595"/>
                  </a:lnTo>
                  <a:lnTo>
                    <a:pt x="371" y="611"/>
                  </a:lnTo>
                  <a:lnTo>
                    <a:pt x="314" y="581"/>
                  </a:lnTo>
                  <a:lnTo>
                    <a:pt x="287" y="583"/>
                  </a:lnTo>
                  <a:lnTo>
                    <a:pt x="254" y="565"/>
                  </a:lnTo>
                  <a:lnTo>
                    <a:pt x="242" y="576"/>
                  </a:lnTo>
                  <a:lnTo>
                    <a:pt x="266" y="598"/>
                  </a:lnTo>
                  <a:lnTo>
                    <a:pt x="281" y="617"/>
                  </a:lnTo>
                  <a:lnTo>
                    <a:pt x="274" y="636"/>
                  </a:lnTo>
                  <a:lnTo>
                    <a:pt x="242" y="635"/>
                  </a:lnTo>
                  <a:lnTo>
                    <a:pt x="206" y="620"/>
                  </a:lnTo>
                  <a:lnTo>
                    <a:pt x="194" y="592"/>
                  </a:lnTo>
                  <a:lnTo>
                    <a:pt x="189" y="557"/>
                  </a:lnTo>
                  <a:lnTo>
                    <a:pt x="162" y="524"/>
                  </a:lnTo>
                  <a:lnTo>
                    <a:pt x="143" y="536"/>
                  </a:lnTo>
                  <a:lnTo>
                    <a:pt x="104" y="500"/>
                  </a:lnTo>
                  <a:lnTo>
                    <a:pt x="118" y="492"/>
                  </a:lnTo>
                  <a:lnTo>
                    <a:pt x="164" y="505"/>
                  </a:lnTo>
                  <a:lnTo>
                    <a:pt x="188" y="523"/>
                  </a:lnTo>
                  <a:lnTo>
                    <a:pt x="254" y="532"/>
                  </a:lnTo>
                  <a:lnTo>
                    <a:pt x="294" y="532"/>
                  </a:lnTo>
                  <a:lnTo>
                    <a:pt x="321" y="520"/>
                  </a:lnTo>
                  <a:lnTo>
                    <a:pt x="338" y="504"/>
                  </a:lnTo>
                  <a:lnTo>
                    <a:pt x="324" y="476"/>
                  </a:lnTo>
                  <a:lnTo>
                    <a:pt x="287" y="445"/>
                  </a:lnTo>
                  <a:lnTo>
                    <a:pt x="242" y="437"/>
                  </a:lnTo>
                  <a:lnTo>
                    <a:pt x="194" y="409"/>
                  </a:lnTo>
                  <a:lnTo>
                    <a:pt x="164" y="407"/>
                  </a:lnTo>
                  <a:lnTo>
                    <a:pt x="138" y="403"/>
                  </a:lnTo>
                  <a:lnTo>
                    <a:pt x="118" y="424"/>
                  </a:lnTo>
                  <a:lnTo>
                    <a:pt x="114" y="400"/>
                  </a:lnTo>
                  <a:lnTo>
                    <a:pt x="94" y="388"/>
                  </a:lnTo>
                  <a:lnTo>
                    <a:pt x="99" y="371"/>
                  </a:lnTo>
                  <a:lnTo>
                    <a:pt x="82" y="364"/>
                  </a:lnTo>
                  <a:lnTo>
                    <a:pt x="57" y="377"/>
                  </a:lnTo>
                  <a:lnTo>
                    <a:pt x="42" y="401"/>
                  </a:lnTo>
                  <a:lnTo>
                    <a:pt x="23" y="424"/>
                  </a:lnTo>
                  <a:lnTo>
                    <a:pt x="0" y="442"/>
                  </a:lnTo>
                  <a:lnTo>
                    <a:pt x="11" y="484"/>
                  </a:lnTo>
                  <a:lnTo>
                    <a:pt x="36" y="503"/>
                  </a:lnTo>
                  <a:lnTo>
                    <a:pt x="30" y="527"/>
                  </a:lnTo>
                  <a:lnTo>
                    <a:pt x="38" y="556"/>
                  </a:lnTo>
                  <a:lnTo>
                    <a:pt x="66" y="588"/>
                  </a:lnTo>
                  <a:lnTo>
                    <a:pt x="59" y="605"/>
                  </a:lnTo>
                  <a:lnTo>
                    <a:pt x="68" y="632"/>
                  </a:lnTo>
                  <a:lnTo>
                    <a:pt x="104" y="665"/>
                  </a:lnTo>
                  <a:lnTo>
                    <a:pt x="105" y="683"/>
                  </a:lnTo>
                  <a:lnTo>
                    <a:pt x="78" y="708"/>
                  </a:lnTo>
                  <a:lnTo>
                    <a:pt x="62" y="719"/>
                  </a:lnTo>
                  <a:lnTo>
                    <a:pt x="42" y="748"/>
                  </a:lnTo>
                  <a:lnTo>
                    <a:pt x="62" y="770"/>
                  </a:lnTo>
                  <a:lnTo>
                    <a:pt x="102" y="768"/>
                  </a:lnTo>
                  <a:lnTo>
                    <a:pt x="92" y="787"/>
                  </a:lnTo>
                  <a:lnTo>
                    <a:pt x="46" y="784"/>
                  </a:lnTo>
                  <a:lnTo>
                    <a:pt x="20" y="799"/>
                  </a:lnTo>
                  <a:lnTo>
                    <a:pt x="21" y="824"/>
                  </a:lnTo>
                  <a:lnTo>
                    <a:pt x="18" y="842"/>
                  </a:lnTo>
                  <a:lnTo>
                    <a:pt x="29" y="853"/>
                  </a:lnTo>
                  <a:lnTo>
                    <a:pt x="30" y="864"/>
                  </a:lnTo>
                  <a:lnTo>
                    <a:pt x="34" y="896"/>
                  </a:lnTo>
                  <a:lnTo>
                    <a:pt x="41" y="916"/>
                  </a:lnTo>
                  <a:lnTo>
                    <a:pt x="65" y="916"/>
                  </a:lnTo>
                  <a:lnTo>
                    <a:pt x="102" y="904"/>
                  </a:lnTo>
                  <a:lnTo>
                    <a:pt x="150" y="944"/>
                  </a:lnTo>
                  <a:lnTo>
                    <a:pt x="173" y="961"/>
                  </a:lnTo>
                  <a:lnTo>
                    <a:pt x="186" y="994"/>
                  </a:lnTo>
                  <a:lnTo>
                    <a:pt x="195" y="1009"/>
                  </a:lnTo>
                  <a:lnTo>
                    <a:pt x="225" y="1015"/>
                  </a:lnTo>
                  <a:lnTo>
                    <a:pt x="222" y="1033"/>
                  </a:lnTo>
                  <a:lnTo>
                    <a:pt x="206" y="1058"/>
                  </a:lnTo>
                  <a:lnTo>
                    <a:pt x="210" y="1092"/>
                  </a:lnTo>
                  <a:lnTo>
                    <a:pt x="258" y="1094"/>
                  </a:lnTo>
                  <a:lnTo>
                    <a:pt x="278" y="1100"/>
                  </a:lnTo>
                  <a:lnTo>
                    <a:pt x="278" y="1129"/>
                  </a:lnTo>
                  <a:lnTo>
                    <a:pt x="294" y="1152"/>
                  </a:lnTo>
                  <a:lnTo>
                    <a:pt x="314" y="1177"/>
                  </a:lnTo>
                  <a:lnTo>
                    <a:pt x="341" y="1183"/>
                  </a:lnTo>
                  <a:lnTo>
                    <a:pt x="372" y="1192"/>
                  </a:lnTo>
                  <a:lnTo>
                    <a:pt x="394" y="1212"/>
                  </a:lnTo>
                  <a:lnTo>
                    <a:pt x="406" y="1236"/>
                  </a:lnTo>
                  <a:lnTo>
                    <a:pt x="372" y="1274"/>
                  </a:lnTo>
                  <a:lnTo>
                    <a:pt x="375" y="1292"/>
                  </a:lnTo>
                  <a:lnTo>
                    <a:pt x="423" y="1268"/>
                  </a:lnTo>
                  <a:lnTo>
                    <a:pt x="429" y="1288"/>
                  </a:lnTo>
                  <a:lnTo>
                    <a:pt x="392" y="1297"/>
                  </a:lnTo>
                  <a:lnTo>
                    <a:pt x="382" y="1316"/>
                  </a:lnTo>
                  <a:lnTo>
                    <a:pt x="404" y="1313"/>
                  </a:lnTo>
                  <a:lnTo>
                    <a:pt x="418" y="1332"/>
                  </a:lnTo>
                  <a:lnTo>
                    <a:pt x="405" y="1342"/>
                  </a:lnTo>
                  <a:lnTo>
                    <a:pt x="393" y="1330"/>
                  </a:lnTo>
                  <a:lnTo>
                    <a:pt x="384" y="1352"/>
                  </a:lnTo>
                  <a:lnTo>
                    <a:pt x="360" y="1355"/>
                  </a:lnTo>
                  <a:lnTo>
                    <a:pt x="362" y="1372"/>
                  </a:lnTo>
                  <a:lnTo>
                    <a:pt x="413" y="1390"/>
                  </a:lnTo>
                  <a:lnTo>
                    <a:pt x="467" y="1432"/>
                  </a:lnTo>
                  <a:lnTo>
                    <a:pt x="494" y="1417"/>
                  </a:lnTo>
                  <a:lnTo>
                    <a:pt x="539" y="1426"/>
                  </a:lnTo>
                  <a:lnTo>
                    <a:pt x="569" y="1444"/>
                  </a:lnTo>
                  <a:lnTo>
                    <a:pt x="605" y="1451"/>
                  </a:lnTo>
                  <a:lnTo>
                    <a:pt x="638" y="1471"/>
                  </a:lnTo>
                  <a:lnTo>
                    <a:pt x="666" y="1486"/>
                  </a:lnTo>
                  <a:lnTo>
                    <a:pt x="683" y="1513"/>
                  </a:lnTo>
                  <a:lnTo>
                    <a:pt x="722" y="1532"/>
                  </a:lnTo>
                  <a:lnTo>
                    <a:pt x="758" y="1500"/>
                  </a:lnTo>
                  <a:lnTo>
                    <a:pt x="704" y="1456"/>
                  </a:lnTo>
                  <a:lnTo>
                    <a:pt x="710" y="1409"/>
                  </a:lnTo>
                  <a:lnTo>
                    <a:pt x="693" y="1418"/>
                  </a:lnTo>
                  <a:lnTo>
                    <a:pt x="684" y="1396"/>
                  </a:lnTo>
                  <a:lnTo>
                    <a:pt x="653" y="1388"/>
                  </a:lnTo>
                  <a:lnTo>
                    <a:pt x="656" y="1370"/>
                  </a:lnTo>
                  <a:lnTo>
                    <a:pt x="686" y="1351"/>
                  </a:lnTo>
                  <a:lnTo>
                    <a:pt x="689" y="1327"/>
                  </a:lnTo>
                  <a:lnTo>
                    <a:pt x="710" y="1330"/>
                  </a:lnTo>
                  <a:lnTo>
                    <a:pt x="746" y="1301"/>
                  </a:lnTo>
                  <a:lnTo>
                    <a:pt x="742" y="1264"/>
                  </a:lnTo>
                  <a:lnTo>
                    <a:pt x="723" y="1238"/>
                  </a:lnTo>
                  <a:lnTo>
                    <a:pt x="705" y="1249"/>
                  </a:lnTo>
                  <a:lnTo>
                    <a:pt x="689" y="1240"/>
                  </a:lnTo>
                  <a:lnTo>
                    <a:pt x="681" y="1213"/>
                  </a:lnTo>
                  <a:lnTo>
                    <a:pt x="681" y="1181"/>
                  </a:lnTo>
                  <a:lnTo>
                    <a:pt x="690" y="1165"/>
                  </a:lnTo>
                  <a:lnTo>
                    <a:pt x="705" y="1177"/>
                  </a:lnTo>
                  <a:lnTo>
                    <a:pt x="718" y="1180"/>
                  </a:lnTo>
                  <a:lnTo>
                    <a:pt x="731" y="1174"/>
                  </a:lnTo>
                  <a:lnTo>
                    <a:pt x="717" y="1154"/>
                  </a:lnTo>
                  <a:lnTo>
                    <a:pt x="737" y="1142"/>
                  </a:lnTo>
                  <a:lnTo>
                    <a:pt x="764" y="1121"/>
                  </a:lnTo>
                  <a:lnTo>
                    <a:pt x="786" y="1108"/>
                  </a:lnTo>
                  <a:lnTo>
                    <a:pt x="795" y="1123"/>
                  </a:lnTo>
                  <a:lnTo>
                    <a:pt x="827" y="1139"/>
                  </a:lnTo>
                  <a:lnTo>
                    <a:pt x="838" y="1140"/>
                  </a:lnTo>
                  <a:lnTo>
                    <a:pt x="858" y="1141"/>
                  </a:lnTo>
                  <a:lnTo>
                    <a:pt x="882" y="1140"/>
                  </a:lnTo>
                  <a:lnTo>
                    <a:pt x="909" y="1129"/>
                  </a:lnTo>
                  <a:lnTo>
                    <a:pt x="930" y="1123"/>
                  </a:lnTo>
                  <a:lnTo>
                    <a:pt x="948" y="1147"/>
                  </a:lnTo>
                  <a:lnTo>
                    <a:pt x="984" y="1142"/>
                  </a:lnTo>
                  <a:lnTo>
                    <a:pt x="1007" y="1145"/>
                  </a:lnTo>
                  <a:lnTo>
                    <a:pt x="1026" y="1139"/>
                  </a:lnTo>
                  <a:lnTo>
                    <a:pt x="1034" y="1116"/>
                  </a:lnTo>
                  <a:lnTo>
                    <a:pt x="1008" y="1105"/>
                  </a:lnTo>
                  <a:lnTo>
                    <a:pt x="992" y="1088"/>
                  </a:lnTo>
                  <a:lnTo>
                    <a:pt x="998" y="1070"/>
                  </a:lnTo>
                  <a:lnTo>
                    <a:pt x="1014" y="1070"/>
                  </a:lnTo>
                  <a:lnTo>
                    <a:pt x="1030" y="1060"/>
                  </a:lnTo>
                  <a:lnTo>
                    <a:pt x="1004" y="1042"/>
                  </a:lnTo>
                  <a:lnTo>
                    <a:pt x="1010" y="1028"/>
                  </a:lnTo>
                  <a:lnTo>
                    <a:pt x="1023" y="1019"/>
                  </a:lnTo>
                  <a:lnTo>
                    <a:pt x="1037" y="1019"/>
                  </a:lnTo>
                  <a:lnTo>
                    <a:pt x="1062" y="1010"/>
                  </a:lnTo>
                  <a:lnTo>
                    <a:pt x="1100" y="1012"/>
                  </a:lnTo>
                  <a:lnTo>
                    <a:pt x="1134" y="1000"/>
                  </a:lnTo>
                  <a:lnTo>
                    <a:pt x="1164" y="998"/>
                  </a:lnTo>
                  <a:lnTo>
                    <a:pt x="1209" y="973"/>
                  </a:lnTo>
                  <a:lnTo>
                    <a:pt x="1229" y="988"/>
                  </a:lnTo>
                  <a:lnTo>
                    <a:pt x="1258" y="992"/>
                  </a:lnTo>
                  <a:lnTo>
                    <a:pt x="1289" y="977"/>
                  </a:lnTo>
                  <a:lnTo>
                    <a:pt x="1292" y="991"/>
                  </a:lnTo>
                  <a:lnTo>
                    <a:pt x="1306" y="1000"/>
                  </a:lnTo>
                  <a:lnTo>
                    <a:pt x="1331" y="1000"/>
                  </a:lnTo>
                  <a:lnTo>
                    <a:pt x="1350" y="1001"/>
                  </a:lnTo>
                  <a:lnTo>
                    <a:pt x="1362" y="1019"/>
                  </a:lnTo>
                  <a:lnTo>
                    <a:pt x="1374" y="1024"/>
                  </a:lnTo>
                  <a:lnTo>
                    <a:pt x="1400" y="1007"/>
                  </a:lnTo>
                  <a:lnTo>
                    <a:pt x="1433" y="979"/>
                  </a:lnTo>
                  <a:lnTo>
                    <a:pt x="1451" y="982"/>
                  </a:lnTo>
                  <a:lnTo>
                    <a:pt x="1475" y="1016"/>
                  </a:lnTo>
                  <a:lnTo>
                    <a:pt x="1515" y="1046"/>
                  </a:lnTo>
                  <a:lnTo>
                    <a:pt x="1545" y="1088"/>
                  </a:lnTo>
                  <a:lnTo>
                    <a:pt x="1560" y="1073"/>
                  </a:lnTo>
                  <a:lnTo>
                    <a:pt x="1578" y="1075"/>
                  </a:lnTo>
                  <a:lnTo>
                    <a:pt x="1587" y="1096"/>
                  </a:lnTo>
                  <a:lnTo>
                    <a:pt x="1614" y="1103"/>
                  </a:lnTo>
                  <a:lnTo>
                    <a:pt x="1650" y="1102"/>
                  </a:lnTo>
                  <a:lnTo>
                    <a:pt x="1680" y="1103"/>
                  </a:lnTo>
                  <a:lnTo>
                    <a:pt x="1690" y="1136"/>
                  </a:lnTo>
                  <a:lnTo>
                    <a:pt x="1697" y="1148"/>
                  </a:lnTo>
                  <a:lnTo>
                    <a:pt x="1713" y="1135"/>
                  </a:lnTo>
                  <a:lnTo>
                    <a:pt x="1726" y="1136"/>
                  </a:lnTo>
                  <a:lnTo>
                    <a:pt x="1731" y="1156"/>
                  </a:lnTo>
                  <a:lnTo>
                    <a:pt x="1746" y="1164"/>
                  </a:lnTo>
                  <a:lnTo>
                    <a:pt x="1786" y="1160"/>
                  </a:lnTo>
                  <a:lnTo>
                    <a:pt x="1806" y="1181"/>
                  </a:lnTo>
                  <a:lnTo>
                    <a:pt x="1823" y="1174"/>
                  </a:lnTo>
                  <a:lnTo>
                    <a:pt x="1845" y="1153"/>
                  </a:lnTo>
                  <a:lnTo>
                    <a:pt x="1877" y="1148"/>
                  </a:lnTo>
                  <a:lnTo>
                    <a:pt x="1883" y="1129"/>
                  </a:lnTo>
                  <a:lnTo>
                    <a:pt x="1926" y="1096"/>
                  </a:lnTo>
                  <a:lnTo>
                    <a:pt x="1947" y="1123"/>
                  </a:lnTo>
                  <a:lnTo>
                    <a:pt x="1980" y="1114"/>
                  </a:lnTo>
                  <a:lnTo>
                    <a:pt x="1971" y="1138"/>
                  </a:lnTo>
                  <a:lnTo>
                    <a:pt x="2006" y="1148"/>
                  </a:lnTo>
                  <a:lnTo>
                    <a:pt x="2028" y="1136"/>
                  </a:lnTo>
                  <a:lnTo>
                    <a:pt x="2052" y="1144"/>
                  </a:lnTo>
                  <a:lnTo>
                    <a:pt x="2064" y="1162"/>
                  </a:lnTo>
                  <a:lnTo>
                    <a:pt x="2084" y="1150"/>
                  </a:lnTo>
                  <a:lnTo>
                    <a:pt x="2084" y="1129"/>
                  </a:lnTo>
                  <a:lnTo>
                    <a:pt x="2072" y="1105"/>
                  </a:lnTo>
                  <a:lnTo>
                    <a:pt x="2057" y="1087"/>
                  </a:lnTo>
                  <a:lnTo>
                    <a:pt x="2052" y="1060"/>
                  </a:lnTo>
                  <a:lnTo>
                    <a:pt x="2070" y="1048"/>
                  </a:lnTo>
                  <a:lnTo>
                    <a:pt x="2145" y="1054"/>
                  </a:lnTo>
                  <a:lnTo>
                    <a:pt x="2153" y="1064"/>
                  </a:lnTo>
                  <a:lnTo>
                    <a:pt x="2153" y="1076"/>
                  </a:lnTo>
                  <a:lnTo>
                    <a:pt x="2170" y="1096"/>
                  </a:lnTo>
                  <a:lnTo>
                    <a:pt x="2228" y="1121"/>
                  </a:lnTo>
                  <a:lnTo>
                    <a:pt x="2249" y="1126"/>
                  </a:lnTo>
                  <a:lnTo>
                    <a:pt x="2265" y="1120"/>
                  </a:lnTo>
                  <a:lnTo>
                    <a:pt x="2294" y="1114"/>
                  </a:lnTo>
                  <a:lnTo>
                    <a:pt x="2309" y="1120"/>
                  </a:lnTo>
                  <a:lnTo>
                    <a:pt x="2337" y="1121"/>
                  </a:lnTo>
                  <a:lnTo>
                    <a:pt x="2366" y="1136"/>
                  </a:lnTo>
                  <a:lnTo>
                    <a:pt x="2408" y="1142"/>
                  </a:lnTo>
                  <a:lnTo>
                    <a:pt x="2441" y="1142"/>
                  </a:lnTo>
                  <a:lnTo>
                    <a:pt x="2481" y="1133"/>
                  </a:lnTo>
                  <a:lnTo>
                    <a:pt x="2504" y="1147"/>
                  </a:lnTo>
                  <a:lnTo>
                    <a:pt x="2532" y="1121"/>
                  </a:lnTo>
                  <a:lnTo>
                    <a:pt x="2546" y="1109"/>
                  </a:lnTo>
                  <a:lnTo>
                    <a:pt x="2555" y="1091"/>
                  </a:lnTo>
                  <a:lnTo>
                    <a:pt x="2573" y="1109"/>
                  </a:lnTo>
                  <a:lnTo>
                    <a:pt x="2598" y="1108"/>
                  </a:lnTo>
                  <a:lnTo>
                    <a:pt x="2622" y="1124"/>
                  </a:lnTo>
                  <a:lnTo>
                    <a:pt x="2642" y="1117"/>
                  </a:lnTo>
                  <a:lnTo>
                    <a:pt x="2646" y="1081"/>
                  </a:lnTo>
                  <a:lnTo>
                    <a:pt x="2663" y="1048"/>
                  </a:lnTo>
                  <a:lnTo>
                    <a:pt x="2648" y="1027"/>
                  </a:lnTo>
                  <a:lnTo>
                    <a:pt x="2654" y="1009"/>
                  </a:lnTo>
                  <a:lnTo>
                    <a:pt x="2670" y="983"/>
                  </a:lnTo>
                  <a:lnTo>
                    <a:pt x="2657" y="971"/>
                  </a:lnTo>
                  <a:lnTo>
                    <a:pt x="2621" y="967"/>
                  </a:lnTo>
                  <a:lnTo>
                    <a:pt x="2622" y="941"/>
                  </a:lnTo>
                  <a:lnTo>
                    <a:pt x="2631" y="920"/>
                  </a:lnTo>
                  <a:lnTo>
                    <a:pt x="2661" y="913"/>
                  </a:lnTo>
                  <a:lnTo>
                    <a:pt x="2703" y="899"/>
                  </a:lnTo>
                  <a:lnTo>
                    <a:pt x="2818" y="948"/>
                  </a:lnTo>
                  <a:lnTo>
                    <a:pt x="2873" y="982"/>
                  </a:lnTo>
                  <a:lnTo>
                    <a:pt x="2897" y="1019"/>
                  </a:lnTo>
                  <a:lnTo>
                    <a:pt x="2943" y="1052"/>
                  </a:lnTo>
                  <a:lnTo>
                    <a:pt x="2981" y="1067"/>
                  </a:lnTo>
                  <a:lnTo>
                    <a:pt x="3003" y="1067"/>
                  </a:lnTo>
                  <a:lnTo>
                    <a:pt x="3038" y="1079"/>
                  </a:lnTo>
                  <a:lnTo>
                    <a:pt x="3042" y="1102"/>
                  </a:lnTo>
                  <a:lnTo>
                    <a:pt x="3062" y="1112"/>
                  </a:lnTo>
                  <a:lnTo>
                    <a:pt x="3078" y="1105"/>
                  </a:lnTo>
                  <a:lnTo>
                    <a:pt x="3126" y="1075"/>
                  </a:lnTo>
                  <a:lnTo>
                    <a:pt x="3146" y="1103"/>
                  </a:lnTo>
                  <a:lnTo>
                    <a:pt x="3158" y="1139"/>
                  </a:lnTo>
                  <a:lnTo>
                    <a:pt x="3152" y="1165"/>
                  </a:lnTo>
                  <a:lnTo>
                    <a:pt x="3168" y="1198"/>
                  </a:lnTo>
                  <a:lnTo>
                    <a:pt x="3177" y="1259"/>
                  </a:lnTo>
                  <a:lnTo>
                    <a:pt x="3161" y="1264"/>
                  </a:lnTo>
                  <a:lnTo>
                    <a:pt x="3141" y="1246"/>
                  </a:lnTo>
                  <a:lnTo>
                    <a:pt x="3125" y="1274"/>
                  </a:lnTo>
                  <a:lnTo>
                    <a:pt x="3123" y="1298"/>
                  </a:lnTo>
                  <a:lnTo>
                    <a:pt x="3156" y="1346"/>
                  </a:lnTo>
                  <a:lnTo>
                    <a:pt x="3174" y="1380"/>
                  </a:lnTo>
                  <a:lnTo>
                    <a:pt x="3201" y="1346"/>
                  </a:lnTo>
                  <a:lnTo>
                    <a:pt x="3218" y="1316"/>
                  </a:lnTo>
                  <a:lnTo>
                    <a:pt x="3239" y="1315"/>
                  </a:lnTo>
                  <a:lnTo>
                    <a:pt x="3255" y="1337"/>
                  </a:lnTo>
                  <a:lnTo>
                    <a:pt x="3287" y="1328"/>
                  </a:lnTo>
                  <a:lnTo>
                    <a:pt x="3306" y="1292"/>
                  </a:lnTo>
                  <a:lnTo>
                    <a:pt x="3296" y="1268"/>
                  </a:lnTo>
                  <a:lnTo>
                    <a:pt x="3309" y="1234"/>
                  </a:lnTo>
                  <a:lnTo>
                    <a:pt x="3309" y="1196"/>
                  </a:lnTo>
                  <a:lnTo>
                    <a:pt x="3302" y="1162"/>
                  </a:lnTo>
                  <a:lnTo>
                    <a:pt x="3288" y="1136"/>
                  </a:lnTo>
                  <a:lnTo>
                    <a:pt x="3287" y="1060"/>
                  </a:lnTo>
                  <a:lnTo>
                    <a:pt x="3263" y="1018"/>
                  </a:lnTo>
                  <a:lnTo>
                    <a:pt x="3236" y="1000"/>
                  </a:lnTo>
                  <a:lnTo>
                    <a:pt x="3227" y="965"/>
                  </a:lnTo>
                  <a:lnTo>
                    <a:pt x="3209" y="953"/>
                  </a:lnTo>
                  <a:lnTo>
                    <a:pt x="3203" y="920"/>
                  </a:lnTo>
                  <a:lnTo>
                    <a:pt x="3176" y="893"/>
                  </a:lnTo>
                  <a:lnTo>
                    <a:pt x="3150" y="890"/>
                  </a:lnTo>
                  <a:lnTo>
                    <a:pt x="3153" y="869"/>
                  </a:lnTo>
                  <a:lnTo>
                    <a:pt x="3090" y="839"/>
                  </a:lnTo>
                  <a:lnTo>
                    <a:pt x="3042" y="874"/>
                  </a:lnTo>
                  <a:lnTo>
                    <a:pt x="3041" y="838"/>
                  </a:lnTo>
                  <a:lnTo>
                    <a:pt x="3021" y="853"/>
                  </a:lnTo>
                  <a:lnTo>
                    <a:pt x="3002" y="823"/>
                  </a:lnTo>
                  <a:lnTo>
                    <a:pt x="2969" y="829"/>
                  </a:lnTo>
                  <a:lnTo>
                    <a:pt x="2997" y="791"/>
                  </a:lnTo>
                  <a:lnTo>
                    <a:pt x="2981" y="773"/>
                  </a:lnTo>
                  <a:lnTo>
                    <a:pt x="2987" y="755"/>
                  </a:lnTo>
                  <a:lnTo>
                    <a:pt x="2976" y="739"/>
                  </a:lnTo>
                  <a:lnTo>
                    <a:pt x="2987" y="704"/>
                  </a:lnTo>
                  <a:lnTo>
                    <a:pt x="2979" y="653"/>
                  </a:lnTo>
                  <a:lnTo>
                    <a:pt x="3026" y="641"/>
                  </a:lnTo>
                  <a:lnTo>
                    <a:pt x="3071" y="649"/>
                  </a:lnTo>
                  <a:lnTo>
                    <a:pt x="3152" y="640"/>
                  </a:lnTo>
                  <a:lnTo>
                    <a:pt x="3123" y="625"/>
                  </a:lnTo>
                  <a:lnTo>
                    <a:pt x="3135" y="608"/>
                  </a:lnTo>
                  <a:lnTo>
                    <a:pt x="3170" y="604"/>
                  </a:lnTo>
                  <a:lnTo>
                    <a:pt x="3198" y="614"/>
                  </a:lnTo>
                  <a:lnTo>
                    <a:pt x="3197" y="638"/>
                  </a:lnTo>
                  <a:lnTo>
                    <a:pt x="3263" y="626"/>
                  </a:lnTo>
                  <a:lnTo>
                    <a:pt x="3309" y="608"/>
                  </a:lnTo>
                  <a:lnTo>
                    <a:pt x="3293" y="595"/>
                  </a:lnTo>
                  <a:lnTo>
                    <a:pt x="3269" y="605"/>
                  </a:lnTo>
                  <a:lnTo>
                    <a:pt x="3255" y="587"/>
                  </a:lnTo>
                  <a:lnTo>
                    <a:pt x="3263" y="554"/>
                  </a:lnTo>
                  <a:lnTo>
                    <a:pt x="3254" y="512"/>
                  </a:lnTo>
                  <a:lnTo>
                    <a:pt x="3269" y="499"/>
                  </a:lnTo>
                  <a:lnTo>
                    <a:pt x="3275" y="473"/>
                  </a:lnTo>
                  <a:lnTo>
                    <a:pt x="3294" y="499"/>
                  </a:lnTo>
                  <a:lnTo>
                    <a:pt x="3336" y="529"/>
                  </a:lnTo>
                  <a:lnTo>
                    <a:pt x="3342" y="514"/>
                  </a:lnTo>
                  <a:lnTo>
                    <a:pt x="3317" y="487"/>
                  </a:lnTo>
                  <a:lnTo>
                    <a:pt x="3311" y="463"/>
                  </a:lnTo>
                  <a:lnTo>
                    <a:pt x="3323" y="454"/>
                  </a:lnTo>
                  <a:lnTo>
                    <a:pt x="3350" y="499"/>
                  </a:lnTo>
                  <a:lnTo>
                    <a:pt x="3372" y="499"/>
                  </a:lnTo>
                  <a:lnTo>
                    <a:pt x="3392" y="533"/>
                  </a:lnTo>
                  <a:lnTo>
                    <a:pt x="3381" y="590"/>
                  </a:lnTo>
                  <a:lnTo>
                    <a:pt x="3392" y="631"/>
                  </a:lnTo>
                  <a:lnTo>
                    <a:pt x="3374" y="652"/>
                  </a:lnTo>
                  <a:lnTo>
                    <a:pt x="3386" y="676"/>
                  </a:lnTo>
                  <a:lnTo>
                    <a:pt x="3417" y="725"/>
                  </a:lnTo>
                  <a:lnTo>
                    <a:pt x="3498" y="788"/>
                  </a:lnTo>
                  <a:lnTo>
                    <a:pt x="3558" y="840"/>
                  </a:lnTo>
                  <a:lnTo>
                    <a:pt x="3654" y="924"/>
                  </a:lnTo>
                  <a:lnTo>
                    <a:pt x="3651" y="878"/>
                  </a:lnTo>
                  <a:lnTo>
                    <a:pt x="3635" y="848"/>
                  </a:lnTo>
                  <a:lnTo>
                    <a:pt x="3621" y="832"/>
                  </a:lnTo>
                  <a:lnTo>
                    <a:pt x="3645" y="811"/>
                  </a:lnTo>
                  <a:lnTo>
                    <a:pt x="3606" y="805"/>
                  </a:lnTo>
                  <a:lnTo>
                    <a:pt x="3602" y="776"/>
                  </a:lnTo>
                  <a:lnTo>
                    <a:pt x="3603" y="757"/>
                  </a:lnTo>
                  <a:lnTo>
                    <a:pt x="3630" y="748"/>
                  </a:lnTo>
                  <a:lnTo>
                    <a:pt x="3596" y="730"/>
                  </a:lnTo>
                  <a:lnTo>
                    <a:pt x="3582" y="704"/>
                  </a:lnTo>
                  <a:lnTo>
                    <a:pt x="3599" y="677"/>
                  </a:lnTo>
                  <a:lnTo>
                    <a:pt x="3566" y="679"/>
                  </a:lnTo>
                  <a:lnTo>
                    <a:pt x="3546" y="644"/>
                  </a:lnTo>
                  <a:lnTo>
                    <a:pt x="3500" y="632"/>
                  </a:lnTo>
                  <a:lnTo>
                    <a:pt x="3470" y="600"/>
                  </a:lnTo>
                  <a:lnTo>
                    <a:pt x="3456" y="568"/>
                  </a:lnTo>
                  <a:lnTo>
                    <a:pt x="3458" y="535"/>
                  </a:lnTo>
                  <a:lnTo>
                    <a:pt x="3470" y="508"/>
                  </a:lnTo>
                  <a:lnTo>
                    <a:pt x="3494" y="552"/>
                  </a:lnTo>
                  <a:lnTo>
                    <a:pt x="3494" y="512"/>
                  </a:lnTo>
                  <a:lnTo>
                    <a:pt x="3510" y="496"/>
                  </a:lnTo>
                  <a:lnTo>
                    <a:pt x="3536" y="518"/>
                  </a:lnTo>
                  <a:lnTo>
                    <a:pt x="3579" y="521"/>
                  </a:lnTo>
                  <a:lnTo>
                    <a:pt x="3587" y="506"/>
                  </a:lnTo>
                  <a:lnTo>
                    <a:pt x="3572" y="488"/>
                  </a:lnTo>
                  <a:lnTo>
                    <a:pt x="3581" y="463"/>
                  </a:lnTo>
                  <a:lnTo>
                    <a:pt x="3606" y="433"/>
                  </a:lnTo>
                  <a:lnTo>
                    <a:pt x="3618" y="396"/>
                  </a:lnTo>
                  <a:lnTo>
                    <a:pt x="3642" y="410"/>
                  </a:lnTo>
                  <a:lnTo>
                    <a:pt x="3658" y="396"/>
                  </a:lnTo>
                  <a:lnTo>
                    <a:pt x="3653" y="379"/>
                  </a:lnTo>
                  <a:lnTo>
                    <a:pt x="3608" y="376"/>
                  </a:lnTo>
                  <a:lnTo>
                    <a:pt x="3578" y="356"/>
                  </a:lnTo>
                  <a:lnTo>
                    <a:pt x="3494" y="324"/>
                  </a:lnTo>
                  <a:lnTo>
                    <a:pt x="3489" y="310"/>
                  </a:lnTo>
                  <a:lnTo>
                    <a:pt x="3519" y="310"/>
                  </a:lnTo>
                  <a:lnTo>
                    <a:pt x="3536" y="292"/>
                  </a:lnTo>
                  <a:lnTo>
                    <a:pt x="3503" y="283"/>
                  </a:lnTo>
                  <a:lnTo>
                    <a:pt x="3501" y="256"/>
                  </a:lnTo>
                  <a:lnTo>
                    <a:pt x="3521" y="254"/>
                  </a:lnTo>
                  <a:lnTo>
                    <a:pt x="3531" y="272"/>
                  </a:lnTo>
                  <a:lnTo>
                    <a:pt x="3563" y="283"/>
                  </a:lnTo>
                  <a:lnTo>
                    <a:pt x="3579" y="263"/>
                  </a:lnTo>
                  <a:lnTo>
                    <a:pt x="3611" y="268"/>
                  </a:lnTo>
                  <a:lnTo>
                    <a:pt x="3621" y="287"/>
                  </a:lnTo>
                  <a:lnTo>
                    <a:pt x="3645" y="277"/>
                  </a:lnTo>
                  <a:lnTo>
                    <a:pt x="3687" y="289"/>
                  </a:lnTo>
                  <a:lnTo>
                    <a:pt x="3689" y="271"/>
                  </a:lnTo>
                  <a:lnTo>
                    <a:pt x="3659" y="262"/>
                  </a:lnTo>
                  <a:lnTo>
                    <a:pt x="3642" y="251"/>
                  </a:lnTo>
                  <a:lnTo>
                    <a:pt x="3668" y="233"/>
                  </a:lnTo>
                  <a:lnTo>
                    <a:pt x="3632" y="226"/>
                  </a:lnTo>
                  <a:lnTo>
                    <a:pt x="3600" y="197"/>
                  </a:lnTo>
                  <a:lnTo>
                    <a:pt x="3566" y="188"/>
                  </a:lnTo>
                  <a:lnTo>
                    <a:pt x="3543" y="194"/>
                  </a:lnTo>
                  <a:lnTo>
                    <a:pt x="3562" y="228"/>
                  </a:lnTo>
                  <a:lnTo>
                    <a:pt x="3525" y="218"/>
                  </a:lnTo>
                  <a:lnTo>
                    <a:pt x="3515" y="191"/>
                  </a:lnTo>
                  <a:lnTo>
                    <a:pt x="3489" y="193"/>
                  </a:lnTo>
                  <a:lnTo>
                    <a:pt x="3467" y="173"/>
                  </a:lnTo>
                  <a:lnTo>
                    <a:pt x="3426" y="182"/>
                  </a:lnTo>
                  <a:lnTo>
                    <a:pt x="3399" y="169"/>
                  </a:lnTo>
                  <a:lnTo>
                    <a:pt x="3368" y="181"/>
                  </a:lnTo>
                  <a:lnTo>
                    <a:pt x="3334" y="164"/>
                  </a:lnTo>
                  <a:lnTo>
                    <a:pt x="3255" y="152"/>
                  </a:lnTo>
                  <a:lnTo>
                    <a:pt x="3202" y="156"/>
                  </a:lnTo>
                  <a:lnTo>
                    <a:pt x="3134" y="146"/>
                  </a:lnTo>
                  <a:lnTo>
                    <a:pt x="3114" y="156"/>
                  </a:lnTo>
                  <a:lnTo>
                    <a:pt x="3144" y="184"/>
                  </a:lnTo>
                  <a:lnTo>
                    <a:pt x="3186" y="204"/>
                  </a:lnTo>
                  <a:lnTo>
                    <a:pt x="3177" y="220"/>
                  </a:lnTo>
                  <a:lnTo>
                    <a:pt x="3154" y="220"/>
                  </a:lnTo>
                  <a:lnTo>
                    <a:pt x="3128" y="197"/>
                  </a:lnTo>
                  <a:lnTo>
                    <a:pt x="3104" y="202"/>
                  </a:lnTo>
                  <a:lnTo>
                    <a:pt x="3075" y="184"/>
                  </a:lnTo>
                  <a:lnTo>
                    <a:pt x="3030" y="180"/>
                  </a:lnTo>
                  <a:lnTo>
                    <a:pt x="2997" y="190"/>
                  </a:lnTo>
                  <a:lnTo>
                    <a:pt x="2972" y="185"/>
                  </a:lnTo>
                  <a:lnTo>
                    <a:pt x="2954" y="203"/>
                  </a:lnTo>
                  <a:lnTo>
                    <a:pt x="2933" y="193"/>
                  </a:lnTo>
                  <a:lnTo>
                    <a:pt x="2921" y="214"/>
                  </a:lnTo>
                  <a:lnTo>
                    <a:pt x="2891" y="196"/>
                  </a:lnTo>
                  <a:lnTo>
                    <a:pt x="2870" y="181"/>
                  </a:lnTo>
                  <a:lnTo>
                    <a:pt x="2870" y="160"/>
                  </a:lnTo>
                  <a:lnTo>
                    <a:pt x="2841" y="160"/>
                  </a:lnTo>
                  <a:lnTo>
                    <a:pt x="2798" y="142"/>
                  </a:lnTo>
                  <a:lnTo>
                    <a:pt x="2774" y="144"/>
                  </a:lnTo>
                  <a:lnTo>
                    <a:pt x="2741" y="158"/>
                  </a:lnTo>
                  <a:lnTo>
                    <a:pt x="2700" y="161"/>
                  </a:lnTo>
                  <a:lnTo>
                    <a:pt x="2666" y="161"/>
                  </a:lnTo>
                  <a:lnTo>
                    <a:pt x="2634" y="161"/>
                  </a:lnTo>
                  <a:lnTo>
                    <a:pt x="2602" y="148"/>
                  </a:lnTo>
                  <a:lnTo>
                    <a:pt x="2598" y="124"/>
                  </a:lnTo>
                  <a:lnTo>
                    <a:pt x="2570" y="125"/>
                  </a:lnTo>
                  <a:lnTo>
                    <a:pt x="2530" y="124"/>
                  </a:lnTo>
                  <a:lnTo>
                    <a:pt x="2540" y="157"/>
                  </a:lnTo>
                  <a:lnTo>
                    <a:pt x="2530" y="180"/>
                  </a:lnTo>
                  <a:lnTo>
                    <a:pt x="2519" y="142"/>
                  </a:lnTo>
                  <a:lnTo>
                    <a:pt x="2507" y="155"/>
                  </a:lnTo>
                  <a:lnTo>
                    <a:pt x="2493" y="151"/>
                  </a:lnTo>
                  <a:lnTo>
                    <a:pt x="2502" y="120"/>
                  </a:lnTo>
                  <a:lnTo>
                    <a:pt x="2460" y="124"/>
                  </a:lnTo>
                  <a:lnTo>
                    <a:pt x="2417" y="128"/>
                  </a:lnTo>
                  <a:lnTo>
                    <a:pt x="2390" y="128"/>
                  </a:lnTo>
                  <a:lnTo>
                    <a:pt x="2373" y="134"/>
                  </a:lnTo>
                  <a:lnTo>
                    <a:pt x="2390" y="151"/>
                  </a:lnTo>
                  <a:lnTo>
                    <a:pt x="2418" y="180"/>
                  </a:lnTo>
                  <a:lnTo>
                    <a:pt x="2402" y="194"/>
                  </a:lnTo>
                  <a:lnTo>
                    <a:pt x="2391" y="193"/>
                  </a:lnTo>
                  <a:lnTo>
                    <a:pt x="2361" y="172"/>
                  </a:lnTo>
                  <a:lnTo>
                    <a:pt x="2338" y="172"/>
                  </a:lnTo>
                  <a:lnTo>
                    <a:pt x="2338" y="208"/>
                  </a:lnTo>
                  <a:lnTo>
                    <a:pt x="2319" y="188"/>
                  </a:lnTo>
                  <a:lnTo>
                    <a:pt x="2294" y="180"/>
                  </a:lnTo>
                  <a:lnTo>
                    <a:pt x="2283" y="193"/>
                  </a:lnTo>
                  <a:lnTo>
                    <a:pt x="2301" y="211"/>
                  </a:lnTo>
                  <a:lnTo>
                    <a:pt x="2291" y="226"/>
                  </a:lnTo>
                  <a:lnTo>
                    <a:pt x="2265" y="202"/>
                  </a:lnTo>
                  <a:lnTo>
                    <a:pt x="2232" y="202"/>
                  </a:lnTo>
                  <a:lnTo>
                    <a:pt x="2213" y="181"/>
                  </a:lnTo>
                  <a:lnTo>
                    <a:pt x="2186" y="184"/>
                  </a:lnTo>
                  <a:lnTo>
                    <a:pt x="2163" y="173"/>
                  </a:lnTo>
                  <a:lnTo>
                    <a:pt x="2165" y="149"/>
                  </a:lnTo>
                  <a:lnTo>
                    <a:pt x="2144" y="128"/>
                  </a:lnTo>
                  <a:lnTo>
                    <a:pt x="2127" y="119"/>
                  </a:lnTo>
                  <a:lnTo>
                    <a:pt x="2112" y="112"/>
                  </a:lnTo>
                  <a:lnTo>
                    <a:pt x="2100" y="128"/>
                  </a:lnTo>
                  <a:lnTo>
                    <a:pt x="2081" y="124"/>
                  </a:lnTo>
                  <a:lnTo>
                    <a:pt x="2054" y="124"/>
                  </a:lnTo>
                  <a:lnTo>
                    <a:pt x="2033" y="109"/>
                  </a:lnTo>
                  <a:lnTo>
                    <a:pt x="2016" y="122"/>
                  </a:lnTo>
                  <a:lnTo>
                    <a:pt x="2036" y="149"/>
                  </a:lnTo>
                  <a:lnTo>
                    <a:pt x="2007" y="154"/>
                  </a:lnTo>
                  <a:lnTo>
                    <a:pt x="1982" y="140"/>
                  </a:lnTo>
                  <a:lnTo>
                    <a:pt x="1967" y="152"/>
                  </a:lnTo>
                  <a:lnTo>
                    <a:pt x="1970" y="172"/>
                  </a:lnTo>
                  <a:lnTo>
                    <a:pt x="1934" y="154"/>
                  </a:lnTo>
                  <a:lnTo>
                    <a:pt x="1907" y="133"/>
                  </a:lnTo>
                  <a:lnTo>
                    <a:pt x="1902" y="119"/>
                  </a:lnTo>
                  <a:lnTo>
                    <a:pt x="1871" y="128"/>
                  </a:lnTo>
                  <a:lnTo>
                    <a:pt x="1834" y="108"/>
                  </a:lnTo>
                  <a:lnTo>
                    <a:pt x="1817" y="112"/>
                  </a:lnTo>
                  <a:lnTo>
                    <a:pt x="1821" y="143"/>
                  </a:lnTo>
                  <a:lnTo>
                    <a:pt x="1806" y="156"/>
                  </a:lnTo>
                  <a:lnTo>
                    <a:pt x="1797" y="116"/>
                  </a:lnTo>
                  <a:lnTo>
                    <a:pt x="1790" y="96"/>
                  </a:lnTo>
                  <a:lnTo>
                    <a:pt x="1779" y="107"/>
                  </a:lnTo>
                  <a:lnTo>
                    <a:pt x="1778" y="136"/>
                  </a:lnTo>
                  <a:lnTo>
                    <a:pt x="1754" y="104"/>
                  </a:lnTo>
                  <a:lnTo>
                    <a:pt x="1727" y="115"/>
                  </a:lnTo>
                  <a:lnTo>
                    <a:pt x="1721" y="134"/>
                  </a:lnTo>
                  <a:lnTo>
                    <a:pt x="1740" y="142"/>
                  </a:lnTo>
                  <a:lnTo>
                    <a:pt x="1738" y="164"/>
                  </a:lnTo>
                  <a:lnTo>
                    <a:pt x="1715" y="155"/>
                  </a:lnTo>
                  <a:lnTo>
                    <a:pt x="1704" y="175"/>
                  </a:lnTo>
                  <a:lnTo>
                    <a:pt x="1686" y="167"/>
                  </a:lnTo>
                  <a:lnTo>
                    <a:pt x="1658" y="176"/>
                  </a:lnTo>
                  <a:lnTo>
                    <a:pt x="1626" y="167"/>
                  </a:lnTo>
                  <a:lnTo>
                    <a:pt x="1626" y="149"/>
                  </a:lnTo>
                  <a:lnTo>
                    <a:pt x="1650" y="157"/>
                  </a:lnTo>
                  <a:lnTo>
                    <a:pt x="1673" y="149"/>
                  </a:lnTo>
                  <a:lnTo>
                    <a:pt x="1697" y="148"/>
                  </a:lnTo>
                  <a:lnTo>
                    <a:pt x="1706" y="119"/>
                  </a:lnTo>
                  <a:lnTo>
                    <a:pt x="1718" y="92"/>
                  </a:lnTo>
                  <a:lnTo>
                    <a:pt x="1745" y="65"/>
                  </a:lnTo>
                  <a:lnTo>
                    <a:pt x="1721" y="61"/>
                  </a:lnTo>
                  <a:lnTo>
                    <a:pt x="1710" y="52"/>
                  </a:lnTo>
                  <a:lnTo>
                    <a:pt x="1724" y="37"/>
                  </a:lnTo>
                  <a:lnTo>
                    <a:pt x="1709" y="16"/>
                  </a:lnTo>
                  <a:lnTo>
                    <a:pt x="1680" y="20"/>
                  </a:lnTo>
                  <a:lnTo>
                    <a:pt x="1653" y="10"/>
                  </a:lnTo>
                  <a:lnTo>
                    <a:pt x="1632" y="22"/>
                  </a:lnTo>
                  <a:lnTo>
                    <a:pt x="1613" y="17"/>
                  </a:lnTo>
                  <a:lnTo>
                    <a:pt x="1593" y="25"/>
                  </a:lnTo>
                  <a:lnTo>
                    <a:pt x="1580" y="47"/>
                  </a:lnTo>
                  <a:lnTo>
                    <a:pt x="1566" y="32"/>
                  </a:lnTo>
                  <a:lnTo>
                    <a:pt x="1545" y="29"/>
                  </a:lnTo>
                  <a:lnTo>
                    <a:pt x="1551" y="10"/>
                  </a:lnTo>
                  <a:lnTo>
                    <a:pt x="1520" y="13"/>
                  </a:lnTo>
                  <a:lnTo>
                    <a:pt x="1506" y="0"/>
                  </a:lnTo>
                  <a:lnTo>
                    <a:pt x="1487" y="4"/>
                  </a:lnTo>
                  <a:lnTo>
                    <a:pt x="1478" y="36"/>
                  </a:lnTo>
                  <a:lnTo>
                    <a:pt x="1496" y="49"/>
                  </a:lnTo>
                  <a:lnTo>
                    <a:pt x="1486" y="60"/>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79" name="Freeform 545"/>
            <p:cNvSpPr>
              <a:spLocks/>
            </p:cNvSpPr>
            <p:nvPr/>
          </p:nvSpPr>
          <p:spPr bwMode="auto">
            <a:xfrm>
              <a:off x="4260" y="1681"/>
              <a:ext cx="54" cy="87"/>
            </a:xfrm>
            <a:custGeom>
              <a:avLst/>
              <a:gdLst>
                <a:gd name="T0" fmla="*/ 64 w 110"/>
                <a:gd name="T1" fmla="*/ 0 h 175"/>
                <a:gd name="T2" fmla="*/ 61 w 110"/>
                <a:gd name="T3" fmla="*/ 112 h 175"/>
                <a:gd name="T4" fmla="*/ 44 w 110"/>
                <a:gd name="T5" fmla="*/ 133 h 175"/>
                <a:gd name="T6" fmla="*/ 17 w 110"/>
                <a:gd name="T7" fmla="*/ 151 h 175"/>
                <a:gd name="T8" fmla="*/ 4 w 110"/>
                <a:gd name="T9" fmla="*/ 162 h 175"/>
                <a:gd name="T10" fmla="*/ 7 w 110"/>
                <a:gd name="T11" fmla="*/ 171 h 175"/>
                <a:gd name="T12" fmla="*/ 31 w 110"/>
                <a:gd name="T13" fmla="*/ 174 h 175"/>
                <a:gd name="T14" fmla="*/ 68 w 110"/>
                <a:gd name="T15" fmla="*/ 151 h 175"/>
                <a:gd name="T16" fmla="*/ 91 w 110"/>
                <a:gd name="T17" fmla="*/ 123 h 175"/>
                <a:gd name="T18" fmla="*/ 101 w 110"/>
                <a:gd name="T19" fmla="*/ 96 h 175"/>
                <a:gd name="T20" fmla="*/ 98 w 110"/>
                <a:gd name="T21" fmla="*/ 72 h 175"/>
                <a:gd name="T22" fmla="*/ 95 w 110"/>
                <a:gd name="T23" fmla="*/ 67 h 175"/>
                <a:gd name="T24" fmla="*/ 110 w 110"/>
                <a:gd name="T25" fmla="*/ 51 h 175"/>
                <a:gd name="T26" fmla="*/ 92 w 110"/>
                <a:gd name="T27" fmla="*/ 33 h 175"/>
                <a:gd name="T28" fmla="*/ 71 w 110"/>
                <a:gd name="T29" fmla="*/ 6 h 175"/>
                <a:gd name="T30" fmla="*/ 64 w 110"/>
                <a:gd name="T3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75">
                  <a:moveTo>
                    <a:pt x="64" y="0"/>
                  </a:moveTo>
                  <a:cubicBezTo>
                    <a:pt x="63" y="37"/>
                    <a:pt x="77" y="78"/>
                    <a:pt x="61" y="112"/>
                  </a:cubicBezTo>
                  <a:cubicBezTo>
                    <a:pt x="57" y="119"/>
                    <a:pt x="48" y="125"/>
                    <a:pt x="44" y="133"/>
                  </a:cubicBezTo>
                  <a:cubicBezTo>
                    <a:pt x="42" y="154"/>
                    <a:pt x="39" y="150"/>
                    <a:pt x="17" y="151"/>
                  </a:cubicBezTo>
                  <a:cubicBezTo>
                    <a:pt x="5" y="153"/>
                    <a:pt x="0" y="151"/>
                    <a:pt x="4" y="162"/>
                  </a:cubicBezTo>
                  <a:cubicBezTo>
                    <a:pt x="5" y="165"/>
                    <a:pt x="4" y="169"/>
                    <a:pt x="7" y="171"/>
                  </a:cubicBezTo>
                  <a:cubicBezTo>
                    <a:pt x="14" y="175"/>
                    <a:pt x="23" y="173"/>
                    <a:pt x="31" y="174"/>
                  </a:cubicBezTo>
                  <a:cubicBezTo>
                    <a:pt x="69" y="170"/>
                    <a:pt x="53" y="173"/>
                    <a:pt x="68" y="151"/>
                  </a:cubicBezTo>
                  <a:cubicBezTo>
                    <a:pt x="71" y="137"/>
                    <a:pt x="78" y="127"/>
                    <a:pt x="91" y="123"/>
                  </a:cubicBezTo>
                  <a:cubicBezTo>
                    <a:pt x="94" y="114"/>
                    <a:pt x="99" y="106"/>
                    <a:pt x="101" y="96"/>
                  </a:cubicBezTo>
                  <a:cubicBezTo>
                    <a:pt x="100" y="88"/>
                    <a:pt x="100" y="80"/>
                    <a:pt x="98" y="72"/>
                  </a:cubicBezTo>
                  <a:cubicBezTo>
                    <a:pt x="98" y="70"/>
                    <a:pt x="94" y="69"/>
                    <a:pt x="95" y="67"/>
                  </a:cubicBezTo>
                  <a:cubicBezTo>
                    <a:pt x="99" y="61"/>
                    <a:pt x="110" y="51"/>
                    <a:pt x="110" y="51"/>
                  </a:cubicBezTo>
                  <a:cubicBezTo>
                    <a:pt x="104" y="45"/>
                    <a:pt x="97" y="40"/>
                    <a:pt x="92" y="33"/>
                  </a:cubicBezTo>
                  <a:cubicBezTo>
                    <a:pt x="88" y="12"/>
                    <a:pt x="90" y="9"/>
                    <a:pt x="71" y="6"/>
                  </a:cubicBezTo>
                  <a:cubicBezTo>
                    <a:pt x="66" y="3"/>
                    <a:pt x="68" y="5"/>
                    <a:pt x="6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80" name="Group 546"/>
            <p:cNvGrpSpPr>
              <a:grpSpLocks/>
            </p:cNvGrpSpPr>
            <p:nvPr/>
          </p:nvGrpSpPr>
          <p:grpSpPr bwMode="auto">
            <a:xfrm>
              <a:off x="2974" y="1471"/>
              <a:ext cx="142" cy="274"/>
              <a:chOff x="4760" y="1348"/>
              <a:chExt cx="288" cy="556"/>
            </a:xfrm>
            <a:grpFill/>
          </p:grpSpPr>
          <p:sp>
            <p:nvSpPr>
              <p:cNvPr id="899" name="Freeform 547"/>
              <p:cNvSpPr>
                <a:spLocks/>
              </p:cNvSpPr>
              <p:nvPr/>
            </p:nvSpPr>
            <p:spPr bwMode="auto">
              <a:xfrm>
                <a:off x="4760" y="1348"/>
                <a:ext cx="288" cy="522"/>
              </a:xfrm>
              <a:custGeom>
                <a:avLst/>
                <a:gdLst>
                  <a:gd name="T0" fmla="*/ 0 w 288"/>
                  <a:gd name="T1" fmla="*/ 398 h 522"/>
                  <a:gd name="T2" fmla="*/ 6 w 288"/>
                  <a:gd name="T3" fmla="*/ 430 h 522"/>
                  <a:gd name="T4" fmla="*/ 22 w 288"/>
                  <a:gd name="T5" fmla="*/ 446 h 522"/>
                  <a:gd name="T6" fmla="*/ 20 w 288"/>
                  <a:gd name="T7" fmla="*/ 464 h 522"/>
                  <a:gd name="T8" fmla="*/ 32 w 288"/>
                  <a:gd name="T9" fmla="*/ 478 h 522"/>
                  <a:gd name="T10" fmla="*/ 30 w 288"/>
                  <a:gd name="T11" fmla="*/ 522 h 522"/>
                  <a:gd name="T12" fmla="*/ 76 w 288"/>
                  <a:gd name="T13" fmla="*/ 516 h 522"/>
                  <a:gd name="T14" fmla="*/ 84 w 288"/>
                  <a:gd name="T15" fmla="*/ 492 h 522"/>
                  <a:gd name="T16" fmla="*/ 122 w 288"/>
                  <a:gd name="T17" fmla="*/ 482 h 522"/>
                  <a:gd name="T18" fmla="*/ 140 w 288"/>
                  <a:gd name="T19" fmla="*/ 392 h 522"/>
                  <a:gd name="T20" fmla="*/ 152 w 288"/>
                  <a:gd name="T21" fmla="*/ 374 h 522"/>
                  <a:gd name="T22" fmla="*/ 174 w 288"/>
                  <a:gd name="T23" fmla="*/ 372 h 522"/>
                  <a:gd name="T24" fmla="*/ 192 w 288"/>
                  <a:gd name="T25" fmla="*/ 336 h 522"/>
                  <a:gd name="T26" fmla="*/ 176 w 288"/>
                  <a:gd name="T27" fmla="*/ 316 h 522"/>
                  <a:gd name="T28" fmla="*/ 152 w 288"/>
                  <a:gd name="T29" fmla="*/ 302 h 522"/>
                  <a:gd name="T30" fmla="*/ 150 w 288"/>
                  <a:gd name="T31" fmla="*/ 272 h 522"/>
                  <a:gd name="T32" fmla="*/ 158 w 288"/>
                  <a:gd name="T33" fmla="*/ 258 h 522"/>
                  <a:gd name="T34" fmla="*/ 148 w 288"/>
                  <a:gd name="T35" fmla="*/ 244 h 522"/>
                  <a:gd name="T36" fmla="*/ 168 w 288"/>
                  <a:gd name="T37" fmla="*/ 234 h 522"/>
                  <a:gd name="T38" fmla="*/ 164 w 288"/>
                  <a:gd name="T39" fmla="*/ 210 h 522"/>
                  <a:gd name="T40" fmla="*/ 182 w 288"/>
                  <a:gd name="T41" fmla="*/ 214 h 522"/>
                  <a:gd name="T42" fmla="*/ 214 w 288"/>
                  <a:gd name="T43" fmla="*/ 192 h 522"/>
                  <a:gd name="T44" fmla="*/ 252 w 288"/>
                  <a:gd name="T45" fmla="*/ 162 h 522"/>
                  <a:gd name="T46" fmla="*/ 238 w 288"/>
                  <a:gd name="T47" fmla="*/ 138 h 522"/>
                  <a:gd name="T48" fmla="*/ 254 w 288"/>
                  <a:gd name="T49" fmla="*/ 116 h 522"/>
                  <a:gd name="T50" fmla="*/ 288 w 288"/>
                  <a:gd name="T51" fmla="*/ 98 h 522"/>
                  <a:gd name="T52" fmla="*/ 264 w 288"/>
                  <a:gd name="T53" fmla="*/ 50 h 522"/>
                  <a:gd name="T54" fmla="*/ 264 w 288"/>
                  <a:gd name="T55" fmla="*/ 34 h 522"/>
                  <a:gd name="T56" fmla="*/ 226 w 288"/>
                  <a:gd name="T57" fmla="*/ 0 h 522"/>
                  <a:gd name="T58" fmla="*/ 194 w 288"/>
                  <a:gd name="T59" fmla="*/ 20 h 522"/>
                  <a:gd name="T60" fmla="*/ 172 w 288"/>
                  <a:gd name="T61" fmla="*/ 42 h 522"/>
                  <a:gd name="T62" fmla="*/ 158 w 288"/>
                  <a:gd name="T63" fmla="*/ 28 h 522"/>
                  <a:gd name="T64" fmla="*/ 144 w 288"/>
                  <a:gd name="T65" fmla="*/ 58 h 522"/>
                  <a:gd name="T66" fmla="*/ 108 w 288"/>
                  <a:gd name="T67" fmla="*/ 64 h 522"/>
                  <a:gd name="T68" fmla="*/ 94 w 288"/>
                  <a:gd name="T69" fmla="*/ 96 h 522"/>
                  <a:gd name="T70" fmla="*/ 78 w 288"/>
                  <a:gd name="T71" fmla="*/ 116 h 522"/>
                  <a:gd name="T72" fmla="*/ 62 w 288"/>
                  <a:gd name="T73" fmla="*/ 134 h 522"/>
                  <a:gd name="T74" fmla="*/ 58 w 288"/>
                  <a:gd name="T75" fmla="*/ 158 h 522"/>
                  <a:gd name="T76" fmla="*/ 58 w 288"/>
                  <a:gd name="T77" fmla="*/ 182 h 522"/>
                  <a:gd name="T78" fmla="*/ 60 w 288"/>
                  <a:gd name="T79" fmla="*/ 202 h 522"/>
                  <a:gd name="T80" fmla="*/ 52 w 288"/>
                  <a:gd name="T81" fmla="*/ 220 h 522"/>
                  <a:gd name="T82" fmla="*/ 34 w 288"/>
                  <a:gd name="T83" fmla="*/ 210 h 522"/>
                  <a:gd name="T84" fmla="*/ 18 w 288"/>
                  <a:gd name="T85" fmla="*/ 218 h 522"/>
                  <a:gd name="T86" fmla="*/ 14 w 288"/>
                  <a:gd name="T87" fmla="*/ 242 h 522"/>
                  <a:gd name="T88" fmla="*/ 18 w 288"/>
                  <a:gd name="T89" fmla="*/ 270 h 522"/>
                  <a:gd name="T90" fmla="*/ 22 w 288"/>
                  <a:gd name="T91" fmla="*/ 302 h 522"/>
                  <a:gd name="T92" fmla="*/ 20 w 288"/>
                  <a:gd name="T93" fmla="*/ 350 h 522"/>
                  <a:gd name="T94" fmla="*/ 14 w 288"/>
                  <a:gd name="T95" fmla="*/ 380 h 522"/>
                  <a:gd name="T96" fmla="*/ 0 w 288"/>
                  <a:gd name="T97" fmla="*/ 39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522">
                    <a:moveTo>
                      <a:pt x="0" y="398"/>
                    </a:moveTo>
                    <a:lnTo>
                      <a:pt x="6" y="430"/>
                    </a:lnTo>
                    <a:lnTo>
                      <a:pt x="22" y="446"/>
                    </a:lnTo>
                    <a:lnTo>
                      <a:pt x="20" y="464"/>
                    </a:lnTo>
                    <a:lnTo>
                      <a:pt x="32" y="478"/>
                    </a:lnTo>
                    <a:lnTo>
                      <a:pt x="30" y="522"/>
                    </a:lnTo>
                    <a:lnTo>
                      <a:pt x="76" y="516"/>
                    </a:lnTo>
                    <a:lnTo>
                      <a:pt x="84" y="492"/>
                    </a:lnTo>
                    <a:lnTo>
                      <a:pt x="122" y="482"/>
                    </a:lnTo>
                    <a:lnTo>
                      <a:pt x="140" y="392"/>
                    </a:lnTo>
                    <a:lnTo>
                      <a:pt x="152" y="374"/>
                    </a:lnTo>
                    <a:lnTo>
                      <a:pt x="174" y="372"/>
                    </a:lnTo>
                    <a:lnTo>
                      <a:pt x="192" y="336"/>
                    </a:lnTo>
                    <a:lnTo>
                      <a:pt x="176" y="316"/>
                    </a:lnTo>
                    <a:lnTo>
                      <a:pt x="152" y="302"/>
                    </a:lnTo>
                    <a:lnTo>
                      <a:pt x="150" y="272"/>
                    </a:lnTo>
                    <a:lnTo>
                      <a:pt x="158" y="258"/>
                    </a:lnTo>
                    <a:lnTo>
                      <a:pt x="148" y="244"/>
                    </a:lnTo>
                    <a:lnTo>
                      <a:pt x="168" y="234"/>
                    </a:lnTo>
                    <a:lnTo>
                      <a:pt x="164" y="210"/>
                    </a:lnTo>
                    <a:lnTo>
                      <a:pt x="182" y="214"/>
                    </a:lnTo>
                    <a:lnTo>
                      <a:pt x="214" y="192"/>
                    </a:lnTo>
                    <a:lnTo>
                      <a:pt x="252" y="162"/>
                    </a:lnTo>
                    <a:lnTo>
                      <a:pt x="238" y="138"/>
                    </a:lnTo>
                    <a:lnTo>
                      <a:pt x="254" y="116"/>
                    </a:lnTo>
                    <a:lnTo>
                      <a:pt x="288" y="98"/>
                    </a:lnTo>
                    <a:lnTo>
                      <a:pt x="264" y="50"/>
                    </a:lnTo>
                    <a:lnTo>
                      <a:pt x="264" y="34"/>
                    </a:lnTo>
                    <a:lnTo>
                      <a:pt x="226" y="0"/>
                    </a:lnTo>
                    <a:lnTo>
                      <a:pt x="194" y="20"/>
                    </a:lnTo>
                    <a:lnTo>
                      <a:pt x="172" y="42"/>
                    </a:lnTo>
                    <a:lnTo>
                      <a:pt x="158" y="28"/>
                    </a:lnTo>
                    <a:lnTo>
                      <a:pt x="144" y="58"/>
                    </a:lnTo>
                    <a:lnTo>
                      <a:pt x="108" y="64"/>
                    </a:lnTo>
                    <a:lnTo>
                      <a:pt x="94" y="96"/>
                    </a:lnTo>
                    <a:lnTo>
                      <a:pt x="78" y="116"/>
                    </a:lnTo>
                    <a:lnTo>
                      <a:pt x="62" y="134"/>
                    </a:lnTo>
                    <a:lnTo>
                      <a:pt x="58" y="158"/>
                    </a:lnTo>
                    <a:lnTo>
                      <a:pt x="58" y="182"/>
                    </a:lnTo>
                    <a:lnTo>
                      <a:pt x="60" y="202"/>
                    </a:lnTo>
                    <a:lnTo>
                      <a:pt x="52" y="220"/>
                    </a:lnTo>
                    <a:lnTo>
                      <a:pt x="34" y="210"/>
                    </a:lnTo>
                    <a:lnTo>
                      <a:pt x="18" y="218"/>
                    </a:lnTo>
                    <a:lnTo>
                      <a:pt x="14" y="242"/>
                    </a:lnTo>
                    <a:lnTo>
                      <a:pt x="18" y="270"/>
                    </a:lnTo>
                    <a:lnTo>
                      <a:pt x="22" y="302"/>
                    </a:lnTo>
                    <a:lnTo>
                      <a:pt x="20" y="350"/>
                    </a:lnTo>
                    <a:lnTo>
                      <a:pt x="14" y="380"/>
                    </a:lnTo>
                    <a:lnTo>
                      <a:pt x="0" y="398"/>
                    </a:ln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00" name="Freeform 548"/>
              <p:cNvSpPr>
                <a:spLocks/>
              </p:cNvSpPr>
              <p:nvPr/>
            </p:nvSpPr>
            <p:spPr bwMode="auto">
              <a:xfrm>
                <a:off x="4843" y="1870"/>
                <a:ext cx="28" cy="17"/>
              </a:xfrm>
              <a:custGeom>
                <a:avLst/>
                <a:gdLst>
                  <a:gd name="T0" fmla="*/ 3 w 28"/>
                  <a:gd name="T1" fmla="*/ 0 h 17"/>
                  <a:gd name="T2" fmla="*/ 13 w 28"/>
                  <a:gd name="T3" fmla="*/ 16 h 17"/>
                  <a:gd name="T4" fmla="*/ 25 w 28"/>
                  <a:gd name="T5" fmla="*/ 14 h 17"/>
                  <a:gd name="T6" fmla="*/ 3 w 28"/>
                  <a:gd name="T7" fmla="*/ 0 h 17"/>
                </a:gdLst>
                <a:ahLst/>
                <a:cxnLst>
                  <a:cxn ang="0">
                    <a:pos x="T0" y="T1"/>
                  </a:cxn>
                  <a:cxn ang="0">
                    <a:pos x="T2" y="T3"/>
                  </a:cxn>
                  <a:cxn ang="0">
                    <a:pos x="T4" y="T5"/>
                  </a:cxn>
                  <a:cxn ang="0">
                    <a:pos x="T6" y="T7"/>
                  </a:cxn>
                </a:cxnLst>
                <a:rect l="0" t="0" r="r" b="b"/>
                <a:pathLst>
                  <a:path w="28" h="17">
                    <a:moveTo>
                      <a:pt x="3" y="0"/>
                    </a:moveTo>
                    <a:cubicBezTo>
                      <a:pt x="0" y="10"/>
                      <a:pt x="4" y="12"/>
                      <a:pt x="13" y="16"/>
                    </a:cubicBezTo>
                    <a:cubicBezTo>
                      <a:pt x="17" y="15"/>
                      <a:pt x="22" y="17"/>
                      <a:pt x="25" y="14"/>
                    </a:cubicBezTo>
                    <a:cubicBezTo>
                      <a:pt x="28" y="11"/>
                      <a:pt x="13" y="0"/>
                      <a:pt x="3"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01" name="Freeform 549"/>
              <p:cNvSpPr>
                <a:spLocks/>
              </p:cNvSpPr>
              <p:nvPr/>
            </p:nvSpPr>
            <p:spPr bwMode="auto">
              <a:xfrm>
                <a:off x="4799" y="1882"/>
                <a:ext cx="31" cy="22"/>
              </a:xfrm>
              <a:custGeom>
                <a:avLst/>
                <a:gdLst>
                  <a:gd name="T0" fmla="*/ 11 w 31"/>
                  <a:gd name="T1" fmla="*/ 6 h 22"/>
                  <a:gd name="T2" fmla="*/ 25 w 31"/>
                  <a:gd name="T3" fmla="*/ 18 h 22"/>
                  <a:gd name="T4" fmla="*/ 11 w 31"/>
                  <a:gd name="T5" fmla="*/ 6 h 22"/>
                </a:gdLst>
                <a:ahLst/>
                <a:cxnLst>
                  <a:cxn ang="0">
                    <a:pos x="T0" y="T1"/>
                  </a:cxn>
                  <a:cxn ang="0">
                    <a:pos x="T2" y="T3"/>
                  </a:cxn>
                  <a:cxn ang="0">
                    <a:pos x="T4" y="T5"/>
                  </a:cxn>
                </a:cxnLst>
                <a:rect l="0" t="0" r="r" b="b"/>
                <a:pathLst>
                  <a:path w="31" h="22">
                    <a:moveTo>
                      <a:pt x="11" y="6"/>
                    </a:moveTo>
                    <a:cubicBezTo>
                      <a:pt x="13" y="16"/>
                      <a:pt x="14" y="22"/>
                      <a:pt x="25" y="18"/>
                    </a:cubicBezTo>
                    <a:cubicBezTo>
                      <a:pt x="31" y="1"/>
                      <a:pt x="0" y="0"/>
                      <a:pt x="11"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02" name="Freeform 550"/>
              <p:cNvSpPr>
                <a:spLocks/>
              </p:cNvSpPr>
              <p:nvPr/>
            </p:nvSpPr>
            <p:spPr bwMode="auto">
              <a:xfrm>
                <a:off x="4885" y="1788"/>
                <a:ext cx="29" cy="57"/>
              </a:xfrm>
              <a:custGeom>
                <a:avLst/>
                <a:gdLst>
                  <a:gd name="T0" fmla="*/ 21 w 29"/>
                  <a:gd name="T1" fmla="*/ 10 h 57"/>
                  <a:gd name="T2" fmla="*/ 17 w 29"/>
                  <a:gd name="T3" fmla="*/ 38 h 57"/>
                  <a:gd name="T4" fmla="*/ 11 w 29"/>
                  <a:gd name="T5" fmla="*/ 50 h 57"/>
                  <a:gd name="T6" fmla="*/ 29 w 29"/>
                  <a:gd name="T7" fmla="*/ 22 h 57"/>
                  <a:gd name="T8" fmla="*/ 21 w 29"/>
                  <a:gd name="T9" fmla="*/ 10 h 57"/>
                </a:gdLst>
                <a:ahLst/>
                <a:cxnLst>
                  <a:cxn ang="0">
                    <a:pos x="T0" y="T1"/>
                  </a:cxn>
                  <a:cxn ang="0">
                    <a:pos x="T2" y="T3"/>
                  </a:cxn>
                  <a:cxn ang="0">
                    <a:pos x="T4" y="T5"/>
                  </a:cxn>
                  <a:cxn ang="0">
                    <a:pos x="T6" y="T7"/>
                  </a:cxn>
                  <a:cxn ang="0">
                    <a:pos x="T8" y="T9"/>
                  </a:cxn>
                </a:cxnLst>
                <a:rect l="0" t="0" r="r" b="b"/>
                <a:pathLst>
                  <a:path w="29" h="57">
                    <a:moveTo>
                      <a:pt x="21" y="10"/>
                    </a:moveTo>
                    <a:cubicBezTo>
                      <a:pt x="19" y="19"/>
                      <a:pt x="19" y="29"/>
                      <a:pt x="17" y="38"/>
                    </a:cubicBezTo>
                    <a:cubicBezTo>
                      <a:pt x="16" y="43"/>
                      <a:pt x="0" y="57"/>
                      <a:pt x="11" y="50"/>
                    </a:cubicBezTo>
                    <a:cubicBezTo>
                      <a:pt x="22" y="43"/>
                      <a:pt x="26" y="34"/>
                      <a:pt x="29" y="22"/>
                    </a:cubicBezTo>
                    <a:cubicBezTo>
                      <a:pt x="28" y="19"/>
                      <a:pt x="21" y="0"/>
                      <a:pt x="21" y="1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903" name="Freeform 551"/>
              <p:cNvSpPr>
                <a:spLocks/>
              </p:cNvSpPr>
              <p:nvPr/>
            </p:nvSpPr>
            <p:spPr bwMode="auto">
              <a:xfrm>
                <a:off x="4938" y="1760"/>
                <a:ext cx="26" cy="57"/>
              </a:xfrm>
              <a:custGeom>
                <a:avLst/>
                <a:gdLst>
                  <a:gd name="T0" fmla="*/ 14 w 26"/>
                  <a:gd name="T1" fmla="*/ 10 h 57"/>
                  <a:gd name="T2" fmla="*/ 4 w 26"/>
                  <a:gd name="T3" fmla="*/ 38 h 57"/>
                  <a:gd name="T4" fmla="*/ 6 w 26"/>
                  <a:gd name="T5" fmla="*/ 56 h 57"/>
                  <a:gd name="T6" fmla="*/ 26 w 26"/>
                  <a:gd name="T7" fmla="*/ 34 h 57"/>
                  <a:gd name="T8" fmla="*/ 24 w 26"/>
                  <a:gd name="T9" fmla="*/ 12 h 57"/>
                  <a:gd name="T10" fmla="*/ 16 w 26"/>
                  <a:gd name="T11" fmla="*/ 2 h 57"/>
                  <a:gd name="T12" fmla="*/ 14 w 26"/>
                  <a:gd name="T13" fmla="*/ 10 h 57"/>
                </a:gdLst>
                <a:ahLst/>
                <a:cxnLst>
                  <a:cxn ang="0">
                    <a:pos x="T0" y="T1"/>
                  </a:cxn>
                  <a:cxn ang="0">
                    <a:pos x="T2" y="T3"/>
                  </a:cxn>
                  <a:cxn ang="0">
                    <a:pos x="T4" y="T5"/>
                  </a:cxn>
                  <a:cxn ang="0">
                    <a:pos x="T6" y="T7"/>
                  </a:cxn>
                  <a:cxn ang="0">
                    <a:pos x="T8" y="T9"/>
                  </a:cxn>
                  <a:cxn ang="0">
                    <a:pos x="T10" y="T11"/>
                  </a:cxn>
                  <a:cxn ang="0">
                    <a:pos x="T12" y="T13"/>
                  </a:cxn>
                </a:cxnLst>
                <a:rect l="0" t="0" r="r" b="b"/>
                <a:pathLst>
                  <a:path w="26" h="57">
                    <a:moveTo>
                      <a:pt x="14" y="10"/>
                    </a:moveTo>
                    <a:cubicBezTo>
                      <a:pt x="6" y="18"/>
                      <a:pt x="6" y="27"/>
                      <a:pt x="4" y="38"/>
                    </a:cubicBezTo>
                    <a:cubicBezTo>
                      <a:pt x="5" y="44"/>
                      <a:pt x="0" y="55"/>
                      <a:pt x="6" y="56"/>
                    </a:cubicBezTo>
                    <a:cubicBezTo>
                      <a:pt x="9" y="57"/>
                      <a:pt x="23" y="39"/>
                      <a:pt x="26" y="34"/>
                    </a:cubicBezTo>
                    <a:cubicBezTo>
                      <a:pt x="25" y="27"/>
                      <a:pt x="25" y="19"/>
                      <a:pt x="24" y="12"/>
                    </a:cubicBezTo>
                    <a:cubicBezTo>
                      <a:pt x="24" y="10"/>
                      <a:pt x="21" y="0"/>
                      <a:pt x="16" y="2"/>
                    </a:cubicBezTo>
                    <a:cubicBezTo>
                      <a:pt x="14" y="3"/>
                      <a:pt x="15" y="7"/>
                      <a:pt x="14" y="1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881" name="Freeform 552"/>
            <p:cNvSpPr>
              <a:spLocks/>
            </p:cNvSpPr>
            <p:nvPr/>
          </p:nvSpPr>
          <p:spPr bwMode="auto">
            <a:xfrm>
              <a:off x="2964" y="1735"/>
              <a:ext cx="12" cy="9"/>
            </a:xfrm>
            <a:custGeom>
              <a:avLst/>
              <a:gdLst>
                <a:gd name="T0" fmla="*/ 15 w 23"/>
                <a:gd name="T1" fmla="*/ 6 h 18"/>
                <a:gd name="T2" fmla="*/ 11 w 23"/>
                <a:gd name="T3" fmla="*/ 18 h 18"/>
                <a:gd name="T4" fmla="*/ 19 w 23"/>
                <a:gd name="T5" fmla="*/ 16 h 18"/>
                <a:gd name="T6" fmla="*/ 15 w 23"/>
                <a:gd name="T7" fmla="*/ 6 h 18"/>
              </a:gdLst>
              <a:ahLst/>
              <a:cxnLst>
                <a:cxn ang="0">
                  <a:pos x="T0" y="T1"/>
                </a:cxn>
                <a:cxn ang="0">
                  <a:pos x="T2" y="T3"/>
                </a:cxn>
                <a:cxn ang="0">
                  <a:pos x="T4" y="T5"/>
                </a:cxn>
                <a:cxn ang="0">
                  <a:pos x="T6" y="T7"/>
                </a:cxn>
              </a:cxnLst>
              <a:rect l="0" t="0" r="r" b="b"/>
              <a:pathLst>
                <a:path w="23" h="18">
                  <a:moveTo>
                    <a:pt x="15" y="6"/>
                  </a:moveTo>
                  <a:cubicBezTo>
                    <a:pt x="0" y="1"/>
                    <a:pt x="3" y="10"/>
                    <a:pt x="11" y="18"/>
                  </a:cubicBezTo>
                  <a:cubicBezTo>
                    <a:pt x="14" y="17"/>
                    <a:pt x="17" y="18"/>
                    <a:pt x="19" y="16"/>
                  </a:cubicBezTo>
                  <a:cubicBezTo>
                    <a:pt x="23" y="13"/>
                    <a:pt x="21" y="0"/>
                    <a:pt x="15"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82" name="Group 553"/>
            <p:cNvGrpSpPr>
              <a:grpSpLocks/>
            </p:cNvGrpSpPr>
            <p:nvPr/>
          </p:nvGrpSpPr>
          <p:grpSpPr bwMode="auto">
            <a:xfrm>
              <a:off x="3076" y="1451"/>
              <a:ext cx="150" cy="190"/>
              <a:chOff x="4968" y="1308"/>
              <a:chExt cx="304" cy="385"/>
            </a:xfrm>
            <a:grpFill/>
          </p:grpSpPr>
          <p:sp>
            <p:nvSpPr>
              <p:cNvPr id="897" name="Freeform 554"/>
              <p:cNvSpPr>
                <a:spLocks/>
              </p:cNvSpPr>
              <p:nvPr/>
            </p:nvSpPr>
            <p:spPr bwMode="auto">
              <a:xfrm>
                <a:off x="4990" y="1308"/>
                <a:ext cx="282" cy="385"/>
              </a:xfrm>
              <a:custGeom>
                <a:avLst/>
                <a:gdLst>
                  <a:gd name="T0" fmla="*/ 68 w 282"/>
                  <a:gd name="T1" fmla="*/ 364 h 385"/>
                  <a:gd name="T2" fmla="*/ 40 w 282"/>
                  <a:gd name="T3" fmla="*/ 358 h 385"/>
                  <a:gd name="T4" fmla="*/ 24 w 282"/>
                  <a:gd name="T5" fmla="*/ 346 h 385"/>
                  <a:gd name="T6" fmla="*/ 32 w 282"/>
                  <a:gd name="T7" fmla="*/ 308 h 385"/>
                  <a:gd name="T8" fmla="*/ 20 w 282"/>
                  <a:gd name="T9" fmla="*/ 278 h 385"/>
                  <a:gd name="T10" fmla="*/ 40 w 282"/>
                  <a:gd name="T11" fmla="*/ 236 h 385"/>
                  <a:gd name="T12" fmla="*/ 94 w 282"/>
                  <a:gd name="T13" fmla="*/ 196 h 385"/>
                  <a:gd name="T14" fmla="*/ 116 w 282"/>
                  <a:gd name="T15" fmla="*/ 190 h 385"/>
                  <a:gd name="T16" fmla="*/ 104 w 282"/>
                  <a:gd name="T17" fmla="*/ 176 h 385"/>
                  <a:gd name="T18" fmla="*/ 58 w 282"/>
                  <a:gd name="T19" fmla="*/ 134 h 385"/>
                  <a:gd name="T20" fmla="*/ 38 w 282"/>
                  <a:gd name="T21" fmla="*/ 102 h 385"/>
                  <a:gd name="T22" fmla="*/ 24 w 282"/>
                  <a:gd name="T23" fmla="*/ 70 h 385"/>
                  <a:gd name="T24" fmla="*/ 0 w 282"/>
                  <a:gd name="T25" fmla="*/ 44 h 385"/>
                  <a:gd name="T26" fmla="*/ 14 w 282"/>
                  <a:gd name="T27" fmla="*/ 22 h 385"/>
                  <a:gd name="T28" fmla="*/ 24 w 282"/>
                  <a:gd name="T29" fmla="*/ 32 h 385"/>
                  <a:gd name="T30" fmla="*/ 28 w 282"/>
                  <a:gd name="T31" fmla="*/ 44 h 385"/>
                  <a:gd name="T32" fmla="*/ 40 w 282"/>
                  <a:gd name="T33" fmla="*/ 62 h 385"/>
                  <a:gd name="T34" fmla="*/ 62 w 282"/>
                  <a:gd name="T35" fmla="*/ 54 h 385"/>
                  <a:gd name="T36" fmla="*/ 84 w 282"/>
                  <a:gd name="T37" fmla="*/ 44 h 385"/>
                  <a:gd name="T38" fmla="*/ 96 w 282"/>
                  <a:gd name="T39" fmla="*/ 24 h 385"/>
                  <a:gd name="T40" fmla="*/ 98 w 282"/>
                  <a:gd name="T41" fmla="*/ 10 h 385"/>
                  <a:gd name="T42" fmla="*/ 120 w 282"/>
                  <a:gd name="T43" fmla="*/ 0 h 385"/>
                  <a:gd name="T44" fmla="*/ 158 w 282"/>
                  <a:gd name="T45" fmla="*/ 30 h 385"/>
                  <a:gd name="T46" fmla="*/ 168 w 282"/>
                  <a:gd name="T47" fmla="*/ 50 h 385"/>
                  <a:gd name="T48" fmla="*/ 180 w 282"/>
                  <a:gd name="T49" fmla="*/ 84 h 385"/>
                  <a:gd name="T50" fmla="*/ 200 w 282"/>
                  <a:gd name="T51" fmla="*/ 98 h 385"/>
                  <a:gd name="T52" fmla="*/ 200 w 282"/>
                  <a:gd name="T53" fmla="*/ 142 h 385"/>
                  <a:gd name="T54" fmla="*/ 226 w 282"/>
                  <a:gd name="T55" fmla="*/ 182 h 385"/>
                  <a:gd name="T56" fmla="*/ 266 w 282"/>
                  <a:gd name="T57" fmla="*/ 258 h 385"/>
                  <a:gd name="T58" fmla="*/ 230 w 282"/>
                  <a:gd name="T59" fmla="*/ 310 h 385"/>
                  <a:gd name="T60" fmla="*/ 212 w 282"/>
                  <a:gd name="T61" fmla="*/ 332 h 385"/>
                  <a:gd name="T62" fmla="*/ 152 w 282"/>
                  <a:gd name="T63" fmla="*/ 360 h 385"/>
                  <a:gd name="T64" fmla="*/ 110 w 282"/>
                  <a:gd name="T65" fmla="*/ 380 h 385"/>
                  <a:gd name="T66" fmla="*/ 82 w 282"/>
                  <a:gd name="T67" fmla="*/ 384 h 385"/>
                  <a:gd name="T68" fmla="*/ 72 w 282"/>
                  <a:gd name="T69" fmla="*/ 382 h 385"/>
                  <a:gd name="T70" fmla="*/ 68 w 282"/>
                  <a:gd name="T71" fmla="*/ 36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2" h="385">
                    <a:moveTo>
                      <a:pt x="68" y="364"/>
                    </a:moveTo>
                    <a:cubicBezTo>
                      <a:pt x="58" y="362"/>
                      <a:pt x="50" y="359"/>
                      <a:pt x="40" y="358"/>
                    </a:cubicBezTo>
                    <a:cubicBezTo>
                      <a:pt x="32" y="355"/>
                      <a:pt x="31" y="350"/>
                      <a:pt x="24" y="346"/>
                    </a:cubicBezTo>
                    <a:cubicBezTo>
                      <a:pt x="26" y="330"/>
                      <a:pt x="30" y="323"/>
                      <a:pt x="32" y="308"/>
                    </a:cubicBezTo>
                    <a:cubicBezTo>
                      <a:pt x="29" y="282"/>
                      <a:pt x="30" y="293"/>
                      <a:pt x="20" y="278"/>
                    </a:cubicBezTo>
                    <a:cubicBezTo>
                      <a:pt x="23" y="237"/>
                      <a:pt x="18" y="251"/>
                      <a:pt x="40" y="236"/>
                    </a:cubicBezTo>
                    <a:cubicBezTo>
                      <a:pt x="48" y="224"/>
                      <a:pt x="80" y="201"/>
                      <a:pt x="94" y="196"/>
                    </a:cubicBezTo>
                    <a:cubicBezTo>
                      <a:pt x="104" y="198"/>
                      <a:pt x="112" y="201"/>
                      <a:pt x="116" y="190"/>
                    </a:cubicBezTo>
                    <a:cubicBezTo>
                      <a:pt x="113" y="182"/>
                      <a:pt x="112" y="179"/>
                      <a:pt x="104" y="176"/>
                    </a:cubicBezTo>
                    <a:cubicBezTo>
                      <a:pt x="94" y="146"/>
                      <a:pt x="90" y="140"/>
                      <a:pt x="58" y="134"/>
                    </a:cubicBezTo>
                    <a:cubicBezTo>
                      <a:pt x="50" y="124"/>
                      <a:pt x="45" y="113"/>
                      <a:pt x="38" y="102"/>
                    </a:cubicBezTo>
                    <a:cubicBezTo>
                      <a:pt x="27" y="86"/>
                      <a:pt x="42" y="82"/>
                      <a:pt x="24" y="70"/>
                    </a:cubicBezTo>
                    <a:cubicBezTo>
                      <a:pt x="20" y="64"/>
                      <a:pt x="0" y="44"/>
                      <a:pt x="0" y="44"/>
                    </a:cubicBezTo>
                    <a:cubicBezTo>
                      <a:pt x="8" y="38"/>
                      <a:pt x="9" y="30"/>
                      <a:pt x="14" y="22"/>
                    </a:cubicBezTo>
                    <a:cubicBezTo>
                      <a:pt x="17" y="26"/>
                      <a:pt x="22" y="28"/>
                      <a:pt x="24" y="32"/>
                    </a:cubicBezTo>
                    <a:cubicBezTo>
                      <a:pt x="26" y="36"/>
                      <a:pt x="26" y="40"/>
                      <a:pt x="28" y="44"/>
                    </a:cubicBezTo>
                    <a:cubicBezTo>
                      <a:pt x="32" y="50"/>
                      <a:pt x="40" y="62"/>
                      <a:pt x="40" y="62"/>
                    </a:cubicBezTo>
                    <a:cubicBezTo>
                      <a:pt x="49" y="60"/>
                      <a:pt x="54" y="57"/>
                      <a:pt x="62" y="54"/>
                    </a:cubicBezTo>
                    <a:cubicBezTo>
                      <a:pt x="74" y="58"/>
                      <a:pt x="75" y="50"/>
                      <a:pt x="84" y="44"/>
                    </a:cubicBezTo>
                    <a:cubicBezTo>
                      <a:pt x="87" y="37"/>
                      <a:pt x="96" y="24"/>
                      <a:pt x="96" y="24"/>
                    </a:cubicBezTo>
                    <a:cubicBezTo>
                      <a:pt x="97" y="19"/>
                      <a:pt x="95" y="14"/>
                      <a:pt x="98" y="10"/>
                    </a:cubicBezTo>
                    <a:cubicBezTo>
                      <a:pt x="101" y="7"/>
                      <a:pt x="120" y="0"/>
                      <a:pt x="120" y="0"/>
                    </a:cubicBezTo>
                    <a:cubicBezTo>
                      <a:pt x="145" y="3"/>
                      <a:pt x="139" y="17"/>
                      <a:pt x="158" y="30"/>
                    </a:cubicBezTo>
                    <a:cubicBezTo>
                      <a:pt x="160" y="37"/>
                      <a:pt x="168" y="50"/>
                      <a:pt x="168" y="50"/>
                    </a:cubicBezTo>
                    <a:cubicBezTo>
                      <a:pt x="170" y="58"/>
                      <a:pt x="173" y="78"/>
                      <a:pt x="180" y="84"/>
                    </a:cubicBezTo>
                    <a:cubicBezTo>
                      <a:pt x="187" y="90"/>
                      <a:pt x="194" y="92"/>
                      <a:pt x="200" y="98"/>
                    </a:cubicBezTo>
                    <a:cubicBezTo>
                      <a:pt x="198" y="113"/>
                      <a:pt x="194" y="127"/>
                      <a:pt x="200" y="142"/>
                    </a:cubicBezTo>
                    <a:cubicBezTo>
                      <a:pt x="206" y="157"/>
                      <a:pt x="221" y="166"/>
                      <a:pt x="226" y="182"/>
                    </a:cubicBezTo>
                    <a:cubicBezTo>
                      <a:pt x="215" y="214"/>
                      <a:pt x="242" y="242"/>
                      <a:pt x="266" y="258"/>
                    </a:cubicBezTo>
                    <a:cubicBezTo>
                      <a:pt x="282" y="281"/>
                      <a:pt x="246" y="300"/>
                      <a:pt x="230" y="310"/>
                    </a:cubicBezTo>
                    <a:cubicBezTo>
                      <a:pt x="222" y="315"/>
                      <a:pt x="219" y="325"/>
                      <a:pt x="212" y="332"/>
                    </a:cubicBezTo>
                    <a:cubicBezTo>
                      <a:pt x="203" y="360"/>
                      <a:pt x="177" y="358"/>
                      <a:pt x="152" y="360"/>
                    </a:cubicBezTo>
                    <a:cubicBezTo>
                      <a:pt x="137" y="363"/>
                      <a:pt x="123" y="371"/>
                      <a:pt x="110" y="380"/>
                    </a:cubicBezTo>
                    <a:cubicBezTo>
                      <a:pt x="102" y="385"/>
                      <a:pt x="82" y="384"/>
                      <a:pt x="82" y="384"/>
                    </a:cubicBezTo>
                    <a:cubicBezTo>
                      <a:pt x="79" y="383"/>
                      <a:pt x="75" y="384"/>
                      <a:pt x="72" y="382"/>
                    </a:cubicBezTo>
                    <a:cubicBezTo>
                      <a:pt x="68" y="380"/>
                      <a:pt x="57" y="364"/>
                      <a:pt x="68" y="364"/>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98" name="Freeform 555"/>
              <p:cNvSpPr>
                <a:spLocks/>
              </p:cNvSpPr>
              <p:nvPr/>
            </p:nvSpPr>
            <p:spPr bwMode="auto">
              <a:xfrm>
                <a:off x="4968" y="1661"/>
                <a:ext cx="42" cy="21"/>
              </a:xfrm>
              <a:custGeom>
                <a:avLst/>
                <a:gdLst>
                  <a:gd name="T0" fmla="*/ 14 w 42"/>
                  <a:gd name="T1" fmla="*/ 5 h 21"/>
                  <a:gd name="T2" fmla="*/ 14 w 42"/>
                  <a:gd name="T3" fmla="*/ 21 h 21"/>
                  <a:gd name="T4" fmla="*/ 38 w 42"/>
                  <a:gd name="T5" fmla="*/ 19 h 21"/>
                  <a:gd name="T6" fmla="*/ 34 w 42"/>
                  <a:gd name="T7" fmla="*/ 7 h 21"/>
                  <a:gd name="T8" fmla="*/ 14 w 42"/>
                  <a:gd name="T9" fmla="*/ 5 h 21"/>
                </a:gdLst>
                <a:ahLst/>
                <a:cxnLst>
                  <a:cxn ang="0">
                    <a:pos x="T0" y="T1"/>
                  </a:cxn>
                  <a:cxn ang="0">
                    <a:pos x="T2" y="T3"/>
                  </a:cxn>
                  <a:cxn ang="0">
                    <a:pos x="T4" y="T5"/>
                  </a:cxn>
                  <a:cxn ang="0">
                    <a:pos x="T6" y="T7"/>
                  </a:cxn>
                  <a:cxn ang="0">
                    <a:pos x="T8" y="T9"/>
                  </a:cxn>
                </a:cxnLst>
                <a:rect l="0" t="0" r="r" b="b"/>
                <a:pathLst>
                  <a:path w="42" h="21">
                    <a:moveTo>
                      <a:pt x="14" y="5"/>
                    </a:moveTo>
                    <a:cubicBezTo>
                      <a:pt x="0" y="0"/>
                      <a:pt x="7" y="16"/>
                      <a:pt x="14" y="21"/>
                    </a:cubicBezTo>
                    <a:cubicBezTo>
                      <a:pt x="22" y="20"/>
                      <a:pt x="30" y="21"/>
                      <a:pt x="38" y="19"/>
                    </a:cubicBezTo>
                    <a:cubicBezTo>
                      <a:pt x="42" y="18"/>
                      <a:pt x="38" y="9"/>
                      <a:pt x="34" y="7"/>
                    </a:cubicBezTo>
                    <a:cubicBezTo>
                      <a:pt x="29" y="4"/>
                      <a:pt x="19" y="5"/>
                      <a:pt x="14"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grpSp>
          <p:nvGrpSpPr>
            <p:cNvPr id="883" name="Group 556"/>
            <p:cNvGrpSpPr>
              <a:grpSpLocks/>
            </p:cNvGrpSpPr>
            <p:nvPr/>
          </p:nvGrpSpPr>
          <p:grpSpPr bwMode="auto">
            <a:xfrm>
              <a:off x="3110" y="1642"/>
              <a:ext cx="72" cy="39"/>
              <a:chOff x="5036" y="1696"/>
              <a:chExt cx="145" cy="78"/>
            </a:xfrm>
            <a:grpFill/>
          </p:grpSpPr>
          <p:sp>
            <p:nvSpPr>
              <p:cNvPr id="894" name="Freeform 557"/>
              <p:cNvSpPr>
                <a:spLocks/>
              </p:cNvSpPr>
              <p:nvPr/>
            </p:nvSpPr>
            <p:spPr bwMode="auto">
              <a:xfrm>
                <a:off x="5042" y="1716"/>
                <a:ext cx="25" cy="16"/>
              </a:xfrm>
              <a:custGeom>
                <a:avLst/>
                <a:gdLst>
                  <a:gd name="T0" fmla="*/ 14 w 25"/>
                  <a:gd name="T1" fmla="*/ 0 h 16"/>
                  <a:gd name="T2" fmla="*/ 12 w 25"/>
                  <a:gd name="T3" fmla="*/ 16 h 16"/>
                  <a:gd name="T4" fmla="*/ 24 w 25"/>
                  <a:gd name="T5" fmla="*/ 8 h 16"/>
                  <a:gd name="T6" fmla="*/ 14 w 25"/>
                  <a:gd name="T7" fmla="*/ 0 h 16"/>
                </a:gdLst>
                <a:ahLst/>
                <a:cxnLst>
                  <a:cxn ang="0">
                    <a:pos x="T0" y="T1"/>
                  </a:cxn>
                  <a:cxn ang="0">
                    <a:pos x="T2" y="T3"/>
                  </a:cxn>
                  <a:cxn ang="0">
                    <a:pos x="T4" y="T5"/>
                  </a:cxn>
                  <a:cxn ang="0">
                    <a:pos x="T6" y="T7"/>
                  </a:cxn>
                </a:cxnLst>
                <a:rect l="0" t="0" r="r" b="b"/>
                <a:pathLst>
                  <a:path w="25" h="16">
                    <a:moveTo>
                      <a:pt x="14" y="0"/>
                    </a:moveTo>
                    <a:cubicBezTo>
                      <a:pt x="4" y="3"/>
                      <a:pt x="0" y="12"/>
                      <a:pt x="12" y="16"/>
                    </a:cubicBezTo>
                    <a:cubicBezTo>
                      <a:pt x="17" y="15"/>
                      <a:pt x="23" y="15"/>
                      <a:pt x="24" y="8"/>
                    </a:cubicBezTo>
                    <a:cubicBezTo>
                      <a:pt x="25" y="4"/>
                      <a:pt x="14" y="0"/>
                      <a:pt x="14"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95" name="Freeform 558"/>
              <p:cNvSpPr>
                <a:spLocks/>
              </p:cNvSpPr>
              <p:nvPr/>
            </p:nvSpPr>
            <p:spPr bwMode="auto">
              <a:xfrm>
                <a:off x="5036" y="1739"/>
                <a:ext cx="34" cy="24"/>
              </a:xfrm>
              <a:custGeom>
                <a:avLst/>
                <a:gdLst>
                  <a:gd name="T0" fmla="*/ 32 w 34"/>
                  <a:gd name="T1" fmla="*/ 5 h 24"/>
                  <a:gd name="T2" fmla="*/ 0 w 34"/>
                  <a:gd name="T3" fmla="*/ 17 h 24"/>
                  <a:gd name="T4" fmla="*/ 4 w 34"/>
                  <a:gd name="T5" fmla="*/ 23 h 24"/>
                  <a:gd name="T6" fmla="*/ 20 w 34"/>
                  <a:gd name="T7" fmla="*/ 19 h 24"/>
                  <a:gd name="T8" fmla="*/ 32 w 34"/>
                  <a:gd name="T9" fmla="*/ 5 h 24"/>
                </a:gdLst>
                <a:ahLst/>
                <a:cxnLst>
                  <a:cxn ang="0">
                    <a:pos x="T0" y="T1"/>
                  </a:cxn>
                  <a:cxn ang="0">
                    <a:pos x="T2" y="T3"/>
                  </a:cxn>
                  <a:cxn ang="0">
                    <a:pos x="T4" y="T5"/>
                  </a:cxn>
                  <a:cxn ang="0">
                    <a:pos x="T6" y="T7"/>
                  </a:cxn>
                  <a:cxn ang="0">
                    <a:pos x="T8" y="T9"/>
                  </a:cxn>
                </a:cxnLst>
                <a:rect l="0" t="0" r="r" b="b"/>
                <a:pathLst>
                  <a:path w="34" h="24">
                    <a:moveTo>
                      <a:pt x="32" y="5"/>
                    </a:moveTo>
                    <a:cubicBezTo>
                      <a:pt x="16" y="0"/>
                      <a:pt x="5" y="2"/>
                      <a:pt x="0" y="17"/>
                    </a:cubicBezTo>
                    <a:cubicBezTo>
                      <a:pt x="1" y="19"/>
                      <a:pt x="2" y="23"/>
                      <a:pt x="4" y="23"/>
                    </a:cubicBezTo>
                    <a:cubicBezTo>
                      <a:pt x="9" y="24"/>
                      <a:pt x="20" y="19"/>
                      <a:pt x="20" y="19"/>
                    </a:cubicBezTo>
                    <a:cubicBezTo>
                      <a:pt x="34" y="10"/>
                      <a:pt x="32" y="16"/>
                      <a:pt x="32" y="5"/>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96" name="Freeform 559"/>
              <p:cNvSpPr>
                <a:spLocks/>
              </p:cNvSpPr>
              <p:nvPr/>
            </p:nvSpPr>
            <p:spPr bwMode="auto">
              <a:xfrm>
                <a:off x="5077" y="1696"/>
                <a:ext cx="104" cy="78"/>
              </a:xfrm>
              <a:custGeom>
                <a:avLst/>
                <a:gdLst>
                  <a:gd name="T0" fmla="*/ 29 w 104"/>
                  <a:gd name="T1" fmla="*/ 78 h 78"/>
                  <a:gd name="T2" fmla="*/ 47 w 104"/>
                  <a:gd name="T3" fmla="*/ 70 h 78"/>
                  <a:gd name="T4" fmla="*/ 65 w 104"/>
                  <a:gd name="T5" fmla="*/ 76 h 78"/>
                  <a:gd name="T6" fmla="*/ 97 w 104"/>
                  <a:gd name="T7" fmla="*/ 44 h 78"/>
                  <a:gd name="T8" fmla="*/ 95 w 104"/>
                  <a:gd name="T9" fmla="*/ 0 h 78"/>
                  <a:gd name="T10" fmla="*/ 43 w 104"/>
                  <a:gd name="T11" fmla="*/ 4 h 78"/>
                  <a:gd name="T12" fmla="*/ 13 w 104"/>
                  <a:gd name="T13" fmla="*/ 20 h 78"/>
                  <a:gd name="T14" fmla="*/ 1 w 104"/>
                  <a:gd name="T15" fmla="*/ 40 h 78"/>
                  <a:gd name="T16" fmla="*/ 3 w 104"/>
                  <a:gd name="T17" fmla="*/ 56 h 78"/>
                  <a:gd name="T18" fmla="*/ 15 w 104"/>
                  <a:gd name="T19" fmla="*/ 60 h 78"/>
                  <a:gd name="T20" fmla="*/ 29 w 104"/>
                  <a:gd name="T21" fmla="*/ 74 h 78"/>
                  <a:gd name="T22" fmla="*/ 29 w 104"/>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78">
                    <a:moveTo>
                      <a:pt x="29" y="78"/>
                    </a:moveTo>
                    <a:cubicBezTo>
                      <a:pt x="36" y="76"/>
                      <a:pt x="40" y="72"/>
                      <a:pt x="47" y="70"/>
                    </a:cubicBezTo>
                    <a:cubicBezTo>
                      <a:pt x="53" y="72"/>
                      <a:pt x="65" y="76"/>
                      <a:pt x="65" y="76"/>
                    </a:cubicBezTo>
                    <a:cubicBezTo>
                      <a:pt x="89" y="73"/>
                      <a:pt x="92" y="67"/>
                      <a:pt x="97" y="44"/>
                    </a:cubicBezTo>
                    <a:cubicBezTo>
                      <a:pt x="98" y="27"/>
                      <a:pt x="104" y="14"/>
                      <a:pt x="95" y="0"/>
                    </a:cubicBezTo>
                    <a:cubicBezTo>
                      <a:pt x="78" y="2"/>
                      <a:pt x="60" y="2"/>
                      <a:pt x="43" y="4"/>
                    </a:cubicBezTo>
                    <a:cubicBezTo>
                      <a:pt x="30" y="6"/>
                      <a:pt x="25" y="16"/>
                      <a:pt x="13" y="20"/>
                    </a:cubicBezTo>
                    <a:cubicBezTo>
                      <a:pt x="9" y="28"/>
                      <a:pt x="4" y="32"/>
                      <a:pt x="1" y="40"/>
                    </a:cubicBezTo>
                    <a:cubicBezTo>
                      <a:pt x="2" y="45"/>
                      <a:pt x="0" y="52"/>
                      <a:pt x="3" y="56"/>
                    </a:cubicBezTo>
                    <a:cubicBezTo>
                      <a:pt x="5" y="59"/>
                      <a:pt x="15" y="60"/>
                      <a:pt x="15" y="60"/>
                    </a:cubicBezTo>
                    <a:cubicBezTo>
                      <a:pt x="36" y="46"/>
                      <a:pt x="33" y="57"/>
                      <a:pt x="29" y="74"/>
                    </a:cubicBezTo>
                    <a:cubicBezTo>
                      <a:pt x="29" y="75"/>
                      <a:pt x="29" y="77"/>
                      <a:pt x="29" y="78"/>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sp>
          <p:nvSpPr>
            <p:cNvPr id="884" name="Freeform 560"/>
            <p:cNvSpPr>
              <a:spLocks/>
            </p:cNvSpPr>
            <p:nvPr/>
          </p:nvSpPr>
          <p:spPr bwMode="auto">
            <a:xfrm>
              <a:off x="3100" y="1669"/>
              <a:ext cx="85" cy="54"/>
            </a:xfrm>
            <a:custGeom>
              <a:avLst/>
              <a:gdLst>
                <a:gd name="T0" fmla="*/ 91 w 172"/>
                <a:gd name="T1" fmla="*/ 27 h 110"/>
                <a:gd name="T2" fmla="*/ 90 w 172"/>
                <a:gd name="T3" fmla="*/ 48 h 110"/>
                <a:gd name="T4" fmla="*/ 67 w 172"/>
                <a:gd name="T5" fmla="*/ 41 h 110"/>
                <a:gd name="T6" fmla="*/ 55 w 172"/>
                <a:gd name="T7" fmla="*/ 35 h 110"/>
                <a:gd name="T8" fmla="*/ 42 w 172"/>
                <a:gd name="T9" fmla="*/ 23 h 110"/>
                <a:gd name="T10" fmla="*/ 6 w 172"/>
                <a:gd name="T11" fmla="*/ 38 h 110"/>
                <a:gd name="T12" fmla="*/ 1 w 172"/>
                <a:gd name="T13" fmla="*/ 66 h 110"/>
                <a:gd name="T14" fmla="*/ 3 w 172"/>
                <a:gd name="T15" fmla="*/ 89 h 110"/>
                <a:gd name="T16" fmla="*/ 49 w 172"/>
                <a:gd name="T17" fmla="*/ 84 h 110"/>
                <a:gd name="T18" fmla="*/ 108 w 172"/>
                <a:gd name="T19" fmla="*/ 90 h 110"/>
                <a:gd name="T20" fmla="*/ 133 w 172"/>
                <a:gd name="T21" fmla="*/ 98 h 110"/>
                <a:gd name="T22" fmla="*/ 145 w 172"/>
                <a:gd name="T23" fmla="*/ 110 h 110"/>
                <a:gd name="T24" fmla="*/ 166 w 172"/>
                <a:gd name="T25" fmla="*/ 87 h 110"/>
                <a:gd name="T26" fmla="*/ 171 w 172"/>
                <a:gd name="T27" fmla="*/ 45 h 110"/>
                <a:gd name="T28" fmla="*/ 157 w 172"/>
                <a:gd name="T29" fmla="*/ 0 h 110"/>
                <a:gd name="T30" fmla="*/ 138 w 172"/>
                <a:gd name="T31" fmla="*/ 24 h 110"/>
                <a:gd name="T32" fmla="*/ 109 w 172"/>
                <a:gd name="T33" fmla="*/ 17 h 110"/>
                <a:gd name="T34" fmla="*/ 96 w 172"/>
                <a:gd name="T35" fmla="*/ 26 h 110"/>
                <a:gd name="T36" fmla="*/ 91 w 172"/>
                <a:gd name="T37" fmla="*/ 2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10">
                  <a:moveTo>
                    <a:pt x="91" y="27"/>
                  </a:moveTo>
                  <a:cubicBezTo>
                    <a:pt x="91" y="34"/>
                    <a:pt x="95" y="43"/>
                    <a:pt x="90" y="48"/>
                  </a:cubicBezTo>
                  <a:cubicBezTo>
                    <a:pt x="75" y="62"/>
                    <a:pt x="70" y="48"/>
                    <a:pt x="67" y="41"/>
                  </a:cubicBezTo>
                  <a:cubicBezTo>
                    <a:pt x="65" y="30"/>
                    <a:pt x="69" y="41"/>
                    <a:pt x="55" y="35"/>
                  </a:cubicBezTo>
                  <a:cubicBezTo>
                    <a:pt x="53" y="34"/>
                    <a:pt x="44" y="25"/>
                    <a:pt x="42" y="23"/>
                  </a:cubicBezTo>
                  <a:cubicBezTo>
                    <a:pt x="27" y="24"/>
                    <a:pt x="14" y="24"/>
                    <a:pt x="6" y="38"/>
                  </a:cubicBezTo>
                  <a:cubicBezTo>
                    <a:pt x="5" y="48"/>
                    <a:pt x="5" y="57"/>
                    <a:pt x="1" y="66"/>
                  </a:cubicBezTo>
                  <a:cubicBezTo>
                    <a:pt x="0" y="74"/>
                    <a:pt x="0" y="81"/>
                    <a:pt x="3" y="89"/>
                  </a:cubicBezTo>
                  <a:cubicBezTo>
                    <a:pt x="18" y="87"/>
                    <a:pt x="34" y="87"/>
                    <a:pt x="49" y="84"/>
                  </a:cubicBezTo>
                  <a:cubicBezTo>
                    <a:pt x="72" y="85"/>
                    <a:pt x="87" y="88"/>
                    <a:pt x="108" y="90"/>
                  </a:cubicBezTo>
                  <a:cubicBezTo>
                    <a:pt x="117" y="94"/>
                    <a:pt x="123" y="96"/>
                    <a:pt x="133" y="98"/>
                  </a:cubicBezTo>
                  <a:cubicBezTo>
                    <a:pt x="144" y="106"/>
                    <a:pt x="140" y="102"/>
                    <a:pt x="145" y="110"/>
                  </a:cubicBezTo>
                  <a:cubicBezTo>
                    <a:pt x="163" y="107"/>
                    <a:pt x="158" y="102"/>
                    <a:pt x="166" y="87"/>
                  </a:cubicBezTo>
                  <a:cubicBezTo>
                    <a:pt x="169" y="73"/>
                    <a:pt x="170" y="59"/>
                    <a:pt x="171" y="45"/>
                  </a:cubicBezTo>
                  <a:cubicBezTo>
                    <a:pt x="169" y="16"/>
                    <a:pt x="172" y="2"/>
                    <a:pt x="157" y="0"/>
                  </a:cubicBezTo>
                  <a:cubicBezTo>
                    <a:pt x="153" y="7"/>
                    <a:pt x="146" y="23"/>
                    <a:pt x="138" y="24"/>
                  </a:cubicBezTo>
                  <a:cubicBezTo>
                    <a:pt x="127" y="23"/>
                    <a:pt x="120" y="19"/>
                    <a:pt x="109" y="17"/>
                  </a:cubicBezTo>
                  <a:cubicBezTo>
                    <a:pt x="100" y="19"/>
                    <a:pt x="103" y="21"/>
                    <a:pt x="96" y="26"/>
                  </a:cubicBezTo>
                  <a:cubicBezTo>
                    <a:pt x="95" y="27"/>
                    <a:pt x="91" y="27"/>
                    <a:pt x="91" y="27"/>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85" name="Freeform 561"/>
            <p:cNvSpPr>
              <a:spLocks/>
            </p:cNvSpPr>
            <p:nvPr/>
          </p:nvSpPr>
          <p:spPr bwMode="auto">
            <a:xfrm>
              <a:off x="3102" y="1711"/>
              <a:ext cx="72" cy="56"/>
            </a:xfrm>
            <a:custGeom>
              <a:avLst/>
              <a:gdLst>
                <a:gd name="T0" fmla="*/ 2 w 146"/>
                <a:gd name="T1" fmla="*/ 6 h 114"/>
                <a:gd name="T2" fmla="*/ 13 w 146"/>
                <a:gd name="T3" fmla="*/ 16 h 114"/>
                <a:gd name="T4" fmla="*/ 34 w 146"/>
                <a:gd name="T5" fmla="*/ 40 h 114"/>
                <a:gd name="T6" fmla="*/ 64 w 146"/>
                <a:gd name="T7" fmla="*/ 58 h 114"/>
                <a:gd name="T8" fmla="*/ 82 w 146"/>
                <a:gd name="T9" fmla="*/ 97 h 114"/>
                <a:gd name="T10" fmla="*/ 100 w 146"/>
                <a:gd name="T11" fmla="*/ 114 h 114"/>
                <a:gd name="T12" fmla="*/ 136 w 146"/>
                <a:gd name="T13" fmla="*/ 81 h 114"/>
                <a:gd name="T14" fmla="*/ 146 w 146"/>
                <a:gd name="T15" fmla="*/ 46 h 114"/>
                <a:gd name="T16" fmla="*/ 137 w 146"/>
                <a:gd name="T17" fmla="*/ 25 h 114"/>
                <a:gd name="T18" fmla="*/ 116 w 146"/>
                <a:gd name="T19" fmla="*/ 9 h 114"/>
                <a:gd name="T20" fmla="*/ 53 w 146"/>
                <a:gd name="T21" fmla="*/ 0 h 114"/>
                <a:gd name="T22" fmla="*/ 22 w 146"/>
                <a:gd name="T23" fmla="*/ 1 h 114"/>
                <a:gd name="T24" fmla="*/ 4 w 146"/>
                <a:gd name="T25" fmla="*/ 4 h 114"/>
                <a:gd name="T26" fmla="*/ 2 w 146"/>
                <a:gd name="T27" fmla="*/ 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14">
                  <a:moveTo>
                    <a:pt x="2" y="6"/>
                  </a:moveTo>
                  <a:cubicBezTo>
                    <a:pt x="5" y="11"/>
                    <a:pt x="8" y="13"/>
                    <a:pt x="13" y="16"/>
                  </a:cubicBezTo>
                  <a:cubicBezTo>
                    <a:pt x="16" y="35"/>
                    <a:pt x="14" y="38"/>
                    <a:pt x="34" y="40"/>
                  </a:cubicBezTo>
                  <a:cubicBezTo>
                    <a:pt x="48" y="45"/>
                    <a:pt x="52" y="51"/>
                    <a:pt x="64" y="58"/>
                  </a:cubicBezTo>
                  <a:cubicBezTo>
                    <a:pt x="68" y="77"/>
                    <a:pt x="64" y="83"/>
                    <a:pt x="82" y="97"/>
                  </a:cubicBezTo>
                  <a:cubicBezTo>
                    <a:pt x="85" y="110"/>
                    <a:pt x="87" y="111"/>
                    <a:pt x="100" y="114"/>
                  </a:cubicBezTo>
                  <a:cubicBezTo>
                    <a:pt x="125" y="111"/>
                    <a:pt x="122" y="100"/>
                    <a:pt x="136" y="81"/>
                  </a:cubicBezTo>
                  <a:cubicBezTo>
                    <a:pt x="138" y="67"/>
                    <a:pt x="141" y="58"/>
                    <a:pt x="146" y="46"/>
                  </a:cubicBezTo>
                  <a:cubicBezTo>
                    <a:pt x="145" y="37"/>
                    <a:pt x="145" y="30"/>
                    <a:pt x="137" y="25"/>
                  </a:cubicBezTo>
                  <a:cubicBezTo>
                    <a:pt x="131" y="17"/>
                    <a:pt x="127" y="11"/>
                    <a:pt x="116" y="9"/>
                  </a:cubicBezTo>
                  <a:cubicBezTo>
                    <a:pt x="97" y="0"/>
                    <a:pt x="74" y="1"/>
                    <a:pt x="53" y="0"/>
                  </a:cubicBezTo>
                  <a:cubicBezTo>
                    <a:pt x="43" y="0"/>
                    <a:pt x="32" y="0"/>
                    <a:pt x="22" y="1"/>
                  </a:cubicBezTo>
                  <a:cubicBezTo>
                    <a:pt x="16" y="1"/>
                    <a:pt x="4" y="4"/>
                    <a:pt x="4" y="4"/>
                  </a:cubicBezTo>
                  <a:cubicBezTo>
                    <a:pt x="0" y="10"/>
                    <a:pt x="0" y="11"/>
                    <a:pt x="2" y="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86" name="Freeform 562"/>
            <p:cNvSpPr>
              <a:spLocks/>
            </p:cNvSpPr>
            <p:nvPr/>
          </p:nvSpPr>
          <p:spPr bwMode="auto">
            <a:xfrm>
              <a:off x="3088" y="1729"/>
              <a:ext cx="46" cy="24"/>
            </a:xfrm>
            <a:custGeom>
              <a:avLst/>
              <a:gdLst>
                <a:gd name="T0" fmla="*/ 45 w 93"/>
                <a:gd name="T1" fmla="*/ 0 h 50"/>
                <a:gd name="T2" fmla="*/ 61 w 93"/>
                <a:gd name="T3" fmla="*/ 7 h 50"/>
                <a:gd name="T4" fmla="*/ 81 w 93"/>
                <a:gd name="T5" fmla="*/ 16 h 50"/>
                <a:gd name="T6" fmla="*/ 93 w 93"/>
                <a:gd name="T7" fmla="*/ 31 h 50"/>
                <a:gd name="T8" fmla="*/ 73 w 93"/>
                <a:gd name="T9" fmla="*/ 40 h 50"/>
                <a:gd name="T10" fmla="*/ 22 w 93"/>
                <a:gd name="T11" fmla="*/ 33 h 50"/>
                <a:gd name="T12" fmla="*/ 6 w 93"/>
                <a:gd name="T13" fmla="*/ 16 h 50"/>
                <a:gd name="T14" fmla="*/ 31 w 93"/>
                <a:gd name="T15" fmla="*/ 12 h 50"/>
                <a:gd name="T16" fmla="*/ 45 w 93"/>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50">
                  <a:moveTo>
                    <a:pt x="45" y="0"/>
                  </a:moveTo>
                  <a:cubicBezTo>
                    <a:pt x="50" y="7"/>
                    <a:pt x="52" y="6"/>
                    <a:pt x="61" y="7"/>
                  </a:cubicBezTo>
                  <a:cubicBezTo>
                    <a:pt x="68" y="9"/>
                    <a:pt x="74" y="15"/>
                    <a:pt x="81" y="16"/>
                  </a:cubicBezTo>
                  <a:cubicBezTo>
                    <a:pt x="88" y="22"/>
                    <a:pt x="89" y="23"/>
                    <a:pt x="93" y="31"/>
                  </a:cubicBezTo>
                  <a:cubicBezTo>
                    <a:pt x="90" y="50"/>
                    <a:pt x="88" y="43"/>
                    <a:pt x="73" y="40"/>
                  </a:cubicBezTo>
                  <a:cubicBezTo>
                    <a:pt x="61" y="31"/>
                    <a:pt x="36" y="34"/>
                    <a:pt x="22" y="33"/>
                  </a:cubicBezTo>
                  <a:cubicBezTo>
                    <a:pt x="5" y="29"/>
                    <a:pt x="18" y="25"/>
                    <a:pt x="6" y="16"/>
                  </a:cubicBezTo>
                  <a:cubicBezTo>
                    <a:pt x="0" y="4"/>
                    <a:pt x="29" y="12"/>
                    <a:pt x="31" y="12"/>
                  </a:cubicBezTo>
                  <a:cubicBezTo>
                    <a:pt x="38" y="9"/>
                    <a:pt x="41" y="6"/>
                    <a:pt x="45"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87" name="Freeform 563"/>
            <p:cNvSpPr>
              <a:spLocks/>
            </p:cNvSpPr>
            <p:nvPr/>
          </p:nvSpPr>
          <p:spPr bwMode="auto">
            <a:xfrm>
              <a:off x="3142" y="1691"/>
              <a:ext cx="137" cy="120"/>
            </a:xfrm>
            <a:custGeom>
              <a:avLst/>
              <a:gdLst>
                <a:gd name="T0" fmla="*/ 8 w 279"/>
                <a:gd name="T1" fmla="*/ 236 h 242"/>
                <a:gd name="T2" fmla="*/ 23 w 279"/>
                <a:gd name="T3" fmla="*/ 227 h 242"/>
                <a:gd name="T4" fmla="*/ 54 w 279"/>
                <a:gd name="T5" fmla="*/ 220 h 242"/>
                <a:gd name="T6" fmla="*/ 92 w 279"/>
                <a:gd name="T7" fmla="*/ 221 h 242"/>
                <a:gd name="T8" fmla="*/ 183 w 279"/>
                <a:gd name="T9" fmla="*/ 227 h 242"/>
                <a:gd name="T10" fmla="*/ 215 w 279"/>
                <a:gd name="T11" fmla="*/ 242 h 242"/>
                <a:gd name="T12" fmla="*/ 252 w 279"/>
                <a:gd name="T13" fmla="*/ 211 h 242"/>
                <a:gd name="T14" fmla="*/ 261 w 279"/>
                <a:gd name="T15" fmla="*/ 196 h 242"/>
                <a:gd name="T16" fmla="*/ 264 w 279"/>
                <a:gd name="T17" fmla="*/ 164 h 242"/>
                <a:gd name="T18" fmla="*/ 278 w 279"/>
                <a:gd name="T19" fmla="*/ 137 h 242"/>
                <a:gd name="T20" fmla="*/ 270 w 279"/>
                <a:gd name="T21" fmla="*/ 124 h 242"/>
                <a:gd name="T22" fmla="*/ 249 w 279"/>
                <a:gd name="T23" fmla="*/ 115 h 242"/>
                <a:gd name="T24" fmla="*/ 240 w 279"/>
                <a:gd name="T25" fmla="*/ 98 h 242"/>
                <a:gd name="T26" fmla="*/ 234 w 279"/>
                <a:gd name="T27" fmla="*/ 86 h 242"/>
                <a:gd name="T28" fmla="*/ 216 w 279"/>
                <a:gd name="T29" fmla="*/ 61 h 242"/>
                <a:gd name="T30" fmla="*/ 189 w 279"/>
                <a:gd name="T31" fmla="*/ 40 h 242"/>
                <a:gd name="T32" fmla="*/ 176 w 279"/>
                <a:gd name="T33" fmla="*/ 31 h 242"/>
                <a:gd name="T34" fmla="*/ 155 w 279"/>
                <a:gd name="T35" fmla="*/ 14 h 242"/>
                <a:gd name="T36" fmla="*/ 134 w 279"/>
                <a:gd name="T37" fmla="*/ 17 h 242"/>
                <a:gd name="T38" fmla="*/ 117 w 279"/>
                <a:gd name="T39" fmla="*/ 26 h 242"/>
                <a:gd name="T40" fmla="*/ 96 w 279"/>
                <a:gd name="T41" fmla="*/ 22 h 242"/>
                <a:gd name="T42" fmla="*/ 87 w 279"/>
                <a:gd name="T43" fmla="*/ 8 h 242"/>
                <a:gd name="T44" fmla="*/ 81 w 279"/>
                <a:gd name="T45" fmla="*/ 14 h 242"/>
                <a:gd name="T46" fmla="*/ 81 w 279"/>
                <a:gd name="T47" fmla="*/ 37 h 242"/>
                <a:gd name="T48" fmla="*/ 60 w 279"/>
                <a:gd name="T49" fmla="*/ 65 h 242"/>
                <a:gd name="T50" fmla="*/ 63 w 279"/>
                <a:gd name="T51" fmla="*/ 83 h 242"/>
                <a:gd name="T52" fmla="*/ 62 w 279"/>
                <a:gd name="T53" fmla="*/ 98 h 242"/>
                <a:gd name="T54" fmla="*/ 56 w 279"/>
                <a:gd name="T55" fmla="*/ 122 h 242"/>
                <a:gd name="T56" fmla="*/ 33 w 279"/>
                <a:gd name="T57" fmla="*/ 154 h 242"/>
                <a:gd name="T58" fmla="*/ 18 w 279"/>
                <a:gd name="T59" fmla="*/ 155 h 242"/>
                <a:gd name="T60" fmla="*/ 3 w 279"/>
                <a:gd name="T61" fmla="*/ 175 h 242"/>
                <a:gd name="T62" fmla="*/ 2 w 279"/>
                <a:gd name="T63" fmla="*/ 209 h 242"/>
                <a:gd name="T64" fmla="*/ 8 w 279"/>
                <a:gd name="T65" fmla="*/ 23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242">
                  <a:moveTo>
                    <a:pt x="8" y="236"/>
                  </a:moveTo>
                  <a:cubicBezTo>
                    <a:pt x="13" y="231"/>
                    <a:pt x="17" y="229"/>
                    <a:pt x="23" y="227"/>
                  </a:cubicBezTo>
                  <a:cubicBezTo>
                    <a:pt x="30" y="221"/>
                    <a:pt x="44" y="221"/>
                    <a:pt x="54" y="220"/>
                  </a:cubicBezTo>
                  <a:cubicBezTo>
                    <a:pt x="67" y="216"/>
                    <a:pt x="79" y="218"/>
                    <a:pt x="92" y="221"/>
                  </a:cubicBezTo>
                  <a:cubicBezTo>
                    <a:pt x="119" y="234"/>
                    <a:pt x="159" y="227"/>
                    <a:pt x="183" y="227"/>
                  </a:cubicBezTo>
                  <a:cubicBezTo>
                    <a:pt x="196" y="235"/>
                    <a:pt x="200" y="239"/>
                    <a:pt x="215" y="242"/>
                  </a:cubicBezTo>
                  <a:cubicBezTo>
                    <a:pt x="230" y="235"/>
                    <a:pt x="239" y="221"/>
                    <a:pt x="252" y="211"/>
                  </a:cubicBezTo>
                  <a:cubicBezTo>
                    <a:pt x="256" y="205"/>
                    <a:pt x="260" y="204"/>
                    <a:pt x="261" y="196"/>
                  </a:cubicBezTo>
                  <a:cubicBezTo>
                    <a:pt x="263" y="188"/>
                    <a:pt x="261" y="174"/>
                    <a:pt x="264" y="164"/>
                  </a:cubicBezTo>
                  <a:cubicBezTo>
                    <a:pt x="267" y="154"/>
                    <a:pt x="277" y="144"/>
                    <a:pt x="278" y="137"/>
                  </a:cubicBezTo>
                  <a:cubicBezTo>
                    <a:pt x="279" y="129"/>
                    <a:pt x="279" y="125"/>
                    <a:pt x="270" y="124"/>
                  </a:cubicBezTo>
                  <a:cubicBezTo>
                    <a:pt x="264" y="116"/>
                    <a:pt x="257" y="120"/>
                    <a:pt x="249" y="115"/>
                  </a:cubicBezTo>
                  <a:cubicBezTo>
                    <a:pt x="244" y="106"/>
                    <a:pt x="247" y="112"/>
                    <a:pt x="240" y="98"/>
                  </a:cubicBezTo>
                  <a:cubicBezTo>
                    <a:pt x="238" y="94"/>
                    <a:pt x="234" y="86"/>
                    <a:pt x="234" y="86"/>
                  </a:cubicBezTo>
                  <a:cubicBezTo>
                    <a:pt x="233" y="77"/>
                    <a:pt x="225" y="63"/>
                    <a:pt x="216" y="61"/>
                  </a:cubicBezTo>
                  <a:cubicBezTo>
                    <a:pt x="207" y="54"/>
                    <a:pt x="198" y="48"/>
                    <a:pt x="189" y="40"/>
                  </a:cubicBezTo>
                  <a:cubicBezTo>
                    <a:pt x="185" y="37"/>
                    <a:pt x="176" y="31"/>
                    <a:pt x="176" y="31"/>
                  </a:cubicBezTo>
                  <a:cubicBezTo>
                    <a:pt x="171" y="23"/>
                    <a:pt x="163" y="18"/>
                    <a:pt x="155" y="14"/>
                  </a:cubicBezTo>
                  <a:cubicBezTo>
                    <a:pt x="148" y="15"/>
                    <a:pt x="140" y="14"/>
                    <a:pt x="134" y="17"/>
                  </a:cubicBezTo>
                  <a:cubicBezTo>
                    <a:pt x="127" y="21"/>
                    <a:pt x="126" y="25"/>
                    <a:pt x="117" y="26"/>
                  </a:cubicBezTo>
                  <a:cubicBezTo>
                    <a:pt x="111" y="26"/>
                    <a:pt x="101" y="25"/>
                    <a:pt x="96" y="22"/>
                  </a:cubicBezTo>
                  <a:cubicBezTo>
                    <a:pt x="91" y="19"/>
                    <a:pt x="89" y="9"/>
                    <a:pt x="87" y="8"/>
                  </a:cubicBezTo>
                  <a:cubicBezTo>
                    <a:pt x="81" y="0"/>
                    <a:pt x="84" y="9"/>
                    <a:pt x="81" y="14"/>
                  </a:cubicBezTo>
                  <a:cubicBezTo>
                    <a:pt x="80" y="20"/>
                    <a:pt x="84" y="32"/>
                    <a:pt x="81" y="37"/>
                  </a:cubicBezTo>
                  <a:cubicBezTo>
                    <a:pt x="80" y="48"/>
                    <a:pt x="75" y="62"/>
                    <a:pt x="60" y="65"/>
                  </a:cubicBezTo>
                  <a:cubicBezTo>
                    <a:pt x="59" y="72"/>
                    <a:pt x="62" y="76"/>
                    <a:pt x="63" y="83"/>
                  </a:cubicBezTo>
                  <a:cubicBezTo>
                    <a:pt x="62" y="93"/>
                    <a:pt x="68" y="91"/>
                    <a:pt x="62" y="98"/>
                  </a:cubicBezTo>
                  <a:cubicBezTo>
                    <a:pt x="61" y="104"/>
                    <a:pt x="58" y="117"/>
                    <a:pt x="56" y="122"/>
                  </a:cubicBezTo>
                  <a:cubicBezTo>
                    <a:pt x="55" y="128"/>
                    <a:pt x="37" y="153"/>
                    <a:pt x="33" y="154"/>
                  </a:cubicBezTo>
                  <a:cubicBezTo>
                    <a:pt x="28" y="156"/>
                    <a:pt x="23" y="155"/>
                    <a:pt x="18" y="155"/>
                  </a:cubicBezTo>
                  <a:cubicBezTo>
                    <a:pt x="12" y="162"/>
                    <a:pt x="7" y="168"/>
                    <a:pt x="3" y="175"/>
                  </a:cubicBezTo>
                  <a:cubicBezTo>
                    <a:pt x="0" y="185"/>
                    <a:pt x="1" y="199"/>
                    <a:pt x="2" y="209"/>
                  </a:cubicBezTo>
                  <a:cubicBezTo>
                    <a:pt x="3" y="219"/>
                    <a:pt x="7" y="231"/>
                    <a:pt x="8" y="236"/>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88" name="Freeform 564"/>
            <p:cNvSpPr>
              <a:spLocks/>
            </p:cNvSpPr>
            <p:nvPr/>
          </p:nvSpPr>
          <p:spPr bwMode="auto">
            <a:xfrm>
              <a:off x="3216" y="1603"/>
              <a:ext cx="31" cy="34"/>
            </a:xfrm>
            <a:custGeom>
              <a:avLst/>
              <a:gdLst>
                <a:gd name="T0" fmla="*/ 18 w 63"/>
                <a:gd name="T1" fmla="*/ 0 h 69"/>
                <a:gd name="T2" fmla="*/ 0 w 63"/>
                <a:gd name="T3" fmla="*/ 21 h 69"/>
                <a:gd name="T4" fmla="*/ 36 w 63"/>
                <a:gd name="T5" fmla="*/ 69 h 69"/>
                <a:gd name="T6" fmla="*/ 63 w 63"/>
                <a:gd name="T7" fmla="*/ 51 h 69"/>
                <a:gd name="T8" fmla="*/ 18 w 63"/>
                <a:gd name="T9" fmla="*/ 0 h 69"/>
              </a:gdLst>
              <a:ahLst/>
              <a:cxnLst>
                <a:cxn ang="0">
                  <a:pos x="T0" y="T1"/>
                </a:cxn>
                <a:cxn ang="0">
                  <a:pos x="T2" y="T3"/>
                </a:cxn>
                <a:cxn ang="0">
                  <a:pos x="T4" y="T5"/>
                </a:cxn>
                <a:cxn ang="0">
                  <a:pos x="T6" y="T7"/>
                </a:cxn>
                <a:cxn ang="0">
                  <a:pos x="T8" y="T9"/>
                </a:cxn>
              </a:cxnLst>
              <a:rect l="0" t="0" r="r" b="b"/>
              <a:pathLst>
                <a:path w="63" h="69">
                  <a:moveTo>
                    <a:pt x="18" y="0"/>
                  </a:moveTo>
                  <a:cubicBezTo>
                    <a:pt x="14" y="12"/>
                    <a:pt x="7" y="10"/>
                    <a:pt x="0" y="21"/>
                  </a:cubicBezTo>
                  <a:cubicBezTo>
                    <a:pt x="11" y="37"/>
                    <a:pt x="17" y="63"/>
                    <a:pt x="36" y="69"/>
                  </a:cubicBezTo>
                  <a:cubicBezTo>
                    <a:pt x="44" y="57"/>
                    <a:pt x="49" y="54"/>
                    <a:pt x="63" y="51"/>
                  </a:cubicBezTo>
                  <a:cubicBezTo>
                    <a:pt x="59" y="20"/>
                    <a:pt x="46" y="9"/>
                    <a:pt x="18"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sp>
          <p:nvSpPr>
            <p:cNvPr id="889" name="Freeform 565"/>
            <p:cNvSpPr>
              <a:spLocks/>
            </p:cNvSpPr>
            <p:nvPr/>
          </p:nvSpPr>
          <p:spPr bwMode="auto">
            <a:xfrm>
              <a:off x="3263" y="1577"/>
              <a:ext cx="32" cy="43"/>
            </a:xfrm>
            <a:custGeom>
              <a:avLst/>
              <a:gdLst>
                <a:gd name="T0" fmla="*/ 21 w 65"/>
                <a:gd name="T1" fmla="*/ 0 h 87"/>
                <a:gd name="T2" fmla="*/ 21 w 65"/>
                <a:gd name="T3" fmla="*/ 21 h 87"/>
                <a:gd name="T4" fmla="*/ 27 w 65"/>
                <a:gd name="T5" fmla="*/ 39 h 87"/>
                <a:gd name="T6" fmla="*/ 9 w 65"/>
                <a:gd name="T7" fmla="*/ 42 h 87"/>
                <a:gd name="T8" fmla="*/ 30 w 65"/>
                <a:gd name="T9" fmla="*/ 63 h 87"/>
                <a:gd name="T10" fmla="*/ 51 w 65"/>
                <a:gd name="T11" fmla="*/ 87 h 87"/>
                <a:gd name="T12" fmla="*/ 63 w 65"/>
                <a:gd name="T13" fmla="*/ 63 h 87"/>
                <a:gd name="T14" fmla="*/ 33 w 65"/>
                <a:gd name="T15" fmla="*/ 24 h 87"/>
                <a:gd name="T16" fmla="*/ 30 w 65"/>
                <a:gd name="T17" fmla="*/ 3 h 87"/>
                <a:gd name="T18" fmla="*/ 21 w 65"/>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87">
                  <a:moveTo>
                    <a:pt x="21" y="0"/>
                  </a:moveTo>
                  <a:cubicBezTo>
                    <a:pt x="17" y="12"/>
                    <a:pt x="17" y="7"/>
                    <a:pt x="21" y="21"/>
                  </a:cubicBezTo>
                  <a:cubicBezTo>
                    <a:pt x="23" y="27"/>
                    <a:pt x="27" y="39"/>
                    <a:pt x="27" y="39"/>
                  </a:cubicBezTo>
                  <a:cubicBezTo>
                    <a:pt x="21" y="40"/>
                    <a:pt x="13" y="38"/>
                    <a:pt x="9" y="42"/>
                  </a:cubicBezTo>
                  <a:cubicBezTo>
                    <a:pt x="0" y="51"/>
                    <a:pt x="27" y="61"/>
                    <a:pt x="30" y="63"/>
                  </a:cubicBezTo>
                  <a:cubicBezTo>
                    <a:pt x="34" y="75"/>
                    <a:pt x="40" y="80"/>
                    <a:pt x="51" y="87"/>
                  </a:cubicBezTo>
                  <a:cubicBezTo>
                    <a:pt x="55" y="79"/>
                    <a:pt x="65" y="72"/>
                    <a:pt x="63" y="63"/>
                  </a:cubicBezTo>
                  <a:cubicBezTo>
                    <a:pt x="58" y="44"/>
                    <a:pt x="43" y="40"/>
                    <a:pt x="33" y="24"/>
                  </a:cubicBezTo>
                  <a:cubicBezTo>
                    <a:pt x="32" y="17"/>
                    <a:pt x="33" y="9"/>
                    <a:pt x="30" y="3"/>
                  </a:cubicBezTo>
                  <a:cubicBezTo>
                    <a:pt x="29" y="0"/>
                    <a:pt x="21" y="0"/>
                    <a:pt x="21" y="0"/>
                  </a:cubicBezTo>
                  <a:close/>
                </a:path>
              </a:pathLst>
            </a:custGeom>
            <a:grpFill/>
            <a:ln w="3175" cap="flat" cmpd="sng">
              <a:solidFill>
                <a:schemeClr val="accent3"/>
              </a:solidFill>
              <a:prstDash val="solid"/>
              <a:round/>
              <a:headEnd type="none" w="med" len="med"/>
              <a:tailEnd type="none" w="med" len="med"/>
            </a:ln>
            <a:effectLst/>
            <a:extLst/>
          </p:spPr>
          <p:txBody>
            <a:bodyPr wrap="none" lIns="0" tIns="0" rIns="0" bIns="0" anchor="ctr"/>
            <a:lstStyle/>
            <a:p>
              <a:pPr>
                <a:defRPr/>
              </a:pPr>
              <a:endParaRPr lang="de-CH" dirty="0"/>
            </a:p>
          </p:txBody>
        </p:sp>
        <p:grpSp>
          <p:nvGrpSpPr>
            <p:cNvPr id="890" name="Group 566"/>
            <p:cNvGrpSpPr>
              <a:grpSpLocks/>
            </p:cNvGrpSpPr>
            <p:nvPr/>
          </p:nvGrpSpPr>
          <p:grpSpPr bwMode="auto">
            <a:xfrm>
              <a:off x="3081" y="1907"/>
              <a:ext cx="75" cy="91"/>
              <a:chOff x="3805" y="3411"/>
              <a:chExt cx="398" cy="485"/>
            </a:xfrm>
            <a:grpFill/>
          </p:grpSpPr>
          <p:sp>
            <p:nvSpPr>
              <p:cNvPr id="892" name="Freeform 567"/>
              <p:cNvSpPr>
                <a:spLocks/>
              </p:cNvSpPr>
              <p:nvPr/>
            </p:nvSpPr>
            <p:spPr bwMode="auto">
              <a:xfrm>
                <a:off x="3833" y="3411"/>
                <a:ext cx="370" cy="461"/>
              </a:xfrm>
              <a:custGeom>
                <a:avLst/>
                <a:gdLst>
                  <a:gd name="T0" fmla="*/ 131 w 323"/>
                  <a:gd name="T1" fmla="*/ 312 h 400"/>
                  <a:gd name="T2" fmla="*/ 105 w 323"/>
                  <a:gd name="T3" fmla="*/ 342 h 400"/>
                  <a:gd name="T4" fmla="*/ 142 w 323"/>
                  <a:gd name="T5" fmla="*/ 358 h 400"/>
                  <a:gd name="T6" fmla="*/ 150 w 323"/>
                  <a:gd name="T7" fmla="*/ 382 h 400"/>
                  <a:gd name="T8" fmla="*/ 150 w 323"/>
                  <a:gd name="T9" fmla="*/ 400 h 400"/>
                  <a:gd name="T10" fmla="*/ 184 w 323"/>
                  <a:gd name="T11" fmla="*/ 386 h 400"/>
                  <a:gd name="T12" fmla="*/ 234 w 323"/>
                  <a:gd name="T13" fmla="*/ 378 h 400"/>
                  <a:gd name="T14" fmla="*/ 284 w 323"/>
                  <a:gd name="T15" fmla="*/ 371 h 400"/>
                  <a:gd name="T16" fmla="*/ 282 w 323"/>
                  <a:gd name="T17" fmla="*/ 320 h 400"/>
                  <a:gd name="T18" fmla="*/ 295 w 323"/>
                  <a:gd name="T19" fmla="*/ 292 h 400"/>
                  <a:gd name="T20" fmla="*/ 323 w 323"/>
                  <a:gd name="T21" fmla="*/ 261 h 400"/>
                  <a:gd name="T22" fmla="*/ 291 w 323"/>
                  <a:gd name="T23" fmla="*/ 253 h 400"/>
                  <a:gd name="T24" fmla="*/ 279 w 323"/>
                  <a:gd name="T25" fmla="*/ 212 h 400"/>
                  <a:gd name="T26" fmla="*/ 308 w 323"/>
                  <a:gd name="T27" fmla="*/ 184 h 400"/>
                  <a:gd name="T28" fmla="*/ 295 w 323"/>
                  <a:gd name="T29" fmla="*/ 160 h 400"/>
                  <a:gd name="T30" fmla="*/ 291 w 323"/>
                  <a:gd name="T31" fmla="*/ 134 h 400"/>
                  <a:gd name="T32" fmla="*/ 265 w 323"/>
                  <a:gd name="T33" fmla="*/ 149 h 400"/>
                  <a:gd name="T34" fmla="*/ 236 w 323"/>
                  <a:gd name="T35" fmla="*/ 133 h 400"/>
                  <a:gd name="T36" fmla="*/ 199 w 323"/>
                  <a:gd name="T37" fmla="*/ 123 h 400"/>
                  <a:gd name="T38" fmla="*/ 211 w 323"/>
                  <a:gd name="T39" fmla="*/ 100 h 400"/>
                  <a:gd name="T40" fmla="*/ 186 w 323"/>
                  <a:gd name="T41" fmla="*/ 82 h 400"/>
                  <a:gd name="T42" fmla="*/ 171 w 323"/>
                  <a:gd name="T43" fmla="*/ 65 h 400"/>
                  <a:gd name="T44" fmla="*/ 163 w 323"/>
                  <a:gd name="T45" fmla="*/ 24 h 400"/>
                  <a:gd name="T46" fmla="*/ 152 w 323"/>
                  <a:gd name="T47" fmla="*/ 8 h 400"/>
                  <a:gd name="T48" fmla="*/ 119 w 323"/>
                  <a:gd name="T49" fmla="*/ 2 h 400"/>
                  <a:gd name="T50" fmla="*/ 99 w 323"/>
                  <a:gd name="T51" fmla="*/ 11 h 400"/>
                  <a:gd name="T52" fmla="*/ 74 w 323"/>
                  <a:gd name="T53" fmla="*/ 11 h 400"/>
                  <a:gd name="T54" fmla="*/ 49 w 323"/>
                  <a:gd name="T55" fmla="*/ 16 h 400"/>
                  <a:gd name="T56" fmla="*/ 21 w 323"/>
                  <a:gd name="T57" fmla="*/ 23 h 400"/>
                  <a:gd name="T58" fmla="*/ 0 w 323"/>
                  <a:gd name="T59" fmla="*/ 32 h 400"/>
                  <a:gd name="T60" fmla="*/ 18 w 323"/>
                  <a:gd name="T61" fmla="*/ 68 h 400"/>
                  <a:gd name="T62" fmla="*/ 56 w 323"/>
                  <a:gd name="T63" fmla="*/ 97 h 400"/>
                  <a:gd name="T64" fmla="*/ 31 w 323"/>
                  <a:gd name="T65" fmla="*/ 128 h 400"/>
                  <a:gd name="T66" fmla="*/ 26 w 323"/>
                  <a:gd name="T67" fmla="*/ 165 h 400"/>
                  <a:gd name="T68" fmla="*/ 52 w 323"/>
                  <a:gd name="T69" fmla="*/ 189 h 400"/>
                  <a:gd name="T70" fmla="*/ 47 w 323"/>
                  <a:gd name="T71" fmla="*/ 221 h 400"/>
                  <a:gd name="T72" fmla="*/ 63 w 323"/>
                  <a:gd name="T73" fmla="*/ 240 h 400"/>
                  <a:gd name="T74" fmla="*/ 88 w 323"/>
                  <a:gd name="T75" fmla="*/ 29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400">
                    <a:moveTo>
                      <a:pt x="88" y="295"/>
                    </a:moveTo>
                    <a:lnTo>
                      <a:pt x="131" y="312"/>
                    </a:lnTo>
                    <a:lnTo>
                      <a:pt x="113" y="327"/>
                    </a:lnTo>
                    <a:lnTo>
                      <a:pt x="105" y="342"/>
                    </a:lnTo>
                    <a:lnTo>
                      <a:pt x="124" y="357"/>
                    </a:lnTo>
                    <a:lnTo>
                      <a:pt x="142" y="358"/>
                    </a:lnTo>
                    <a:lnTo>
                      <a:pt x="145" y="373"/>
                    </a:lnTo>
                    <a:lnTo>
                      <a:pt x="150" y="382"/>
                    </a:lnTo>
                    <a:lnTo>
                      <a:pt x="142" y="395"/>
                    </a:lnTo>
                    <a:lnTo>
                      <a:pt x="150" y="400"/>
                    </a:lnTo>
                    <a:lnTo>
                      <a:pt x="177" y="392"/>
                    </a:lnTo>
                    <a:lnTo>
                      <a:pt x="184" y="386"/>
                    </a:lnTo>
                    <a:lnTo>
                      <a:pt x="210" y="384"/>
                    </a:lnTo>
                    <a:lnTo>
                      <a:pt x="234" y="378"/>
                    </a:lnTo>
                    <a:lnTo>
                      <a:pt x="255" y="381"/>
                    </a:lnTo>
                    <a:lnTo>
                      <a:pt x="284" y="371"/>
                    </a:lnTo>
                    <a:lnTo>
                      <a:pt x="287" y="355"/>
                    </a:lnTo>
                    <a:lnTo>
                      <a:pt x="282" y="320"/>
                    </a:lnTo>
                    <a:lnTo>
                      <a:pt x="295" y="312"/>
                    </a:lnTo>
                    <a:lnTo>
                      <a:pt x="295" y="292"/>
                    </a:lnTo>
                    <a:lnTo>
                      <a:pt x="313" y="281"/>
                    </a:lnTo>
                    <a:lnTo>
                      <a:pt x="323" y="261"/>
                    </a:lnTo>
                    <a:lnTo>
                      <a:pt x="308" y="253"/>
                    </a:lnTo>
                    <a:lnTo>
                      <a:pt x="291" y="253"/>
                    </a:lnTo>
                    <a:lnTo>
                      <a:pt x="289" y="242"/>
                    </a:lnTo>
                    <a:lnTo>
                      <a:pt x="279" y="212"/>
                    </a:lnTo>
                    <a:lnTo>
                      <a:pt x="294" y="197"/>
                    </a:lnTo>
                    <a:lnTo>
                      <a:pt x="308" y="184"/>
                    </a:lnTo>
                    <a:lnTo>
                      <a:pt x="305" y="163"/>
                    </a:lnTo>
                    <a:lnTo>
                      <a:pt x="295" y="160"/>
                    </a:lnTo>
                    <a:lnTo>
                      <a:pt x="305" y="141"/>
                    </a:lnTo>
                    <a:lnTo>
                      <a:pt x="291" y="134"/>
                    </a:lnTo>
                    <a:lnTo>
                      <a:pt x="274" y="140"/>
                    </a:lnTo>
                    <a:lnTo>
                      <a:pt x="265" y="149"/>
                    </a:lnTo>
                    <a:lnTo>
                      <a:pt x="245" y="140"/>
                    </a:lnTo>
                    <a:lnTo>
                      <a:pt x="236" y="133"/>
                    </a:lnTo>
                    <a:lnTo>
                      <a:pt x="203" y="134"/>
                    </a:lnTo>
                    <a:lnTo>
                      <a:pt x="199" y="123"/>
                    </a:lnTo>
                    <a:lnTo>
                      <a:pt x="211" y="111"/>
                    </a:lnTo>
                    <a:lnTo>
                      <a:pt x="211" y="100"/>
                    </a:lnTo>
                    <a:lnTo>
                      <a:pt x="195" y="89"/>
                    </a:lnTo>
                    <a:lnTo>
                      <a:pt x="186" y="82"/>
                    </a:lnTo>
                    <a:lnTo>
                      <a:pt x="171" y="82"/>
                    </a:lnTo>
                    <a:lnTo>
                      <a:pt x="171" y="65"/>
                    </a:lnTo>
                    <a:lnTo>
                      <a:pt x="163" y="61"/>
                    </a:lnTo>
                    <a:lnTo>
                      <a:pt x="163" y="24"/>
                    </a:lnTo>
                    <a:lnTo>
                      <a:pt x="150" y="23"/>
                    </a:lnTo>
                    <a:lnTo>
                      <a:pt x="152" y="8"/>
                    </a:lnTo>
                    <a:lnTo>
                      <a:pt x="129" y="8"/>
                    </a:lnTo>
                    <a:lnTo>
                      <a:pt x="119" y="2"/>
                    </a:lnTo>
                    <a:lnTo>
                      <a:pt x="107" y="0"/>
                    </a:lnTo>
                    <a:lnTo>
                      <a:pt x="99" y="11"/>
                    </a:lnTo>
                    <a:lnTo>
                      <a:pt x="85" y="16"/>
                    </a:lnTo>
                    <a:lnTo>
                      <a:pt x="74" y="11"/>
                    </a:lnTo>
                    <a:lnTo>
                      <a:pt x="65" y="7"/>
                    </a:lnTo>
                    <a:lnTo>
                      <a:pt x="49" y="16"/>
                    </a:lnTo>
                    <a:lnTo>
                      <a:pt x="37" y="21"/>
                    </a:lnTo>
                    <a:lnTo>
                      <a:pt x="21" y="23"/>
                    </a:lnTo>
                    <a:lnTo>
                      <a:pt x="10" y="24"/>
                    </a:lnTo>
                    <a:lnTo>
                      <a:pt x="0" y="32"/>
                    </a:lnTo>
                    <a:lnTo>
                      <a:pt x="11" y="50"/>
                    </a:lnTo>
                    <a:lnTo>
                      <a:pt x="18" y="68"/>
                    </a:lnTo>
                    <a:lnTo>
                      <a:pt x="24" y="87"/>
                    </a:lnTo>
                    <a:lnTo>
                      <a:pt x="56" y="97"/>
                    </a:lnTo>
                    <a:lnTo>
                      <a:pt x="34" y="113"/>
                    </a:lnTo>
                    <a:lnTo>
                      <a:pt x="31" y="128"/>
                    </a:lnTo>
                    <a:lnTo>
                      <a:pt x="24" y="141"/>
                    </a:lnTo>
                    <a:lnTo>
                      <a:pt x="26" y="165"/>
                    </a:lnTo>
                    <a:lnTo>
                      <a:pt x="42" y="171"/>
                    </a:lnTo>
                    <a:lnTo>
                      <a:pt x="52" y="189"/>
                    </a:lnTo>
                    <a:lnTo>
                      <a:pt x="40" y="192"/>
                    </a:lnTo>
                    <a:lnTo>
                      <a:pt x="47" y="221"/>
                    </a:lnTo>
                    <a:cubicBezTo>
                      <a:pt x="53" y="228"/>
                      <a:pt x="66" y="241"/>
                      <a:pt x="66" y="241"/>
                    </a:cubicBezTo>
                    <a:cubicBezTo>
                      <a:pt x="65" y="240"/>
                      <a:pt x="64" y="240"/>
                      <a:pt x="63" y="240"/>
                    </a:cubicBezTo>
                    <a:lnTo>
                      <a:pt x="50" y="258"/>
                    </a:lnTo>
                    <a:lnTo>
                      <a:pt x="88" y="295"/>
                    </a:lnTo>
                    <a:close/>
                  </a:path>
                </a:pathLst>
              </a:custGeom>
              <a:grpFill/>
              <a:ln w="3175" cap="flat" cmpd="sng">
                <a:solidFill>
                  <a:schemeClr val="accent3"/>
                </a:solidFill>
                <a:prstDash val="solid"/>
                <a:round/>
                <a:headEnd/>
                <a:tailEnd/>
              </a:ln>
              <a:effectLst/>
              <a:extLst/>
            </p:spPr>
            <p:txBody>
              <a:bodyPr wrap="none" lIns="90000" tIns="46800" rIns="90000" bIns="46800" anchor="ctr"/>
              <a:lstStyle/>
              <a:p>
                <a:pPr>
                  <a:defRPr/>
                </a:pPr>
                <a:endParaRPr lang="de-CH" dirty="0"/>
              </a:p>
            </p:txBody>
          </p:sp>
          <p:sp>
            <p:nvSpPr>
              <p:cNvPr id="893" name="Freeform 568"/>
              <p:cNvSpPr>
                <a:spLocks/>
              </p:cNvSpPr>
              <p:nvPr/>
            </p:nvSpPr>
            <p:spPr bwMode="auto">
              <a:xfrm>
                <a:off x="3805" y="3702"/>
                <a:ext cx="182" cy="194"/>
              </a:xfrm>
              <a:custGeom>
                <a:avLst/>
                <a:gdLst>
                  <a:gd name="T0" fmla="*/ 86 w 182"/>
                  <a:gd name="T1" fmla="*/ 189 h 194"/>
                  <a:gd name="T2" fmla="*/ 53 w 182"/>
                  <a:gd name="T3" fmla="*/ 140 h 194"/>
                  <a:gd name="T4" fmla="*/ 0 w 182"/>
                  <a:gd name="T5" fmla="*/ 103 h 194"/>
                  <a:gd name="T6" fmla="*/ 25 w 182"/>
                  <a:gd name="T7" fmla="*/ 94 h 194"/>
                  <a:gd name="T8" fmla="*/ 9 w 182"/>
                  <a:gd name="T9" fmla="*/ 84 h 194"/>
                  <a:gd name="T10" fmla="*/ 13 w 182"/>
                  <a:gd name="T11" fmla="*/ 57 h 194"/>
                  <a:gd name="T12" fmla="*/ 23 w 182"/>
                  <a:gd name="T13" fmla="*/ 45 h 194"/>
                  <a:gd name="T14" fmla="*/ 47 w 182"/>
                  <a:gd name="T15" fmla="*/ 24 h 194"/>
                  <a:gd name="T16" fmla="*/ 62 w 182"/>
                  <a:gd name="T17" fmla="*/ 20 h 194"/>
                  <a:gd name="T18" fmla="*/ 57 w 182"/>
                  <a:gd name="T19" fmla="*/ 2 h 194"/>
                  <a:gd name="T20" fmla="*/ 75 w 182"/>
                  <a:gd name="T21" fmla="*/ 5 h 194"/>
                  <a:gd name="T22" fmla="*/ 89 w 182"/>
                  <a:gd name="T23" fmla="*/ 0 h 194"/>
                  <a:gd name="T24" fmla="*/ 137 w 182"/>
                  <a:gd name="T25" fmla="*/ 49 h 194"/>
                  <a:gd name="T26" fmla="*/ 182 w 182"/>
                  <a:gd name="T27" fmla="*/ 66 h 194"/>
                  <a:gd name="T28" fmla="*/ 148 w 182"/>
                  <a:gd name="T29" fmla="*/ 98 h 194"/>
                  <a:gd name="T30" fmla="*/ 129 w 182"/>
                  <a:gd name="T31" fmla="*/ 113 h 194"/>
                  <a:gd name="T32" fmla="*/ 108 w 182"/>
                  <a:gd name="T33" fmla="*/ 119 h 194"/>
                  <a:gd name="T34" fmla="*/ 109 w 182"/>
                  <a:gd name="T35" fmla="*/ 169 h 194"/>
                  <a:gd name="T36" fmla="*/ 119 w 182"/>
                  <a:gd name="T37" fmla="*/ 179 h 194"/>
                  <a:gd name="T38" fmla="*/ 117 w 182"/>
                  <a:gd name="T39" fmla="*/ 194 h 194"/>
                  <a:gd name="T40" fmla="*/ 86 w 182"/>
                  <a:gd name="T41" fmla="*/ 18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94">
                    <a:moveTo>
                      <a:pt x="86" y="189"/>
                    </a:moveTo>
                    <a:cubicBezTo>
                      <a:pt x="75" y="180"/>
                      <a:pt x="67" y="154"/>
                      <a:pt x="53" y="140"/>
                    </a:cubicBezTo>
                    <a:cubicBezTo>
                      <a:pt x="39" y="126"/>
                      <a:pt x="4" y="110"/>
                      <a:pt x="0" y="103"/>
                    </a:cubicBezTo>
                    <a:lnTo>
                      <a:pt x="25" y="94"/>
                    </a:lnTo>
                    <a:lnTo>
                      <a:pt x="9" y="84"/>
                    </a:lnTo>
                    <a:lnTo>
                      <a:pt x="13" y="57"/>
                    </a:lnTo>
                    <a:lnTo>
                      <a:pt x="23" y="45"/>
                    </a:lnTo>
                    <a:lnTo>
                      <a:pt x="47" y="24"/>
                    </a:lnTo>
                    <a:lnTo>
                      <a:pt x="62" y="20"/>
                    </a:lnTo>
                    <a:lnTo>
                      <a:pt x="57" y="2"/>
                    </a:lnTo>
                    <a:lnTo>
                      <a:pt x="75" y="5"/>
                    </a:lnTo>
                    <a:lnTo>
                      <a:pt x="89" y="0"/>
                    </a:lnTo>
                    <a:cubicBezTo>
                      <a:pt x="99" y="7"/>
                      <a:pt x="122" y="38"/>
                      <a:pt x="137" y="49"/>
                    </a:cubicBezTo>
                    <a:cubicBezTo>
                      <a:pt x="153" y="59"/>
                      <a:pt x="178" y="58"/>
                      <a:pt x="182" y="66"/>
                    </a:cubicBezTo>
                    <a:lnTo>
                      <a:pt x="148" y="98"/>
                    </a:lnTo>
                    <a:cubicBezTo>
                      <a:pt x="139" y="106"/>
                      <a:pt x="136" y="110"/>
                      <a:pt x="129" y="113"/>
                    </a:cubicBezTo>
                    <a:cubicBezTo>
                      <a:pt x="122" y="117"/>
                      <a:pt x="109" y="108"/>
                      <a:pt x="108" y="119"/>
                    </a:cubicBezTo>
                    <a:lnTo>
                      <a:pt x="109" y="169"/>
                    </a:lnTo>
                    <a:lnTo>
                      <a:pt x="119" y="179"/>
                    </a:lnTo>
                    <a:lnTo>
                      <a:pt x="117" y="194"/>
                    </a:lnTo>
                    <a:lnTo>
                      <a:pt x="86" y="189"/>
                    </a:lnTo>
                    <a:close/>
                  </a:path>
                </a:pathLst>
              </a:custGeom>
              <a:grpFill/>
              <a:ln w="3175" cap="flat" cmpd="sng">
                <a:solidFill>
                  <a:schemeClr val="accent3"/>
                </a:solidFill>
                <a:prstDash val="solid"/>
                <a:round/>
                <a:headEnd/>
                <a:tailEnd/>
              </a:ln>
              <a:effectLst/>
              <a:extLst/>
            </p:spPr>
            <p:txBody>
              <a:bodyPr lIns="0" tIns="0" rIns="0" bIns="0" anchor="ctr"/>
              <a:lstStyle/>
              <a:p>
                <a:pPr>
                  <a:defRPr/>
                </a:pPr>
                <a:endParaRPr lang="de-CH" dirty="0"/>
              </a:p>
            </p:txBody>
          </p:sp>
        </p:grpSp>
        <p:sp>
          <p:nvSpPr>
            <p:cNvPr id="891" name="Freeform 569"/>
            <p:cNvSpPr>
              <a:spLocks/>
            </p:cNvSpPr>
            <p:nvPr/>
          </p:nvSpPr>
          <p:spPr bwMode="auto">
            <a:xfrm>
              <a:off x="1374" y="2558"/>
              <a:ext cx="75" cy="82"/>
            </a:xfrm>
            <a:custGeom>
              <a:avLst/>
              <a:gdLst>
                <a:gd name="T0" fmla="*/ 24 w 288"/>
                <a:gd name="T1" fmla="*/ 56 h 311"/>
                <a:gd name="T2" fmla="*/ 24 w 288"/>
                <a:gd name="T3" fmla="*/ 24 h 311"/>
                <a:gd name="T4" fmla="*/ 40 w 288"/>
                <a:gd name="T5" fmla="*/ 0 h 311"/>
                <a:gd name="T6" fmla="*/ 96 w 288"/>
                <a:gd name="T7" fmla="*/ 24 h 311"/>
                <a:gd name="T8" fmla="*/ 120 w 288"/>
                <a:gd name="T9" fmla="*/ 16 h 311"/>
                <a:gd name="T10" fmla="*/ 183 w 288"/>
                <a:gd name="T11" fmla="*/ 48 h 311"/>
                <a:gd name="T12" fmla="*/ 215 w 288"/>
                <a:gd name="T13" fmla="*/ 40 h 311"/>
                <a:gd name="T14" fmla="*/ 215 w 288"/>
                <a:gd name="T15" fmla="*/ 80 h 311"/>
                <a:gd name="T16" fmla="*/ 247 w 288"/>
                <a:gd name="T17" fmla="*/ 128 h 311"/>
                <a:gd name="T18" fmla="*/ 287 w 288"/>
                <a:gd name="T19" fmla="*/ 159 h 311"/>
                <a:gd name="T20" fmla="*/ 255 w 288"/>
                <a:gd name="T21" fmla="*/ 175 h 311"/>
                <a:gd name="T22" fmla="*/ 255 w 288"/>
                <a:gd name="T23" fmla="*/ 223 h 311"/>
                <a:gd name="T24" fmla="*/ 279 w 288"/>
                <a:gd name="T25" fmla="*/ 231 h 311"/>
                <a:gd name="T26" fmla="*/ 271 w 288"/>
                <a:gd name="T27" fmla="*/ 247 h 311"/>
                <a:gd name="T28" fmla="*/ 271 w 288"/>
                <a:gd name="T29" fmla="*/ 279 h 311"/>
                <a:gd name="T30" fmla="*/ 247 w 288"/>
                <a:gd name="T31" fmla="*/ 286 h 311"/>
                <a:gd name="T32" fmla="*/ 255 w 288"/>
                <a:gd name="T33" fmla="*/ 310 h 311"/>
                <a:gd name="T34" fmla="*/ 239 w 288"/>
                <a:gd name="T35" fmla="*/ 286 h 311"/>
                <a:gd name="T36" fmla="*/ 247 w 288"/>
                <a:gd name="T37" fmla="*/ 279 h 311"/>
                <a:gd name="T38" fmla="*/ 231 w 288"/>
                <a:gd name="T39" fmla="*/ 247 h 311"/>
                <a:gd name="T40" fmla="*/ 215 w 288"/>
                <a:gd name="T41" fmla="*/ 255 h 311"/>
                <a:gd name="T42" fmla="*/ 231 w 288"/>
                <a:gd name="T43" fmla="*/ 279 h 311"/>
                <a:gd name="T44" fmla="*/ 231 w 288"/>
                <a:gd name="T45" fmla="*/ 286 h 311"/>
                <a:gd name="T46" fmla="*/ 183 w 288"/>
                <a:gd name="T47" fmla="*/ 271 h 311"/>
                <a:gd name="T48" fmla="*/ 207 w 288"/>
                <a:gd name="T49" fmla="*/ 223 h 311"/>
                <a:gd name="T50" fmla="*/ 151 w 288"/>
                <a:gd name="T51" fmla="*/ 175 h 311"/>
                <a:gd name="T52" fmla="*/ 120 w 288"/>
                <a:gd name="T53" fmla="*/ 175 h 311"/>
                <a:gd name="T54" fmla="*/ 112 w 288"/>
                <a:gd name="T55" fmla="*/ 151 h 311"/>
                <a:gd name="T56" fmla="*/ 80 w 288"/>
                <a:gd name="T57" fmla="*/ 104 h 311"/>
                <a:gd name="T58" fmla="*/ 56 w 288"/>
                <a:gd name="T59" fmla="*/ 104 h 311"/>
                <a:gd name="T60" fmla="*/ 88 w 288"/>
                <a:gd name="T61" fmla="*/ 135 h 311"/>
                <a:gd name="T62" fmla="*/ 72 w 288"/>
                <a:gd name="T63" fmla="*/ 159 h 311"/>
                <a:gd name="T64" fmla="*/ 48 w 288"/>
                <a:gd name="T65" fmla="*/ 135 h 311"/>
                <a:gd name="T66" fmla="*/ 24 w 288"/>
                <a:gd name="T67" fmla="*/ 128 h 311"/>
                <a:gd name="T68" fmla="*/ 0 w 288"/>
                <a:gd name="T69" fmla="*/ 80 h 311"/>
                <a:gd name="T70" fmla="*/ 24 w 288"/>
                <a:gd name="T71" fmla="*/ 5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8" h="311">
                  <a:moveTo>
                    <a:pt x="24" y="56"/>
                  </a:moveTo>
                  <a:lnTo>
                    <a:pt x="24" y="24"/>
                  </a:lnTo>
                  <a:lnTo>
                    <a:pt x="40" y="0"/>
                  </a:lnTo>
                  <a:lnTo>
                    <a:pt x="96" y="24"/>
                  </a:lnTo>
                  <a:lnTo>
                    <a:pt x="120" y="16"/>
                  </a:lnTo>
                  <a:lnTo>
                    <a:pt x="183" y="48"/>
                  </a:lnTo>
                  <a:lnTo>
                    <a:pt x="215" y="40"/>
                  </a:lnTo>
                  <a:lnTo>
                    <a:pt x="215" y="80"/>
                  </a:lnTo>
                  <a:lnTo>
                    <a:pt x="247" y="128"/>
                  </a:lnTo>
                  <a:lnTo>
                    <a:pt x="287" y="159"/>
                  </a:lnTo>
                  <a:lnTo>
                    <a:pt x="255" y="175"/>
                  </a:lnTo>
                  <a:lnTo>
                    <a:pt x="255" y="223"/>
                  </a:lnTo>
                  <a:lnTo>
                    <a:pt x="279" y="231"/>
                  </a:lnTo>
                  <a:lnTo>
                    <a:pt x="271" y="247"/>
                  </a:lnTo>
                  <a:lnTo>
                    <a:pt x="271" y="279"/>
                  </a:lnTo>
                  <a:lnTo>
                    <a:pt x="247" y="286"/>
                  </a:lnTo>
                  <a:lnTo>
                    <a:pt x="255" y="310"/>
                  </a:lnTo>
                  <a:lnTo>
                    <a:pt x="239" y="286"/>
                  </a:lnTo>
                  <a:lnTo>
                    <a:pt x="247" y="279"/>
                  </a:lnTo>
                  <a:lnTo>
                    <a:pt x="231" y="247"/>
                  </a:lnTo>
                  <a:lnTo>
                    <a:pt x="215" y="255"/>
                  </a:lnTo>
                  <a:lnTo>
                    <a:pt x="231" y="279"/>
                  </a:lnTo>
                  <a:lnTo>
                    <a:pt x="231" y="286"/>
                  </a:lnTo>
                  <a:lnTo>
                    <a:pt x="183" y="271"/>
                  </a:lnTo>
                  <a:lnTo>
                    <a:pt x="207" y="223"/>
                  </a:lnTo>
                  <a:lnTo>
                    <a:pt x="151" y="175"/>
                  </a:lnTo>
                  <a:lnTo>
                    <a:pt x="120" y="175"/>
                  </a:lnTo>
                  <a:lnTo>
                    <a:pt x="112" y="151"/>
                  </a:lnTo>
                  <a:lnTo>
                    <a:pt x="80" y="104"/>
                  </a:lnTo>
                  <a:lnTo>
                    <a:pt x="56" y="104"/>
                  </a:lnTo>
                  <a:lnTo>
                    <a:pt x="88" y="135"/>
                  </a:lnTo>
                  <a:lnTo>
                    <a:pt x="72" y="159"/>
                  </a:lnTo>
                  <a:lnTo>
                    <a:pt x="48" y="135"/>
                  </a:lnTo>
                  <a:lnTo>
                    <a:pt x="24" y="128"/>
                  </a:lnTo>
                  <a:lnTo>
                    <a:pt x="0" y="80"/>
                  </a:lnTo>
                  <a:lnTo>
                    <a:pt x="24" y="56"/>
                  </a:lnTo>
                </a:path>
              </a:pathLst>
            </a:custGeom>
            <a:grpFill/>
            <a:ln w="3175" cap="rnd" cmpd="sng">
              <a:solidFill>
                <a:schemeClr val="accent3"/>
              </a:solidFill>
              <a:prstDash val="solid"/>
              <a:round/>
              <a:headEnd type="none" w="sm" len="sm"/>
              <a:tailEnd type="none" w="sm" len="sm"/>
            </a:ln>
            <a:effectLst/>
            <a:extLst/>
          </p:spPr>
          <p:txBody>
            <a:bodyPr/>
            <a:lstStyle/>
            <a:p>
              <a:pPr>
                <a:defRPr/>
              </a:pPr>
              <a:endParaRPr lang="de-CH" dirty="0"/>
            </a:p>
          </p:txBody>
        </p:sp>
      </p:grpSp>
      <p:sp>
        <p:nvSpPr>
          <p:cNvPr id="1221" name="Rechteck 695"/>
          <p:cNvSpPr>
            <a:spLocks noChangeArrowheads="1"/>
          </p:cNvSpPr>
          <p:nvPr/>
        </p:nvSpPr>
        <p:spPr bwMode="auto">
          <a:xfrm>
            <a:off x="7756636" y="1560209"/>
            <a:ext cx="3885567" cy="2016125"/>
          </a:xfrm>
          <a:prstGeom prst="rect">
            <a:avLst/>
          </a:prstGeom>
          <a:solidFill>
            <a:schemeClr val="bg1">
              <a:alpha val="59999"/>
            </a:schemeClr>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lIns="0" tIns="0" rIns="0" bIns="0"/>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endParaRPr lang="de-CH" altLang="de-DE" sz="1400" b="0"/>
          </a:p>
        </p:txBody>
      </p:sp>
      <p:sp>
        <p:nvSpPr>
          <p:cNvPr id="1222" name="Rechteck 194"/>
          <p:cNvSpPr>
            <a:spLocks noChangeArrowheads="1"/>
          </p:cNvSpPr>
          <p:nvPr/>
        </p:nvSpPr>
        <p:spPr bwMode="auto">
          <a:xfrm>
            <a:off x="611188" y="1700213"/>
            <a:ext cx="2376487" cy="4608512"/>
          </a:xfrm>
          <a:prstGeom prst="rect">
            <a:avLst/>
          </a:prstGeom>
          <a:solidFill>
            <a:schemeClr val="bg1">
              <a:alpha val="59999"/>
            </a:schemeClr>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lIns="0" tIns="0" rIns="0" bIns="0"/>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endParaRPr lang="de-CH" altLang="de-DE" sz="1400" b="0"/>
          </a:p>
        </p:txBody>
      </p:sp>
      <p:sp>
        <p:nvSpPr>
          <p:cNvPr id="1223" name="Rechteck 2"/>
          <p:cNvSpPr>
            <a:spLocks noChangeArrowheads="1"/>
          </p:cNvSpPr>
          <p:nvPr/>
        </p:nvSpPr>
        <p:spPr bwMode="auto">
          <a:xfrm>
            <a:off x="5060271" y="2024322"/>
            <a:ext cx="2376488" cy="2014538"/>
          </a:xfrm>
          <a:prstGeom prst="rect">
            <a:avLst/>
          </a:prstGeom>
          <a:solidFill>
            <a:schemeClr val="bg1"/>
          </a:solidFill>
          <a:ln w="19050" algn="ctr">
            <a:solidFill>
              <a:schemeClr val="accent1">
                <a:lumMod val="40000"/>
                <a:lumOff val="60000"/>
              </a:schemeClr>
            </a:solidFill>
            <a:round/>
            <a:headEnd type="none" w="sm" len="sm"/>
            <a:tailEnd type="none" w="sm" len="sm"/>
          </a:ln>
        </p:spPr>
        <p:txBody>
          <a:bodyPr lIns="0" tIns="0" rIns="0" bIns="0"/>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endParaRPr lang="de-CH" altLang="de-DE" sz="1400" b="0"/>
          </a:p>
        </p:txBody>
      </p:sp>
      <p:grpSp>
        <p:nvGrpSpPr>
          <p:cNvPr id="1224" name="Group 5"/>
          <p:cNvGrpSpPr>
            <a:grpSpLocks/>
          </p:cNvGrpSpPr>
          <p:nvPr/>
        </p:nvGrpSpPr>
        <p:grpSpPr bwMode="auto">
          <a:xfrm>
            <a:off x="5387039" y="2083989"/>
            <a:ext cx="1891171" cy="1873477"/>
            <a:chOff x="1358" y="1008"/>
            <a:chExt cx="3394" cy="2919"/>
          </a:xfrm>
          <a:solidFill>
            <a:srgbClr val="DDDDDD"/>
          </a:solidFill>
        </p:grpSpPr>
        <p:sp>
          <p:nvSpPr>
            <p:cNvPr id="1225" name="Rectangle 6"/>
            <p:cNvSpPr>
              <a:spLocks noChangeArrowheads="1"/>
            </p:cNvSpPr>
            <p:nvPr/>
          </p:nvSpPr>
          <p:spPr bwMode="auto">
            <a:xfrm>
              <a:off x="4415" y="1981"/>
              <a:ext cx="334" cy="796"/>
            </a:xfrm>
            <a:prstGeom prst="rect">
              <a:avLst/>
            </a:prstGeom>
            <a:grpFill/>
            <a:ln w="9525">
              <a:solidFill>
                <a:schemeClr val="bg1"/>
              </a:solidFill>
              <a:miter lim="800000"/>
              <a:headEnd/>
              <a:tailEnd/>
            </a:ln>
            <a:effectLst/>
            <a:extLst/>
          </p:spPr>
          <p:txBody>
            <a:bodyPr wrap="none" lIns="90000" tIns="46800" rIns="90000" bIns="46800" anchor="ctr"/>
            <a:lstStyle/>
            <a:p>
              <a:pPr>
                <a:lnSpc>
                  <a:spcPct val="90000"/>
                </a:lnSpc>
                <a:defRPr/>
              </a:pPr>
              <a:endParaRPr lang="de-DE" altLang="de-DE" sz="900"/>
            </a:p>
          </p:txBody>
        </p:sp>
        <p:grpSp>
          <p:nvGrpSpPr>
            <p:cNvPr id="1226" name="Group 7"/>
            <p:cNvGrpSpPr>
              <a:grpSpLocks/>
            </p:cNvGrpSpPr>
            <p:nvPr/>
          </p:nvGrpSpPr>
          <p:grpSpPr bwMode="auto">
            <a:xfrm>
              <a:off x="1358" y="1008"/>
              <a:ext cx="3394" cy="2919"/>
              <a:chOff x="1356" y="1045"/>
              <a:chExt cx="3300" cy="2838"/>
            </a:xfrm>
            <a:grpFill/>
          </p:grpSpPr>
          <p:sp>
            <p:nvSpPr>
              <p:cNvPr id="1227" name="Freeform 8"/>
              <p:cNvSpPr>
                <a:spLocks/>
              </p:cNvSpPr>
              <p:nvPr/>
            </p:nvSpPr>
            <p:spPr bwMode="auto">
              <a:xfrm>
                <a:off x="3912" y="2587"/>
                <a:ext cx="452" cy="205"/>
              </a:xfrm>
              <a:custGeom>
                <a:avLst/>
                <a:gdLst>
                  <a:gd name="T0" fmla="*/ 33 w 440"/>
                  <a:gd name="T1" fmla="*/ 195 h 216"/>
                  <a:gd name="T2" fmla="*/ 45 w 440"/>
                  <a:gd name="T3" fmla="*/ 198 h 216"/>
                  <a:gd name="T4" fmla="*/ 65 w 440"/>
                  <a:gd name="T5" fmla="*/ 215 h 216"/>
                  <a:gd name="T6" fmla="*/ 114 w 440"/>
                  <a:gd name="T7" fmla="*/ 216 h 216"/>
                  <a:gd name="T8" fmla="*/ 150 w 440"/>
                  <a:gd name="T9" fmla="*/ 213 h 216"/>
                  <a:gd name="T10" fmla="*/ 164 w 440"/>
                  <a:gd name="T11" fmla="*/ 186 h 216"/>
                  <a:gd name="T12" fmla="*/ 207 w 440"/>
                  <a:gd name="T13" fmla="*/ 189 h 216"/>
                  <a:gd name="T14" fmla="*/ 255 w 440"/>
                  <a:gd name="T15" fmla="*/ 165 h 216"/>
                  <a:gd name="T16" fmla="*/ 284 w 440"/>
                  <a:gd name="T17" fmla="*/ 141 h 216"/>
                  <a:gd name="T18" fmla="*/ 293 w 440"/>
                  <a:gd name="T19" fmla="*/ 128 h 216"/>
                  <a:gd name="T20" fmla="*/ 359 w 440"/>
                  <a:gd name="T21" fmla="*/ 123 h 216"/>
                  <a:gd name="T22" fmla="*/ 366 w 440"/>
                  <a:gd name="T23" fmla="*/ 134 h 216"/>
                  <a:gd name="T24" fmla="*/ 377 w 440"/>
                  <a:gd name="T25" fmla="*/ 135 h 216"/>
                  <a:gd name="T26" fmla="*/ 386 w 440"/>
                  <a:gd name="T27" fmla="*/ 144 h 216"/>
                  <a:gd name="T28" fmla="*/ 410 w 440"/>
                  <a:gd name="T29" fmla="*/ 135 h 216"/>
                  <a:gd name="T30" fmla="*/ 422 w 440"/>
                  <a:gd name="T31" fmla="*/ 131 h 216"/>
                  <a:gd name="T32" fmla="*/ 413 w 440"/>
                  <a:gd name="T33" fmla="*/ 111 h 216"/>
                  <a:gd name="T34" fmla="*/ 423 w 440"/>
                  <a:gd name="T35" fmla="*/ 80 h 216"/>
                  <a:gd name="T36" fmla="*/ 440 w 440"/>
                  <a:gd name="T37" fmla="*/ 62 h 216"/>
                  <a:gd name="T38" fmla="*/ 425 w 440"/>
                  <a:gd name="T39" fmla="*/ 59 h 216"/>
                  <a:gd name="T40" fmla="*/ 410 w 440"/>
                  <a:gd name="T41" fmla="*/ 54 h 216"/>
                  <a:gd name="T42" fmla="*/ 398 w 440"/>
                  <a:gd name="T43" fmla="*/ 38 h 216"/>
                  <a:gd name="T44" fmla="*/ 378 w 440"/>
                  <a:gd name="T45" fmla="*/ 24 h 216"/>
                  <a:gd name="T46" fmla="*/ 363 w 440"/>
                  <a:gd name="T47" fmla="*/ 12 h 216"/>
                  <a:gd name="T48" fmla="*/ 342 w 440"/>
                  <a:gd name="T49" fmla="*/ 30 h 216"/>
                  <a:gd name="T50" fmla="*/ 312 w 440"/>
                  <a:gd name="T51" fmla="*/ 41 h 216"/>
                  <a:gd name="T52" fmla="*/ 312 w 440"/>
                  <a:gd name="T53" fmla="*/ 11 h 216"/>
                  <a:gd name="T54" fmla="*/ 300 w 440"/>
                  <a:gd name="T55" fmla="*/ 21 h 216"/>
                  <a:gd name="T56" fmla="*/ 290 w 440"/>
                  <a:gd name="T57" fmla="*/ 21 h 216"/>
                  <a:gd name="T58" fmla="*/ 278 w 440"/>
                  <a:gd name="T59" fmla="*/ 12 h 216"/>
                  <a:gd name="T60" fmla="*/ 255 w 440"/>
                  <a:gd name="T61" fmla="*/ 21 h 216"/>
                  <a:gd name="T62" fmla="*/ 255 w 440"/>
                  <a:gd name="T63" fmla="*/ 33 h 216"/>
                  <a:gd name="T64" fmla="*/ 246 w 440"/>
                  <a:gd name="T65" fmla="*/ 38 h 216"/>
                  <a:gd name="T66" fmla="*/ 246 w 440"/>
                  <a:gd name="T67" fmla="*/ 17 h 216"/>
                  <a:gd name="T68" fmla="*/ 231 w 440"/>
                  <a:gd name="T69" fmla="*/ 12 h 216"/>
                  <a:gd name="T70" fmla="*/ 221 w 440"/>
                  <a:gd name="T71" fmla="*/ 20 h 216"/>
                  <a:gd name="T72" fmla="*/ 209 w 440"/>
                  <a:gd name="T73" fmla="*/ 24 h 216"/>
                  <a:gd name="T74" fmla="*/ 192 w 440"/>
                  <a:gd name="T75" fmla="*/ 21 h 216"/>
                  <a:gd name="T76" fmla="*/ 170 w 440"/>
                  <a:gd name="T77" fmla="*/ 21 h 216"/>
                  <a:gd name="T78" fmla="*/ 152 w 440"/>
                  <a:gd name="T79" fmla="*/ 6 h 216"/>
                  <a:gd name="T80" fmla="*/ 140 w 440"/>
                  <a:gd name="T81" fmla="*/ 0 h 216"/>
                  <a:gd name="T82" fmla="*/ 144 w 440"/>
                  <a:gd name="T83" fmla="*/ 11 h 216"/>
                  <a:gd name="T84" fmla="*/ 113 w 440"/>
                  <a:gd name="T85" fmla="*/ 39 h 216"/>
                  <a:gd name="T86" fmla="*/ 108 w 440"/>
                  <a:gd name="T87" fmla="*/ 48 h 216"/>
                  <a:gd name="T88" fmla="*/ 107 w 440"/>
                  <a:gd name="T89" fmla="*/ 99 h 216"/>
                  <a:gd name="T90" fmla="*/ 87 w 440"/>
                  <a:gd name="T91" fmla="*/ 102 h 216"/>
                  <a:gd name="T92" fmla="*/ 60 w 440"/>
                  <a:gd name="T93" fmla="*/ 107 h 216"/>
                  <a:gd name="T94" fmla="*/ 21 w 440"/>
                  <a:gd name="T95" fmla="*/ 101 h 216"/>
                  <a:gd name="T96" fmla="*/ 5 w 440"/>
                  <a:gd name="T97" fmla="*/ 122 h 216"/>
                  <a:gd name="T98" fmla="*/ 6 w 440"/>
                  <a:gd name="T99" fmla="*/ 137 h 216"/>
                  <a:gd name="T100" fmla="*/ 2 w 440"/>
                  <a:gd name="T101" fmla="*/ 149 h 216"/>
                  <a:gd name="T102" fmla="*/ 0 w 440"/>
                  <a:gd name="T103" fmla="*/ 176 h 216"/>
                  <a:gd name="T104" fmla="*/ 20 w 440"/>
                  <a:gd name="T105" fmla="*/ 194 h 216"/>
                  <a:gd name="T106" fmla="*/ 33 w 440"/>
                  <a:gd name="T107" fmla="*/ 19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216">
                    <a:moveTo>
                      <a:pt x="33" y="195"/>
                    </a:moveTo>
                    <a:lnTo>
                      <a:pt x="45" y="198"/>
                    </a:lnTo>
                    <a:lnTo>
                      <a:pt x="65" y="215"/>
                    </a:lnTo>
                    <a:lnTo>
                      <a:pt x="114" y="216"/>
                    </a:lnTo>
                    <a:lnTo>
                      <a:pt x="150" y="213"/>
                    </a:lnTo>
                    <a:lnTo>
                      <a:pt x="164" y="186"/>
                    </a:lnTo>
                    <a:lnTo>
                      <a:pt x="207" y="189"/>
                    </a:lnTo>
                    <a:lnTo>
                      <a:pt x="255" y="165"/>
                    </a:lnTo>
                    <a:lnTo>
                      <a:pt x="284" y="141"/>
                    </a:lnTo>
                    <a:lnTo>
                      <a:pt x="293" y="128"/>
                    </a:lnTo>
                    <a:lnTo>
                      <a:pt x="359" y="123"/>
                    </a:lnTo>
                    <a:lnTo>
                      <a:pt x="366" y="134"/>
                    </a:lnTo>
                    <a:lnTo>
                      <a:pt x="377" y="135"/>
                    </a:lnTo>
                    <a:lnTo>
                      <a:pt x="386" y="144"/>
                    </a:lnTo>
                    <a:lnTo>
                      <a:pt x="410" y="135"/>
                    </a:lnTo>
                    <a:lnTo>
                      <a:pt x="422" y="131"/>
                    </a:lnTo>
                    <a:lnTo>
                      <a:pt x="413" y="111"/>
                    </a:lnTo>
                    <a:lnTo>
                      <a:pt x="423" y="80"/>
                    </a:lnTo>
                    <a:lnTo>
                      <a:pt x="440" y="62"/>
                    </a:lnTo>
                    <a:lnTo>
                      <a:pt x="425" y="59"/>
                    </a:lnTo>
                    <a:lnTo>
                      <a:pt x="410" y="54"/>
                    </a:lnTo>
                    <a:lnTo>
                      <a:pt x="398" y="38"/>
                    </a:lnTo>
                    <a:lnTo>
                      <a:pt x="378" y="24"/>
                    </a:lnTo>
                    <a:lnTo>
                      <a:pt x="363" y="12"/>
                    </a:lnTo>
                    <a:lnTo>
                      <a:pt x="342" y="30"/>
                    </a:lnTo>
                    <a:lnTo>
                      <a:pt x="312" y="41"/>
                    </a:lnTo>
                    <a:lnTo>
                      <a:pt x="312" y="11"/>
                    </a:lnTo>
                    <a:lnTo>
                      <a:pt x="300" y="21"/>
                    </a:lnTo>
                    <a:lnTo>
                      <a:pt x="290" y="21"/>
                    </a:lnTo>
                    <a:lnTo>
                      <a:pt x="278" y="12"/>
                    </a:lnTo>
                    <a:lnTo>
                      <a:pt x="255" y="21"/>
                    </a:lnTo>
                    <a:lnTo>
                      <a:pt x="255" y="33"/>
                    </a:lnTo>
                    <a:lnTo>
                      <a:pt x="246" y="38"/>
                    </a:lnTo>
                    <a:lnTo>
                      <a:pt x="246" y="17"/>
                    </a:lnTo>
                    <a:lnTo>
                      <a:pt x="231" y="12"/>
                    </a:lnTo>
                    <a:lnTo>
                      <a:pt x="221" y="20"/>
                    </a:lnTo>
                    <a:lnTo>
                      <a:pt x="209" y="24"/>
                    </a:lnTo>
                    <a:lnTo>
                      <a:pt x="192" y="21"/>
                    </a:lnTo>
                    <a:lnTo>
                      <a:pt x="170" y="21"/>
                    </a:lnTo>
                    <a:lnTo>
                      <a:pt x="152" y="6"/>
                    </a:lnTo>
                    <a:lnTo>
                      <a:pt x="140" y="0"/>
                    </a:lnTo>
                    <a:lnTo>
                      <a:pt x="144" y="11"/>
                    </a:lnTo>
                    <a:lnTo>
                      <a:pt x="113" y="39"/>
                    </a:lnTo>
                    <a:lnTo>
                      <a:pt x="108" y="48"/>
                    </a:lnTo>
                    <a:lnTo>
                      <a:pt x="107" y="99"/>
                    </a:lnTo>
                    <a:lnTo>
                      <a:pt x="87" y="102"/>
                    </a:lnTo>
                    <a:lnTo>
                      <a:pt x="60" y="107"/>
                    </a:lnTo>
                    <a:lnTo>
                      <a:pt x="21" y="101"/>
                    </a:lnTo>
                    <a:lnTo>
                      <a:pt x="5" y="122"/>
                    </a:lnTo>
                    <a:lnTo>
                      <a:pt x="6" y="137"/>
                    </a:lnTo>
                    <a:lnTo>
                      <a:pt x="2" y="149"/>
                    </a:lnTo>
                    <a:lnTo>
                      <a:pt x="0" y="176"/>
                    </a:lnTo>
                    <a:lnTo>
                      <a:pt x="20" y="194"/>
                    </a:lnTo>
                    <a:lnTo>
                      <a:pt x="33" y="195"/>
                    </a:lnTo>
                    <a:close/>
                  </a:path>
                </a:pathLst>
              </a:custGeom>
              <a:solidFill>
                <a:srgbClr val="0072C6"/>
              </a:solidFill>
              <a:ln w="3175" cmpd="sng">
                <a:solidFill>
                  <a:schemeClr val="bg1"/>
                </a:solidFill>
                <a:round/>
                <a:headEnd/>
                <a:tailEnd/>
              </a:ln>
              <a:extLst/>
            </p:spPr>
            <p:txBody>
              <a:bodyPr/>
              <a:lstStyle/>
              <a:p>
                <a:pPr>
                  <a:defRPr/>
                </a:pPr>
                <a:endParaRPr lang="de-CH"/>
              </a:p>
            </p:txBody>
          </p:sp>
          <p:sp>
            <p:nvSpPr>
              <p:cNvPr id="1228" name="Freeform 9"/>
              <p:cNvSpPr>
                <a:spLocks/>
              </p:cNvSpPr>
              <p:nvPr/>
            </p:nvSpPr>
            <p:spPr bwMode="auto">
              <a:xfrm>
                <a:off x="4188" y="3381"/>
                <a:ext cx="464" cy="502"/>
              </a:xfrm>
              <a:custGeom>
                <a:avLst/>
                <a:gdLst>
                  <a:gd name="T0" fmla="*/ 309 w 452"/>
                  <a:gd name="T1" fmla="*/ 21 h 529"/>
                  <a:gd name="T2" fmla="*/ 353 w 452"/>
                  <a:gd name="T3" fmla="*/ 10 h 529"/>
                  <a:gd name="T4" fmla="*/ 403 w 452"/>
                  <a:gd name="T5" fmla="*/ 0 h 529"/>
                  <a:gd name="T6" fmla="*/ 427 w 452"/>
                  <a:gd name="T7" fmla="*/ 21 h 529"/>
                  <a:gd name="T8" fmla="*/ 449 w 452"/>
                  <a:gd name="T9" fmla="*/ 69 h 529"/>
                  <a:gd name="T10" fmla="*/ 395 w 452"/>
                  <a:gd name="T11" fmla="*/ 58 h 529"/>
                  <a:gd name="T12" fmla="*/ 373 w 452"/>
                  <a:gd name="T13" fmla="*/ 88 h 529"/>
                  <a:gd name="T14" fmla="*/ 341 w 452"/>
                  <a:gd name="T15" fmla="*/ 108 h 529"/>
                  <a:gd name="T16" fmla="*/ 406 w 452"/>
                  <a:gd name="T17" fmla="*/ 136 h 529"/>
                  <a:gd name="T18" fmla="*/ 352 w 452"/>
                  <a:gd name="T19" fmla="*/ 136 h 529"/>
                  <a:gd name="T20" fmla="*/ 352 w 452"/>
                  <a:gd name="T21" fmla="*/ 164 h 529"/>
                  <a:gd name="T22" fmla="*/ 320 w 452"/>
                  <a:gd name="T23" fmla="*/ 154 h 529"/>
                  <a:gd name="T24" fmla="*/ 298 w 452"/>
                  <a:gd name="T25" fmla="*/ 154 h 529"/>
                  <a:gd name="T26" fmla="*/ 309 w 452"/>
                  <a:gd name="T27" fmla="*/ 174 h 529"/>
                  <a:gd name="T28" fmla="*/ 255 w 452"/>
                  <a:gd name="T29" fmla="*/ 116 h 529"/>
                  <a:gd name="T30" fmla="*/ 214 w 452"/>
                  <a:gd name="T31" fmla="*/ 116 h 529"/>
                  <a:gd name="T32" fmla="*/ 225 w 452"/>
                  <a:gd name="T33" fmla="*/ 164 h 529"/>
                  <a:gd name="T34" fmla="*/ 298 w 452"/>
                  <a:gd name="T35" fmla="*/ 232 h 529"/>
                  <a:gd name="T36" fmla="*/ 288 w 452"/>
                  <a:gd name="T37" fmla="*/ 243 h 529"/>
                  <a:gd name="T38" fmla="*/ 245 w 452"/>
                  <a:gd name="T39" fmla="*/ 222 h 529"/>
                  <a:gd name="T40" fmla="*/ 255 w 452"/>
                  <a:gd name="T41" fmla="*/ 261 h 529"/>
                  <a:gd name="T42" fmla="*/ 266 w 452"/>
                  <a:gd name="T43" fmla="*/ 290 h 529"/>
                  <a:gd name="T44" fmla="*/ 332 w 452"/>
                  <a:gd name="T45" fmla="*/ 328 h 529"/>
                  <a:gd name="T46" fmla="*/ 363 w 452"/>
                  <a:gd name="T47" fmla="*/ 376 h 529"/>
                  <a:gd name="T48" fmla="*/ 332 w 452"/>
                  <a:gd name="T49" fmla="*/ 367 h 529"/>
                  <a:gd name="T50" fmla="*/ 288 w 452"/>
                  <a:gd name="T51" fmla="*/ 405 h 529"/>
                  <a:gd name="T52" fmla="*/ 332 w 452"/>
                  <a:gd name="T53" fmla="*/ 424 h 529"/>
                  <a:gd name="T54" fmla="*/ 266 w 452"/>
                  <a:gd name="T55" fmla="*/ 435 h 529"/>
                  <a:gd name="T56" fmla="*/ 245 w 452"/>
                  <a:gd name="T57" fmla="*/ 435 h 529"/>
                  <a:gd name="T58" fmla="*/ 277 w 452"/>
                  <a:gd name="T59" fmla="*/ 481 h 529"/>
                  <a:gd name="T60" fmla="*/ 309 w 452"/>
                  <a:gd name="T61" fmla="*/ 520 h 529"/>
                  <a:gd name="T62" fmla="*/ 245 w 452"/>
                  <a:gd name="T63" fmla="*/ 500 h 529"/>
                  <a:gd name="T64" fmla="*/ 235 w 452"/>
                  <a:gd name="T65" fmla="*/ 511 h 529"/>
                  <a:gd name="T66" fmla="*/ 204 w 452"/>
                  <a:gd name="T67" fmla="*/ 511 h 529"/>
                  <a:gd name="T68" fmla="*/ 192 w 452"/>
                  <a:gd name="T69" fmla="*/ 472 h 529"/>
                  <a:gd name="T70" fmla="*/ 182 w 452"/>
                  <a:gd name="T71" fmla="*/ 492 h 529"/>
                  <a:gd name="T72" fmla="*/ 138 w 452"/>
                  <a:gd name="T73" fmla="*/ 481 h 529"/>
                  <a:gd name="T74" fmla="*/ 138 w 452"/>
                  <a:gd name="T75" fmla="*/ 443 h 529"/>
                  <a:gd name="T76" fmla="*/ 118 w 452"/>
                  <a:gd name="T77" fmla="*/ 395 h 529"/>
                  <a:gd name="T78" fmla="*/ 106 w 452"/>
                  <a:gd name="T79" fmla="*/ 356 h 529"/>
                  <a:gd name="T80" fmla="*/ 149 w 452"/>
                  <a:gd name="T81" fmla="*/ 356 h 529"/>
                  <a:gd name="T82" fmla="*/ 192 w 452"/>
                  <a:gd name="T83" fmla="*/ 348 h 529"/>
                  <a:gd name="T84" fmla="*/ 235 w 452"/>
                  <a:gd name="T85" fmla="*/ 356 h 529"/>
                  <a:gd name="T86" fmla="*/ 266 w 452"/>
                  <a:gd name="T87" fmla="*/ 367 h 529"/>
                  <a:gd name="T88" fmla="*/ 235 w 452"/>
                  <a:gd name="T89" fmla="*/ 328 h 529"/>
                  <a:gd name="T90" fmla="*/ 192 w 452"/>
                  <a:gd name="T91" fmla="*/ 319 h 529"/>
                  <a:gd name="T92" fmla="*/ 127 w 452"/>
                  <a:gd name="T93" fmla="*/ 328 h 529"/>
                  <a:gd name="T94" fmla="*/ 95 w 452"/>
                  <a:gd name="T95" fmla="*/ 328 h 529"/>
                  <a:gd name="T96" fmla="*/ 63 w 452"/>
                  <a:gd name="T97" fmla="*/ 300 h 529"/>
                  <a:gd name="T98" fmla="*/ 95 w 452"/>
                  <a:gd name="T99" fmla="*/ 280 h 529"/>
                  <a:gd name="T100" fmla="*/ 74 w 452"/>
                  <a:gd name="T101" fmla="*/ 261 h 529"/>
                  <a:gd name="T102" fmla="*/ 43 w 452"/>
                  <a:gd name="T103" fmla="*/ 243 h 529"/>
                  <a:gd name="T104" fmla="*/ 0 w 452"/>
                  <a:gd name="T105" fmla="*/ 203 h 529"/>
                  <a:gd name="T106" fmla="*/ 21 w 452"/>
                  <a:gd name="T107" fmla="*/ 174 h 529"/>
                  <a:gd name="T108" fmla="*/ 53 w 452"/>
                  <a:gd name="T109" fmla="*/ 154 h 529"/>
                  <a:gd name="T110" fmla="*/ 86 w 452"/>
                  <a:gd name="T111" fmla="*/ 108 h 529"/>
                  <a:gd name="T112" fmla="*/ 74 w 452"/>
                  <a:gd name="T113" fmla="*/ 69 h 529"/>
                  <a:gd name="T114" fmla="*/ 118 w 452"/>
                  <a:gd name="T115" fmla="*/ 69 h 529"/>
                  <a:gd name="T116" fmla="*/ 182 w 452"/>
                  <a:gd name="T117" fmla="*/ 49 h 529"/>
                  <a:gd name="T118" fmla="*/ 225 w 452"/>
                  <a:gd name="T119" fmla="*/ 49 h 529"/>
                  <a:gd name="T120" fmla="*/ 245 w 452"/>
                  <a:gd name="T121" fmla="*/ 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2" h="529">
                    <a:moveTo>
                      <a:pt x="245" y="21"/>
                    </a:moveTo>
                    <a:lnTo>
                      <a:pt x="266" y="21"/>
                    </a:lnTo>
                    <a:lnTo>
                      <a:pt x="288" y="21"/>
                    </a:lnTo>
                    <a:lnTo>
                      <a:pt x="309" y="21"/>
                    </a:lnTo>
                    <a:lnTo>
                      <a:pt x="332" y="21"/>
                    </a:lnTo>
                    <a:lnTo>
                      <a:pt x="341" y="29"/>
                    </a:lnTo>
                    <a:lnTo>
                      <a:pt x="356" y="21"/>
                    </a:lnTo>
                    <a:lnTo>
                      <a:pt x="353" y="10"/>
                    </a:lnTo>
                    <a:lnTo>
                      <a:pt x="360" y="6"/>
                    </a:lnTo>
                    <a:lnTo>
                      <a:pt x="384" y="0"/>
                    </a:lnTo>
                    <a:lnTo>
                      <a:pt x="395" y="6"/>
                    </a:lnTo>
                    <a:lnTo>
                      <a:pt x="403" y="0"/>
                    </a:lnTo>
                    <a:lnTo>
                      <a:pt x="406" y="0"/>
                    </a:lnTo>
                    <a:lnTo>
                      <a:pt x="416" y="10"/>
                    </a:lnTo>
                    <a:lnTo>
                      <a:pt x="427" y="10"/>
                    </a:lnTo>
                    <a:lnTo>
                      <a:pt x="427" y="21"/>
                    </a:lnTo>
                    <a:lnTo>
                      <a:pt x="449" y="13"/>
                    </a:lnTo>
                    <a:lnTo>
                      <a:pt x="452" y="58"/>
                    </a:lnTo>
                    <a:lnTo>
                      <a:pt x="437" y="58"/>
                    </a:lnTo>
                    <a:lnTo>
                      <a:pt x="449" y="69"/>
                    </a:lnTo>
                    <a:lnTo>
                      <a:pt x="437" y="79"/>
                    </a:lnTo>
                    <a:lnTo>
                      <a:pt x="416" y="79"/>
                    </a:lnTo>
                    <a:lnTo>
                      <a:pt x="406" y="69"/>
                    </a:lnTo>
                    <a:lnTo>
                      <a:pt x="395" y="58"/>
                    </a:lnTo>
                    <a:lnTo>
                      <a:pt x="384" y="69"/>
                    </a:lnTo>
                    <a:lnTo>
                      <a:pt x="384" y="79"/>
                    </a:lnTo>
                    <a:lnTo>
                      <a:pt x="384" y="88"/>
                    </a:lnTo>
                    <a:lnTo>
                      <a:pt x="373" y="88"/>
                    </a:lnTo>
                    <a:lnTo>
                      <a:pt x="341" y="88"/>
                    </a:lnTo>
                    <a:lnTo>
                      <a:pt x="332" y="88"/>
                    </a:lnTo>
                    <a:lnTo>
                      <a:pt x="332" y="97"/>
                    </a:lnTo>
                    <a:lnTo>
                      <a:pt x="341" y="108"/>
                    </a:lnTo>
                    <a:lnTo>
                      <a:pt x="352" y="116"/>
                    </a:lnTo>
                    <a:lnTo>
                      <a:pt x="373" y="127"/>
                    </a:lnTo>
                    <a:lnTo>
                      <a:pt x="395" y="136"/>
                    </a:lnTo>
                    <a:lnTo>
                      <a:pt x="406" y="136"/>
                    </a:lnTo>
                    <a:lnTo>
                      <a:pt x="395" y="146"/>
                    </a:lnTo>
                    <a:lnTo>
                      <a:pt x="373" y="154"/>
                    </a:lnTo>
                    <a:lnTo>
                      <a:pt x="352" y="154"/>
                    </a:lnTo>
                    <a:lnTo>
                      <a:pt x="352" y="136"/>
                    </a:lnTo>
                    <a:lnTo>
                      <a:pt x="341" y="136"/>
                    </a:lnTo>
                    <a:lnTo>
                      <a:pt x="332" y="136"/>
                    </a:lnTo>
                    <a:lnTo>
                      <a:pt x="341" y="146"/>
                    </a:lnTo>
                    <a:lnTo>
                      <a:pt x="352" y="164"/>
                    </a:lnTo>
                    <a:lnTo>
                      <a:pt x="363" y="164"/>
                    </a:lnTo>
                    <a:lnTo>
                      <a:pt x="363" y="174"/>
                    </a:lnTo>
                    <a:lnTo>
                      <a:pt x="332" y="164"/>
                    </a:lnTo>
                    <a:lnTo>
                      <a:pt x="320" y="154"/>
                    </a:lnTo>
                    <a:lnTo>
                      <a:pt x="309" y="146"/>
                    </a:lnTo>
                    <a:lnTo>
                      <a:pt x="298" y="136"/>
                    </a:lnTo>
                    <a:lnTo>
                      <a:pt x="298" y="146"/>
                    </a:lnTo>
                    <a:lnTo>
                      <a:pt x="298" y="154"/>
                    </a:lnTo>
                    <a:lnTo>
                      <a:pt x="309" y="164"/>
                    </a:lnTo>
                    <a:lnTo>
                      <a:pt x="332" y="174"/>
                    </a:lnTo>
                    <a:lnTo>
                      <a:pt x="332" y="184"/>
                    </a:lnTo>
                    <a:lnTo>
                      <a:pt x="309" y="174"/>
                    </a:lnTo>
                    <a:lnTo>
                      <a:pt x="288" y="164"/>
                    </a:lnTo>
                    <a:lnTo>
                      <a:pt x="277" y="146"/>
                    </a:lnTo>
                    <a:lnTo>
                      <a:pt x="266" y="127"/>
                    </a:lnTo>
                    <a:lnTo>
                      <a:pt x="255" y="116"/>
                    </a:lnTo>
                    <a:lnTo>
                      <a:pt x="255" y="97"/>
                    </a:lnTo>
                    <a:lnTo>
                      <a:pt x="245" y="97"/>
                    </a:lnTo>
                    <a:lnTo>
                      <a:pt x="225" y="108"/>
                    </a:lnTo>
                    <a:lnTo>
                      <a:pt x="214" y="116"/>
                    </a:lnTo>
                    <a:lnTo>
                      <a:pt x="225" y="127"/>
                    </a:lnTo>
                    <a:lnTo>
                      <a:pt x="225" y="136"/>
                    </a:lnTo>
                    <a:lnTo>
                      <a:pt x="225" y="146"/>
                    </a:lnTo>
                    <a:lnTo>
                      <a:pt x="225" y="164"/>
                    </a:lnTo>
                    <a:lnTo>
                      <a:pt x="235" y="174"/>
                    </a:lnTo>
                    <a:lnTo>
                      <a:pt x="255" y="184"/>
                    </a:lnTo>
                    <a:lnTo>
                      <a:pt x="266" y="203"/>
                    </a:lnTo>
                    <a:lnTo>
                      <a:pt x="298" y="232"/>
                    </a:lnTo>
                    <a:lnTo>
                      <a:pt x="309" y="232"/>
                    </a:lnTo>
                    <a:lnTo>
                      <a:pt x="298" y="251"/>
                    </a:lnTo>
                    <a:lnTo>
                      <a:pt x="288" y="251"/>
                    </a:lnTo>
                    <a:lnTo>
                      <a:pt x="288" y="243"/>
                    </a:lnTo>
                    <a:lnTo>
                      <a:pt x="288" y="232"/>
                    </a:lnTo>
                    <a:lnTo>
                      <a:pt x="277" y="222"/>
                    </a:lnTo>
                    <a:lnTo>
                      <a:pt x="255" y="222"/>
                    </a:lnTo>
                    <a:lnTo>
                      <a:pt x="245" y="222"/>
                    </a:lnTo>
                    <a:lnTo>
                      <a:pt x="235" y="232"/>
                    </a:lnTo>
                    <a:lnTo>
                      <a:pt x="245" y="251"/>
                    </a:lnTo>
                    <a:lnTo>
                      <a:pt x="255" y="251"/>
                    </a:lnTo>
                    <a:lnTo>
                      <a:pt x="255" y="261"/>
                    </a:lnTo>
                    <a:lnTo>
                      <a:pt x="245" y="271"/>
                    </a:lnTo>
                    <a:lnTo>
                      <a:pt x="235" y="280"/>
                    </a:lnTo>
                    <a:lnTo>
                      <a:pt x="245" y="290"/>
                    </a:lnTo>
                    <a:lnTo>
                      <a:pt x="266" y="290"/>
                    </a:lnTo>
                    <a:lnTo>
                      <a:pt x="288" y="300"/>
                    </a:lnTo>
                    <a:lnTo>
                      <a:pt x="309" y="308"/>
                    </a:lnTo>
                    <a:lnTo>
                      <a:pt x="320" y="308"/>
                    </a:lnTo>
                    <a:lnTo>
                      <a:pt x="332" y="328"/>
                    </a:lnTo>
                    <a:lnTo>
                      <a:pt x="352" y="337"/>
                    </a:lnTo>
                    <a:lnTo>
                      <a:pt x="363" y="337"/>
                    </a:lnTo>
                    <a:lnTo>
                      <a:pt x="363" y="356"/>
                    </a:lnTo>
                    <a:lnTo>
                      <a:pt x="363" y="376"/>
                    </a:lnTo>
                    <a:lnTo>
                      <a:pt x="363" y="385"/>
                    </a:lnTo>
                    <a:lnTo>
                      <a:pt x="363" y="395"/>
                    </a:lnTo>
                    <a:lnTo>
                      <a:pt x="341" y="385"/>
                    </a:lnTo>
                    <a:lnTo>
                      <a:pt x="332" y="367"/>
                    </a:lnTo>
                    <a:lnTo>
                      <a:pt x="320" y="367"/>
                    </a:lnTo>
                    <a:lnTo>
                      <a:pt x="298" y="385"/>
                    </a:lnTo>
                    <a:lnTo>
                      <a:pt x="288" y="395"/>
                    </a:lnTo>
                    <a:lnTo>
                      <a:pt x="288" y="405"/>
                    </a:lnTo>
                    <a:lnTo>
                      <a:pt x="298" y="415"/>
                    </a:lnTo>
                    <a:lnTo>
                      <a:pt x="309" y="415"/>
                    </a:lnTo>
                    <a:lnTo>
                      <a:pt x="332" y="405"/>
                    </a:lnTo>
                    <a:lnTo>
                      <a:pt x="332" y="424"/>
                    </a:lnTo>
                    <a:lnTo>
                      <a:pt x="309" y="435"/>
                    </a:lnTo>
                    <a:lnTo>
                      <a:pt x="288" y="443"/>
                    </a:lnTo>
                    <a:lnTo>
                      <a:pt x="277" y="443"/>
                    </a:lnTo>
                    <a:lnTo>
                      <a:pt x="266" y="435"/>
                    </a:lnTo>
                    <a:lnTo>
                      <a:pt x="266" y="424"/>
                    </a:lnTo>
                    <a:lnTo>
                      <a:pt x="255" y="415"/>
                    </a:lnTo>
                    <a:lnTo>
                      <a:pt x="245" y="415"/>
                    </a:lnTo>
                    <a:lnTo>
                      <a:pt x="245" y="435"/>
                    </a:lnTo>
                    <a:lnTo>
                      <a:pt x="255" y="443"/>
                    </a:lnTo>
                    <a:lnTo>
                      <a:pt x="266" y="461"/>
                    </a:lnTo>
                    <a:lnTo>
                      <a:pt x="277" y="461"/>
                    </a:lnTo>
                    <a:lnTo>
                      <a:pt x="277" y="481"/>
                    </a:lnTo>
                    <a:lnTo>
                      <a:pt x="288" y="492"/>
                    </a:lnTo>
                    <a:lnTo>
                      <a:pt x="288" y="500"/>
                    </a:lnTo>
                    <a:lnTo>
                      <a:pt x="309" y="511"/>
                    </a:lnTo>
                    <a:lnTo>
                      <a:pt x="309" y="520"/>
                    </a:lnTo>
                    <a:lnTo>
                      <a:pt x="266" y="520"/>
                    </a:lnTo>
                    <a:lnTo>
                      <a:pt x="255" y="520"/>
                    </a:lnTo>
                    <a:lnTo>
                      <a:pt x="255" y="500"/>
                    </a:lnTo>
                    <a:lnTo>
                      <a:pt x="245" y="500"/>
                    </a:lnTo>
                    <a:lnTo>
                      <a:pt x="245" y="481"/>
                    </a:lnTo>
                    <a:lnTo>
                      <a:pt x="235" y="492"/>
                    </a:lnTo>
                    <a:lnTo>
                      <a:pt x="235" y="500"/>
                    </a:lnTo>
                    <a:lnTo>
                      <a:pt x="235" y="511"/>
                    </a:lnTo>
                    <a:lnTo>
                      <a:pt x="235" y="529"/>
                    </a:lnTo>
                    <a:lnTo>
                      <a:pt x="225" y="529"/>
                    </a:lnTo>
                    <a:lnTo>
                      <a:pt x="214" y="511"/>
                    </a:lnTo>
                    <a:lnTo>
                      <a:pt x="204" y="511"/>
                    </a:lnTo>
                    <a:lnTo>
                      <a:pt x="192" y="500"/>
                    </a:lnTo>
                    <a:lnTo>
                      <a:pt x="192" y="492"/>
                    </a:lnTo>
                    <a:lnTo>
                      <a:pt x="192" y="481"/>
                    </a:lnTo>
                    <a:lnTo>
                      <a:pt x="192" y="472"/>
                    </a:lnTo>
                    <a:lnTo>
                      <a:pt x="182" y="461"/>
                    </a:lnTo>
                    <a:lnTo>
                      <a:pt x="170" y="472"/>
                    </a:lnTo>
                    <a:lnTo>
                      <a:pt x="170" y="481"/>
                    </a:lnTo>
                    <a:lnTo>
                      <a:pt x="182" y="492"/>
                    </a:lnTo>
                    <a:lnTo>
                      <a:pt x="170" y="500"/>
                    </a:lnTo>
                    <a:lnTo>
                      <a:pt x="159" y="500"/>
                    </a:lnTo>
                    <a:lnTo>
                      <a:pt x="149" y="500"/>
                    </a:lnTo>
                    <a:lnTo>
                      <a:pt x="138" y="481"/>
                    </a:lnTo>
                    <a:lnTo>
                      <a:pt x="138" y="472"/>
                    </a:lnTo>
                    <a:lnTo>
                      <a:pt x="138" y="461"/>
                    </a:lnTo>
                    <a:lnTo>
                      <a:pt x="127" y="454"/>
                    </a:lnTo>
                    <a:lnTo>
                      <a:pt x="138" y="443"/>
                    </a:lnTo>
                    <a:lnTo>
                      <a:pt x="138" y="424"/>
                    </a:lnTo>
                    <a:lnTo>
                      <a:pt x="138" y="415"/>
                    </a:lnTo>
                    <a:lnTo>
                      <a:pt x="127" y="405"/>
                    </a:lnTo>
                    <a:lnTo>
                      <a:pt x="118" y="395"/>
                    </a:lnTo>
                    <a:lnTo>
                      <a:pt x="106" y="395"/>
                    </a:lnTo>
                    <a:lnTo>
                      <a:pt x="95" y="376"/>
                    </a:lnTo>
                    <a:lnTo>
                      <a:pt x="95" y="367"/>
                    </a:lnTo>
                    <a:lnTo>
                      <a:pt x="106" y="356"/>
                    </a:lnTo>
                    <a:lnTo>
                      <a:pt x="118" y="356"/>
                    </a:lnTo>
                    <a:lnTo>
                      <a:pt x="127" y="356"/>
                    </a:lnTo>
                    <a:lnTo>
                      <a:pt x="138" y="356"/>
                    </a:lnTo>
                    <a:lnTo>
                      <a:pt x="149" y="356"/>
                    </a:lnTo>
                    <a:lnTo>
                      <a:pt x="159" y="348"/>
                    </a:lnTo>
                    <a:lnTo>
                      <a:pt x="170" y="348"/>
                    </a:lnTo>
                    <a:lnTo>
                      <a:pt x="182" y="348"/>
                    </a:lnTo>
                    <a:lnTo>
                      <a:pt x="192" y="348"/>
                    </a:lnTo>
                    <a:lnTo>
                      <a:pt x="204" y="348"/>
                    </a:lnTo>
                    <a:lnTo>
                      <a:pt x="204" y="356"/>
                    </a:lnTo>
                    <a:lnTo>
                      <a:pt x="225" y="348"/>
                    </a:lnTo>
                    <a:lnTo>
                      <a:pt x="235" y="356"/>
                    </a:lnTo>
                    <a:lnTo>
                      <a:pt x="235" y="367"/>
                    </a:lnTo>
                    <a:lnTo>
                      <a:pt x="245" y="376"/>
                    </a:lnTo>
                    <a:lnTo>
                      <a:pt x="255" y="367"/>
                    </a:lnTo>
                    <a:lnTo>
                      <a:pt x="266" y="367"/>
                    </a:lnTo>
                    <a:lnTo>
                      <a:pt x="277" y="356"/>
                    </a:lnTo>
                    <a:lnTo>
                      <a:pt x="255" y="348"/>
                    </a:lnTo>
                    <a:lnTo>
                      <a:pt x="245" y="337"/>
                    </a:lnTo>
                    <a:lnTo>
                      <a:pt x="235" y="328"/>
                    </a:lnTo>
                    <a:lnTo>
                      <a:pt x="214" y="328"/>
                    </a:lnTo>
                    <a:lnTo>
                      <a:pt x="214" y="337"/>
                    </a:lnTo>
                    <a:lnTo>
                      <a:pt x="204" y="328"/>
                    </a:lnTo>
                    <a:lnTo>
                      <a:pt x="192" y="319"/>
                    </a:lnTo>
                    <a:lnTo>
                      <a:pt x="170" y="319"/>
                    </a:lnTo>
                    <a:lnTo>
                      <a:pt x="159" y="319"/>
                    </a:lnTo>
                    <a:lnTo>
                      <a:pt x="149" y="319"/>
                    </a:lnTo>
                    <a:lnTo>
                      <a:pt x="127" y="328"/>
                    </a:lnTo>
                    <a:lnTo>
                      <a:pt x="127" y="319"/>
                    </a:lnTo>
                    <a:lnTo>
                      <a:pt x="118" y="319"/>
                    </a:lnTo>
                    <a:lnTo>
                      <a:pt x="106" y="319"/>
                    </a:lnTo>
                    <a:lnTo>
                      <a:pt x="95" y="328"/>
                    </a:lnTo>
                    <a:lnTo>
                      <a:pt x="74" y="319"/>
                    </a:lnTo>
                    <a:lnTo>
                      <a:pt x="63" y="319"/>
                    </a:lnTo>
                    <a:lnTo>
                      <a:pt x="63" y="308"/>
                    </a:lnTo>
                    <a:lnTo>
                      <a:pt x="63" y="300"/>
                    </a:lnTo>
                    <a:lnTo>
                      <a:pt x="53" y="290"/>
                    </a:lnTo>
                    <a:lnTo>
                      <a:pt x="63" y="280"/>
                    </a:lnTo>
                    <a:lnTo>
                      <a:pt x="74" y="280"/>
                    </a:lnTo>
                    <a:lnTo>
                      <a:pt x="95" y="280"/>
                    </a:lnTo>
                    <a:lnTo>
                      <a:pt x="95" y="271"/>
                    </a:lnTo>
                    <a:lnTo>
                      <a:pt x="95" y="261"/>
                    </a:lnTo>
                    <a:lnTo>
                      <a:pt x="86" y="261"/>
                    </a:lnTo>
                    <a:lnTo>
                      <a:pt x="74" y="261"/>
                    </a:lnTo>
                    <a:lnTo>
                      <a:pt x="63" y="261"/>
                    </a:lnTo>
                    <a:lnTo>
                      <a:pt x="53" y="271"/>
                    </a:lnTo>
                    <a:lnTo>
                      <a:pt x="43" y="261"/>
                    </a:lnTo>
                    <a:lnTo>
                      <a:pt x="43" y="243"/>
                    </a:lnTo>
                    <a:lnTo>
                      <a:pt x="43" y="232"/>
                    </a:lnTo>
                    <a:lnTo>
                      <a:pt x="21" y="232"/>
                    </a:lnTo>
                    <a:lnTo>
                      <a:pt x="11" y="222"/>
                    </a:lnTo>
                    <a:lnTo>
                      <a:pt x="0" y="203"/>
                    </a:lnTo>
                    <a:lnTo>
                      <a:pt x="11" y="203"/>
                    </a:lnTo>
                    <a:lnTo>
                      <a:pt x="11" y="193"/>
                    </a:lnTo>
                    <a:lnTo>
                      <a:pt x="11" y="184"/>
                    </a:lnTo>
                    <a:lnTo>
                      <a:pt x="21" y="174"/>
                    </a:lnTo>
                    <a:lnTo>
                      <a:pt x="33" y="174"/>
                    </a:lnTo>
                    <a:lnTo>
                      <a:pt x="53" y="164"/>
                    </a:lnTo>
                    <a:lnTo>
                      <a:pt x="43" y="154"/>
                    </a:lnTo>
                    <a:lnTo>
                      <a:pt x="53" y="154"/>
                    </a:lnTo>
                    <a:lnTo>
                      <a:pt x="63" y="146"/>
                    </a:lnTo>
                    <a:lnTo>
                      <a:pt x="74" y="127"/>
                    </a:lnTo>
                    <a:lnTo>
                      <a:pt x="86" y="116"/>
                    </a:lnTo>
                    <a:lnTo>
                      <a:pt x="86" y="108"/>
                    </a:lnTo>
                    <a:lnTo>
                      <a:pt x="86" y="97"/>
                    </a:lnTo>
                    <a:lnTo>
                      <a:pt x="74" y="88"/>
                    </a:lnTo>
                    <a:lnTo>
                      <a:pt x="63" y="79"/>
                    </a:lnTo>
                    <a:lnTo>
                      <a:pt x="74" y="69"/>
                    </a:lnTo>
                    <a:lnTo>
                      <a:pt x="86" y="69"/>
                    </a:lnTo>
                    <a:lnTo>
                      <a:pt x="86" y="58"/>
                    </a:lnTo>
                    <a:lnTo>
                      <a:pt x="95" y="69"/>
                    </a:lnTo>
                    <a:lnTo>
                      <a:pt x="118" y="69"/>
                    </a:lnTo>
                    <a:lnTo>
                      <a:pt x="127" y="69"/>
                    </a:lnTo>
                    <a:lnTo>
                      <a:pt x="149" y="58"/>
                    </a:lnTo>
                    <a:lnTo>
                      <a:pt x="170" y="58"/>
                    </a:lnTo>
                    <a:lnTo>
                      <a:pt x="182" y="49"/>
                    </a:lnTo>
                    <a:lnTo>
                      <a:pt x="192" y="40"/>
                    </a:lnTo>
                    <a:lnTo>
                      <a:pt x="204" y="49"/>
                    </a:lnTo>
                    <a:lnTo>
                      <a:pt x="214" y="49"/>
                    </a:lnTo>
                    <a:lnTo>
                      <a:pt x="225" y="49"/>
                    </a:lnTo>
                    <a:lnTo>
                      <a:pt x="235" y="40"/>
                    </a:lnTo>
                    <a:lnTo>
                      <a:pt x="245" y="29"/>
                    </a:lnTo>
                    <a:lnTo>
                      <a:pt x="266" y="21"/>
                    </a:lnTo>
                    <a:lnTo>
                      <a:pt x="245" y="21"/>
                    </a:lnTo>
                    <a:lnTo>
                      <a:pt x="245" y="21"/>
                    </a:lnTo>
                    <a:close/>
                  </a:path>
                </a:pathLst>
              </a:custGeom>
              <a:solidFill>
                <a:srgbClr val="0072C6"/>
              </a:solidFill>
              <a:ln w="3175" cmpd="sng">
                <a:solidFill>
                  <a:schemeClr val="bg1"/>
                </a:solidFill>
                <a:round/>
                <a:headEnd/>
                <a:tailEnd/>
              </a:ln>
            </p:spPr>
            <p:txBody>
              <a:bodyPr/>
              <a:lstStyle/>
              <a:p>
                <a:pPr>
                  <a:defRPr/>
                </a:pPr>
                <a:endParaRPr lang="de-CH"/>
              </a:p>
            </p:txBody>
          </p:sp>
          <p:sp>
            <p:nvSpPr>
              <p:cNvPr id="1229" name="Freeform 10"/>
              <p:cNvSpPr>
                <a:spLocks/>
              </p:cNvSpPr>
              <p:nvPr/>
            </p:nvSpPr>
            <p:spPr bwMode="auto">
              <a:xfrm>
                <a:off x="4369" y="3127"/>
                <a:ext cx="284" cy="285"/>
              </a:xfrm>
              <a:custGeom>
                <a:avLst/>
                <a:gdLst>
                  <a:gd name="T0" fmla="*/ 85 w 277"/>
                  <a:gd name="T1" fmla="*/ 291 h 300"/>
                  <a:gd name="T2" fmla="*/ 130 w 277"/>
                  <a:gd name="T3" fmla="*/ 291 h 300"/>
                  <a:gd name="T4" fmla="*/ 161 w 277"/>
                  <a:gd name="T5" fmla="*/ 300 h 300"/>
                  <a:gd name="T6" fmla="*/ 182 w 277"/>
                  <a:gd name="T7" fmla="*/ 281 h 300"/>
                  <a:gd name="T8" fmla="*/ 203 w 277"/>
                  <a:gd name="T9" fmla="*/ 272 h 300"/>
                  <a:gd name="T10" fmla="*/ 214 w 277"/>
                  <a:gd name="T11" fmla="*/ 272 h 300"/>
                  <a:gd name="T12" fmla="*/ 235 w 277"/>
                  <a:gd name="T13" fmla="*/ 281 h 300"/>
                  <a:gd name="T14" fmla="*/ 246 w 277"/>
                  <a:gd name="T15" fmla="*/ 291 h 300"/>
                  <a:gd name="T16" fmla="*/ 277 w 277"/>
                  <a:gd name="T17" fmla="*/ 281 h 300"/>
                  <a:gd name="T18" fmla="*/ 269 w 277"/>
                  <a:gd name="T19" fmla="*/ 58 h 300"/>
                  <a:gd name="T20" fmla="*/ 226 w 277"/>
                  <a:gd name="T21" fmla="*/ 50 h 300"/>
                  <a:gd name="T22" fmla="*/ 192 w 277"/>
                  <a:gd name="T23" fmla="*/ 50 h 300"/>
                  <a:gd name="T24" fmla="*/ 161 w 277"/>
                  <a:gd name="T25" fmla="*/ 50 h 300"/>
                  <a:gd name="T26" fmla="*/ 130 w 277"/>
                  <a:gd name="T27" fmla="*/ 40 h 300"/>
                  <a:gd name="T28" fmla="*/ 85 w 277"/>
                  <a:gd name="T29" fmla="*/ 40 h 300"/>
                  <a:gd name="T30" fmla="*/ 53 w 277"/>
                  <a:gd name="T31" fmla="*/ 30 h 300"/>
                  <a:gd name="T32" fmla="*/ 53 w 277"/>
                  <a:gd name="T33" fmla="*/ 0 h 300"/>
                  <a:gd name="T34" fmla="*/ 43 w 277"/>
                  <a:gd name="T35" fmla="*/ 0 h 300"/>
                  <a:gd name="T36" fmla="*/ 12 w 277"/>
                  <a:gd name="T37" fmla="*/ 30 h 300"/>
                  <a:gd name="T38" fmla="*/ 12 w 277"/>
                  <a:gd name="T39" fmla="*/ 50 h 300"/>
                  <a:gd name="T40" fmla="*/ 21 w 277"/>
                  <a:gd name="T41" fmla="*/ 77 h 300"/>
                  <a:gd name="T42" fmla="*/ 33 w 277"/>
                  <a:gd name="T43" fmla="*/ 89 h 300"/>
                  <a:gd name="T44" fmla="*/ 53 w 277"/>
                  <a:gd name="T45" fmla="*/ 98 h 300"/>
                  <a:gd name="T46" fmla="*/ 43 w 277"/>
                  <a:gd name="T47" fmla="*/ 116 h 300"/>
                  <a:gd name="T48" fmla="*/ 21 w 277"/>
                  <a:gd name="T49" fmla="*/ 136 h 300"/>
                  <a:gd name="T50" fmla="*/ 12 w 277"/>
                  <a:gd name="T51" fmla="*/ 155 h 300"/>
                  <a:gd name="T52" fmla="*/ 12 w 277"/>
                  <a:gd name="T53" fmla="*/ 184 h 300"/>
                  <a:gd name="T54" fmla="*/ 33 w 277"/>
                  <a:gd name="T55" fmla="*/ 214 h 300"/>
                  <a:gd name="T56" fmla="*/ 53 w 277"/>
                  <a:gd name="T57" fmla="*/ 233 h 300"/>
                  <a:gd name="T58" fmla="*/ 75 w 277"/>
                  <a:gd name="T59" fmla="*/ 252 h 300"/>
                  <a:gd name="T60" fmla="*/ 75 w 277"/>
                  <a:gd name="T61" fmla="*/ 272 h 300"/>
                  <a:gd name="T62" fmla="*/ 63 w 277"/>
                  <a:gd name="T63" fmla="*/ 29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7" h="300">
                    <a:moveTo>
                      <a:pt x="63" y="291"/>
                    </a:moveTo>
                    <a:lnTo>
                      <a:pt x="85" y="291"/>
                    </a:lnTo>
                    <a:lnTo>
                      <a:pt x="108" y="291"/>
                    </a:lnTo>
                    <a:lnTo>
                      <a:pt x="130" y="291"/>
                    </a:lnTo>
                    <a:lnTo>
                      <a:pt x="150" y="291"/>
                    </a:lnTo>
                    <a:lnTo>
                      <a:pt x="161" y="300"/>
                    </a:lnTo>
                    <a:lnTo>
                      <a:pt x="182" y="291"/>
                    </a:lnTo>
                    <a:lnTo>
                      <a:pt x="182" y="281"/>
                    </a:lnTo>
                    <a:lnTo>
                      <a:pt x="192" y="281"/>
                    </a:lnTo>
                    <a:lnTo>
                      <a:pt x="203" y="272"/>
                    </a:lnTo>
                    <a:lnTo>
                      <a:pt x="214" y="281"/>
                    </a:lnTo>
                    <a:lnTo>
                      <a:pt x="214" y="272"/>
                    </a:lnTo>
                    <a:lnTo>
                      <a:pt x="226" y="272"/>
                    </a:lnTo>
                    <a:lnTo>
                      <a:pt x="235" y="281"/>
                    </a:lnTo>
                    <a:lnTo>
                      <a:pt x="246" y="281"/>
                    </a:lnTo>
                    <a:lnTo>
                      <a:pt x="246" y="291"/>
                    </a:lnTo>
                    <a:lnTo>
                      <a:pt x="269" y="281"/>
                    </a:lnTo>
                    <a:lnTo>
                      <a:pt x="277" y="281"/>
                    </a:lnTo>
                    <a:lnTo>
                      <a:pt x="277" y="50"/>
                    </a:lnTo>
                    <a:lnTo>
                      <a:pt x="269" y="58"/>
                    </a:lnTo>
                    <a:lnTo>
                      <a:pt x="246" y="58"/>
                    </a:lnTo>
                    <a:lnTo>
                      <a:pt x="226" y="50"/>
                    </a:lnTo>
                    <a:lnTo>
                      <a:pt x="214" y="50"/>
                    </a:lnTo>
                    <a:lnTo>
                      <a:pt x="192" y="50"/>
                    </a:lnTo>
                    <a:lnTo>
                      <a:pt x="182" y="50"/>
                    </a:lnTo>
                    <a:lnTo>
                      <a:pt x="161" y="50"/>
                    </a:lnTo>
                    <a:lnTo>
                      <a:pt x="139" y="50"/>
                    </a:lnTo>
                    <a:lnTo>
                      <a:pt x="130" y="40"/>
                    </a:lnTo>
                    <a:lnTo>
                      <a:pt x="108" y="40"/>
                    </a:lnTo>
                    <a:lnTo>
                      <a:pt x="85" y="40"/>
                    </a:lnTo>
                    <a:lnTo>
                      <a:pt x="63" y="40"/>
                    </a:lnTo>
                    <a:lnTo>
                      <a:pt x="53" y="30"/>
                    </a:lnTo>
                    <a:lnTo>
                      <a:pt x="53" y="20"/>
                    </a:lnTo>
                    <a:lnTo>
                      <a:pt x="53" y="0"/>
                    </a:lnTo>
                    <a:lnTo>
                      <a:pt x="33" y="0"/>
                    </a:lnTo>
                    <a:lnTo>
                      <a:pt x="43" y="0"/>
                    </a:lnTo>
                    <a:lnTo>
                      <a:pt x="21" y="20"/>
                    </a:lnTo>
                    <a:lnTo>
                      <a:pt x="12" y="30"/>
                    </a:lnTo>
                    <a:lnTo>
                      <a:pt x="0" y="30"/>
                    </a:lnTo>
                    <a:lnTo>
                      <a:pt x="12" y="50"/>
                    </a:lnTo>
                    <a:lnTo>
                      <a:pt x="12" y="68"/>
                    </a:lnTo>
                    <a:lnTo>
                      <a:pt x="21" y="77"/>
                    </a:lnTo>
                    <a:lnTo>
                      <a:pt x="21" y="89"/>
                    </a:lnTo>
                    <a:lnTo>
                      <a:pt x="33" y="89"/>
                    </a:lnTo>
                    <a:lnTo>
                      <a:pt x="43" y="89"/>
                    </a:lnTo>
                    <a:lnTo>
                      <a:pt x="53" y="98"/>
                    </a:lnTo>
                    <a:lnTo>
                      <a:pt x="43" y="107"/>
                    </a:lnTo>
                    <a:lnTo>
                      <a:pt x="43" y="116"/>
                    </a:lnTo>
                    <a:lnTo>
                      <a:pt x="21" y="127"/>
                    </a:lnTo>
                    <a:lnTo>
                      <a:pt x="21" y="136"/>
                    </a:lnTo>
                    <a:lnTo>
                      <a:pt x="21" y="155"/>
                    </a:lnTo>
                    <a:lnTo>
                      <a:pt x="12" y="155"/>
                    </a:lnTo>
                    <a:lnTo>
                      <a:pt x="12" y="175"/>
                    </a:lnTo>
                    <a:lnTo>
                      <a:pt x="12" y="184"/>
                    </a:lnTo>
                    <a:lnTo>
                      <a:pt x="12" y="204"/>
                    </a:lnTo>
                    <a:lnTo>
                      <a:pt x="33" y="214"/>
                    </a:lnTo>
                    <a:lnTo>
                      <a:pt x="43" y="223"/>
                    </a:lnTo>
                    <a:lnTo>
                      <a:pt x="53" y="233"/>
                    </a:lnTo>
                    <a:lnTo>
                      <a:pt x="63" y="242"/>
                    </a:lnTo>
                    <a:lnTo>
                      <a:pt x="75" y="252"/>
                    </a:lnTo>
                    <a:lnTo>
                      <a:pt x="75" y="261"/>
                    </a:lnTo>
                    <a:lnTo>
                      <a:pt x="75" y="272"/>
                    </a:lnTo>
                    <a:lnTo>
                      <a:pt x="63" y="281"/>
                    </a:lnTo>
                    <a:lnTo>
                      <a:pt x="63" y="291"/>
                    </a:lnTo>
                    <a:lnTo>
                      <a:pt x="63" y="291"/>
                    </a:lnTo>
                    <a:close/>
                  </a:path>
                </a:pathLst>
              </a:custGeom>
              <a:grpFill/>
              <a:ln w="3175" cmpd="sng">
                <a:solidFill>
                  <a:schemeClr val="bg1"/>
                </a:solidFill>
                <a:round/>
                <a:headEnd/>
                <a:tailEnd/>
              </a:ln>
            </p:spPr>
            <p:txBody>
              <a:bodyPr/>
              <a:lstStyle/>
              <a:p>
                <a:pPr>
                  <a:defRPr/>
                </a:pPr>
                <a:endParaRPr lang="de-CH"/>
              </a:p>
            </p:txBody>
          </p:sp>
          <p:sp>
            <p:nvSpPr>
              <p:cNvPr id="1230" name="Freeform 11"/>
              <p:cNvSpPr>
                <a:spLocks/>
              </p:cNvSpPr>
              <p:nvPr/>
            </p:nvSpPr>
            <p:spPr bwMode="auto">
              <a:xfrm>
                <a:off x="4124" y="3300"/>
                <a:ext cx="154" cy="274"/>
              </a:xfrm>
              <a:custGeom>
                <a:avLst/>
                <a:gdLst>
                  <a:gd name="T0" fmla="*/ 202 w 202"/>
                  <a:gd name="T1" fmla="*/ 273 h 432"/>
                  <a:gd name="T2" fmla="*/ 202 w 202"/>
                  <a:gd name="T3" fmla="*/ 302 h 432"/>
                  <a:gd name="T4" fmla="*/ 173 w 202"/>
                  <a:gd name="T5" fmla="*/ 347 h 432"/>
                  <a:gd name="T6" fmla="*/ 144 w 202"/>
                  <a:gd name="T7" fmla="*/ 359 h 432"/>
                  <a:gd name="T8" fmla="*/ 130 w 202"/>
                  <a:gd name="T9" fmla="*/ 388 h 432"/>
                  <a:gd name="T10" fmla="*/ 101 w 202"/>
                  <a:gd name="T11" fmla="*/ 403 h 432"/>
                  <a:gd name="T12" fmla="*/ 101 w 202"/>
                  <a:gd name="T13" fmla="*/ 432 h 432"/>
                  <a:gd name="T14" fmla="*/ 72 w 202"/>
                  <a:gd name="T15" fmla="*/ 403 h 432"/>
                  <a:gd name="T16" fmla="*/ 43 w 202"/>
                  <a:gd name="T17" fmla="*/ 388 h 432"/>
                  <a:gd name="T18" fmla="*/ 0 w 202"/>
                  <a:gd name="T19" fmla="*/ 374 h 432"/>
                  <a:gd name="T20" fmla="*/ 14 w 202"/>
                  <a:gd name="T21" fmla="*/ 347 h 432"/>
                  <a:gd name="T22" fmla="*/ 0 w 202"/>
                  <a:gd name="T23" fmla="*/ 332 h 432"/>
                  <a:gd name="T24" fmla="*/ 14 w 202"/>
                  <a:gd name="T25" fmla="*/ 302 h 432"/>
                  <a:gd name="T26" fmla="*/ 0 w 202"/>
                  <a:gd name="T27" fmla="*/ 273 h 432"/>
                  <a:gd name="T28" fmla="*/ 14 w 202"/>
                  <a:gd name="T29" fmla="*/ 246 h 432"/>
                  <a:gd name="T30" fmla="*/ 14 w 202"/>
                  <a:gd name="T31" fmla="*/ 202 h 432"/>
                  <a:gd name="T32" fmla="*/ 14 w 202"/>
                  <a:gd name="T33" fmla="*/ 172 h 432"/>
                  <a:gd name="T34" fmla="*/ 14 w 202"/>
                  <a:gd name="T35" fmla="*/ 143 h 432"/>
                  <a:gd name="T36" fmla="*/ 29 w 202"/>
                  <a:gd name="T37" fmla="*/ 130 h 432"/>
                  <a:gd name="T38" fmla="*/ 14 w 202"/>
                  <a:gd name="T39" fmla="*/ 101 h 432"/>
                  <a:gd name="T40" fmla="*/ 14 w 202"/>
                  <a:gd name="T41" fmla="*/ 58 h 432"/>
                  <a:gd name="T42" fmla="*/ 14 w 202"/>
                  <a:gd name="T43" fmla="*/ 29 h 432"/>
                  <a:gd name="T44" fmla="*/ 43 w 202"/>
                  <a:gd name="T45" fmla="*/ 15 h 432"/>
                  <a:gd name="T46" fmla="*/ 85 w 202"/>
                  <a:gd name="T47" fmla="*/ 15 h 432"/>
                  <a:gd name="T48" fmla="*/ 130 w 202"/>
                  <a:gd name="T49" fmla="*/ 29 h 432"/>
                  <a:gd name="T50" fmla="*/ 144 w 202"/>
                  <a:gd name="T51" fmla="*/ 74 h 432"/>
                  <a:gd name="T52" fmla="*/ 130 w 202"/>
                  <a:gd name="T53" fmla="*/ 101 h 432"/>
                  <a:gd name="T54" fmla="*/ 130 w 202"/>
                  <a:gd name="T55" fmla="*/ 143 h 432"/>
                  <a:gd name="T56" fmla="*/ 144 w 202"/>
                  <a:gd name="T57" fmla="*/ 172 h 432"/>
                  <a:gd name="T58" fmla="*/ 157 w 202"/>
                  <a:gd name="T59" fmla="*/ 202 h 432"/>
                  <a:gd name="T60" fmla="*/ 173 w 202"/>
                  <a:gd name="T61" fmla="*/ 246 h 432"/>
                  <a:gd name="T62" fmla="*/ 186 w 202"/>
                  <a:gd name="T63" fmla="*/ 26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 h="432">
                    <a:moveTo>
                      <a:pt x="186" y="260"/>
                    </a:moveTo>
                    <a:lnTo>
                      <a:pt x="202" y="273"/>
                    </a:lnTo>
                    <a:lnTo>
                      <a:pt x="202" y="289"/>
                    </a:lnTo>
                    <a:lnTo>
                      <a:pt x="202" y="302"/>
                    </a:lnTo>
                    <a:lnTo>
                      <a:pt x="186" y="318"/>
                    </a:lnTo>
                    <a:lnTo>
                      <a:pt x="173" y="347"/>
                    </a:lnTo>
                    <a:lnTo>
                      <a:pt x="157" y="359"/>
                    </a:lnTo>
                    <a:lnTo>
                      <a:pt x="144" y="359"/>
                    </a:lnTo>
                    <a:lnTo>
                      <a:pt x="157" y="374"/>
                    </a:lnTo>
                    <a:lnTo>
                      <a:pt x="130" y="388"/>
                    </a:lnTo>
                    <a:lnTo>
                      <a:pt x="115" y="388"/>
                    </a:lnTo>
                    <a:lnTo>
                      <a:pt x="101" y="403"/>
                    </a:lnTo>
                    <a:lnTo>
                      <a:pt x="101" y="417"/>
                    </a:lnTo>
                    <a:lnTo>
                      <a:pt x="101" y="432"/>
                    </a:lnTo>
                    <a:lnTo>
                      <a:pt x="85" y="432"/>
                    </a:lnTo>
                    <a:lnTo>
                      <a:pt x="72" y="403"/>
                    </a:lnTo>
                    <a:lnTo>
                      <a:pt x="72" y="388"/>
                    </a:lnTo>
                    <a:lnTo>
                      <a:pt x="43" y="388"/>
                    </a:lnTo>
                    <a:lnTo>
                      <a:pt x="29" y="374"/>
                    </a:lnTo>
                    <a:lnTo>
                      <a:pt x="0" y="374"/>
                    </a:lnTo>
                    <a:lnTo>
                      <a:pt x="0" y="347"/>
                    </a:lnTo>
                    <a:lnTo>
                      <a:pt x="14" y="347"/>
                    </a:lnTo>
                    <a:lnTo>
                      <a:pt x="14" y="332"/>
                    </a:lnTo>
                    <a:lnTo>
                      <a:pt x="0" y="332"/>
                    </a:lnTo>
                    <a:lnTo>
                      <a:pt x="0" y="318"/>
                    </a:lnTo>
                    <a:lnTo>
                      <a:pt x="14" y="302"/>
                    </a:lnTo>
                    <a:lnTo>
                      <a:pt x="0" y="289"/>
                    </a:lnTo>
                    <a:lnTo>
                      <a:pt x="0" y="273"/>
                    </a:lnTo>
                    <a:lnTo>
                      <a:pt x="0" y="260"/>
                    </a:lnTo>
                    <a:lnTo>
                      <a:pt x="14" y="246"/>
                    </a:lnTo>
                    <a:lnTo>
                      <a:pt x="14" y="215"/>
                    </a:lnTo>
                    <a:lnTo>
                      <a:pt x="14" y="202"/>
                    </a:lnTo>
                    <a:lnTo>
                      <a:pt x="14" y="188"/>
                    </a:lnTo>
                    <a:lnTo>
                      <a:pt x="14" y="172"/>
                    </a:lnTo>
                    <a:lnTo>
                      <a:pt x="14" y="159"/>
                    </a:lnTo>
                    <a:lnTo>
                      <a:pt x="14" y="143"/>
                    </a:lnTo>
                    <a:lnTo>
                      <a:pt x="29" y="143"/>
                    </a:lnTo>
                    <a:lnTo>
                      <a:pt x="29" y="130"/>
                    </a:lnTo>
                    <a:lnTo>
                      <a:pt x="29" y="116"/>
                    </a:lnTo>
                    <a:lnTo>
                      <a:pt x="14" y="101"/>
                    </a:lnTo>
                    <a:lnTo>
                      <a:pt x="14" y="74"/>
                    </a:lnTo>
                    <a:lnTo>
                      <a:pt x="14" y="58"/>
                    </a:lnTo>
                    <a:lnTo>
                      <a:pt x="14" y="45"/>
                    </a:lnTo>
                    <a:lnTo>
                      <a:pt x="14" y="29"/>
                    </a:lnTo>
                    <a:lnTo>
                      <a:pt x="29" y="15"/>
                    </a:lnTo>
                    <a:lnTo>
                      <a:pt x="43" y="15"/>
                    </a:lnTo>
                    <a:lnTo>
                      <a:pt x="72" y="0"/>
                    </a:lnTo>
                    <a:lnTo>
                      <a:pt x="85" y="15"/>
                    </a:lnTo>
                    <a:lnTo>
                      <a:pt x="101" y="29"/>
                    </a:lnTo>
                    <a:lnTo>
                      <a:pt x="130" y="29"/>
                    </a:lnTo>
                    <a:lnTo>
                      <a:pt x="130" y="45"/>
                    </a:lnTo>
                    <a:lnTo>
                      <a:pt x="144" y="74"/>
                    </a:lnTo>
                    <a:lnTo>
                      <a:pt x="144" y="87"/>
                    </a:lnTo>
                    <a:lnTo>
                      <a:pt x="130" y="101"/>
                    </a:lnTo>
                    <a:lnTo>
                      <a:pt x="130" y="116"/>
                    </a:lnTo>
                    <a:lnTo>
                      <a:pt x="130" y="143"/>
                    </a:lnTo>
                    <a:lnTo>
                      <a:pt x="144" y="159"/>
                    </a:lnTo>
                    <a:lnTo>
                      <a:pt x="144" y="172"/>
                    </a:lnTo>
                    <a:lnTo>
                      <a:pt x="144" y="202"/>
                    </a:lnTo>
                    <a:lnTo>
                      <a:pt x="157" y="202"/>
                    </a:lnTo>
                    <a:lnTo>
                      <a:pt x="157" y="231"/>
                    </a:lnTo>
                    <a:lnTo>
                      <a:pt x="173" y="246"/>
                    </a:lnTo>
                    <a:lnTo>
                      <a:pt x="186" y="260"/>
                    </a:lnTo>
                    <a:lnTo>
                      <a:pt x="186" y="260"/>
                    </a:lnTo>
                    <a:lnTo>
                      <a:pt x="186" y="260"/>
                    </a:lnTo>
                    <a:close/>
                  </a:path>
                </a:pathLst>
              </a:custGeom>
              <a:grpFill/>
              <a:ln w="3175" cmpd="sng">
                <a:solidFill>
                  <a:schemeClr val="bg1"/>
                </a:solidFill>
                <a:round/>
                <a:headEnd/>
                <a:tailEnd/>
              </a:ln>
            </p:spPr>
            <p:txBody>
              <a:bodyPr/>
              <a:lstStyle/>
              <a:p>
                <a:pPr>
                  <a:defRPr/>
                </a:pPr>
                <a:endParaRPr lang="de-CH"/>
              </a:p>
            </p:txBody>
          </p:sp>
          <p:sp>
            <p:nvSpPr>
              <p:cNvPr id="1231" name="Freeform 12"/>
              <p:cNvSpPr>
                <a:spLocks/>
              </p:cNvSpPr>
              <p:nvPr/>
            </p:nvSpPr>
            <p:spPr bwMode="auto">
              <a:xfrm>
                <a:off x="3615" y="2873"/>
                <a:ext cx="281" cy="146"/>
              </a:xfrm>
              <a:custGeom>
                <a:avLst/>
                <a:gdLst>
                  <a:gd name="T0" fmla="*/ 183 w 273"/>
                  <a:gd name="T1" fmla="*/ 95 h 154"/>
                  <a:gd name="T2" fmla="*/ 175 w 273"/>
                  <a:gd name="T3" fmla="*/ 114 h 154"/>
                  <a:gd name="T4" fmla="*/ 159 w 273"/>
                  <a:gd name="T5" fmla="*/ 115 h 154"/>
                  <a:gd name="T6" fmla="*/ 156 w 273"/>
                  <a:gd name="T7" fmla="*/ 135 h 154"/>
                  <a:gd name="T8" fmla="*/ 148 w 273"/>
                  <a:gd name="T9" fmla="*/ 154 h 154"/>
                  <a:gd name="T10" fmla="*/ 132 w 273"/>
                  <a:gd name="T11" fmla="*/ 153 h 154"/>
                  <a:gd name="T12" fmla="*/ 115 w 273"/>
                  <a:gd name="T13" fmla="*/ 148 h 154"/>
                  <a:gd name="T14" fmla="*/ 106 w 273"/>
                  <a:gd name="T15" fmla="*/ 136 h 154"/>
                  <a:gd name="T16" fmla="*/ 89 w 273"/>
                  <a:gd name="T17" fmla="*/ 135 h 154"/>
                  <a:gd name="T18" fmla="*/ 73 w 273"/>
                  <a:gd name="T19" fmla="*/ 135 h 154"/>
                  <a:gd name="T20" fmla="*/ 75 w 273"/>
                  <a:gd name="T21" fmla="*/ 140 h 154"/>
                  <a:gd name="T22" fmla="*/ 59 w 273"/>
                  <a:gd name="T23" fmla="*/ 143 h 154"/>
                  <a:gd name="T24" fmla="*/ 45 w 273"/>
                  <a:gd name="T25" fmla="*/ 147 h 154"/>
                  <a:gd name="T26" fmla="*/ 28 w 273"/>
                  <a:gd name="T27" fmla="*/ 141 h 154"/>
                  <a:gd name="T28" fmla="*/ 0 w 273"/>
                  <a:gd name="T29" fmla="*/ 120 h 154"/>
                  <a:gd name="T30" fmla="*/ 0 w 273"/>
                  <a:gd name="T31" fmla="*/ 105 h 154"/>
                  <a:gd name="T32" fmla="*/ 12 w 273"/>
                  <a:gd name="T33" fmla="*/ 103 h 154"/>
                  <a:gd name="T34" fmla="*/ 25 w 273"/>
                  <a:gd name="T35" fmla="*/ 95 h 154"/>
                  <a:gd name="T36" fmla="*/ 1 w 273"/>
                  <a:gd name="T37" fmla="*/ 73 h 154"/>
                  <a:gd name="T38" fmla="*/ 16 w 273"/>
                  <a:gd name="T39" fmla="*/ 70 h 154"/>
                  <a:gd name="T40" fmla="*/ 25 w 273"/>
                  <a:gd name="T41" fmla="*/ 59 h 154"/>
                  <a:gd name="T42" fmla="*/ 13 w 273"/>
                  <a:gd name="T43" fmla="*/ 47 h 154"/>
                  <a:gd name="T44" fmla="*/ 7 w 273"/>
                  <a:gd name="T45" fmla="*/ 27 h 154"/>
                  <a:gd name="T46" fmla="*/ 71 w 273"/>
                  <a:gd name="T47" fmla="*/ 35 h 154"/>
                  <a:gd name="T48" fmla="*/ 79 w 273"/>
                  <a:gd name="T49" fmla="*/ 32 h 154"/>
                  <a:gd name="T50" fmla="*/ 93 w 273"/>
                  <a:gd name="T51" fmla="*/ 23 h 154"/>
                  <a:gd name="T52" fmla="*/ 110 w 273"/>
                  <a:gd name="T53" fmla="*/ 25 h 154"/>
                  <a:gd name="T54" fmla="*/ 108 w 273"/>
                  <a:gd name="T55" fmla="*/ 19 h 154"/>
                  <a:gd name="T56" fmla="*/ 124 w 273"/>
                  <a:gd name="T57" fmla="*/ 14 h 154"/>
                  <a:gd name="T58" fmla="*/ 130 w 273"/>
                  <a:gd name="T59" fmla="*/ 13 h 154"/>
                  <a:gd name="T60" fmla="*/ 137 w 273"/>
                  <a:gd name="T61" fmla="*/ 11 h 154"/>
                  <a:gd name="T62" fmla="*/ 147 w 273"/>
                  <a:gd name="T63" fmla="*/ 8 h 154"/>
                  <a:gd name="T64" fmla="*/ 156 w 273"/>
                  <a:gd name="T65" fmla="*/ 13 h 154"/>
                  <a:gd name="T66" fmla="*/ 162 w 273"/>
                  <a:gd name="T67" fmla="*/ 11 h 154"/>
                  <a:gd name="T68" fmla="*/ 177 w 273"/>
                  <a:gd name="T69" fmla="*/ 7 h 154"/>
                  <a:gd name="T70" fmla="*/ 186 w 273"/>
                  <a:gd name="T71" fmla="*/ 4 h 154"/>
                  <a:gd name="T72" fmla="*/ 193 w 273"/>
                  <a:gd name="T73" fmla="*/ 3 h 154"/>
                  <a:gd name="T74" fmla="*/ 202 w 273"/>
                  <a:gd name="T75" fmla="*/ 0 h 154"/>
                  <a:gd name="T76" fmla="*/ 203 w 273"/>
                  <a:gd name="T77" fmla="*/ 4 h 154"/>
                  <a:gd name="T78" fmla="*/ 204 w 273"/>
                  <a:gd name="T79" fmla="*/ 10 h 154"/>
                  <a:gd name="T80" fmla="*/ 211 w 273"/>
                  <a:gd name="T81" fmla="*/ 8 h 154"/>
                  <a:gd name="T82" fmla="*/ 219 w 273"/>
                  <a:gd name="T83" fmla="*/ 7 h 154"/>
                  <a:gd name="T84" fmla="*/ 226 w 273"/>
                  <a:gd name="T85" fmla="*/ 4 h 154"/>
                  <a:gd name="T86" fmla="*/ 236 w 273"/>
                  <a:gd name="T87" fmla="*/ 8 h 154"/>
                  <a:gd name="T88" fmla="*/ 247 w 273"/>
                  <a:gd name="T89" fmla="*/ 12 h 154"/>
                  <a:gd name="T90" fmla="*/ 258 w 273"/>
                  <a:gd name="T91" fmla="*/ 28 h 154"/>
                  <a:gd name="T92" fmla="*/ 273 w 273"/>
                  <a:gd name="T93" fmla="*/ 36 h 154"/>
                  <a:gd name="T94" fmla="*/ 241 w 273"/>
                  <a:gd name="T95" fmla="*/ 46 h 154"/>
                  <a:gd name="T96" fmla="*/ 228 w 273"/>
                  <a:gd name="T97" fmla="*/ 58 h 154"/>
                  <a:gd name="T98" fmla="*/ 219 w 273"/>
                  <a:gd name="T99" fmla="*/ 65 h 154"/>
                  <a:gd name="T100" fmla="*/ 217 w 273"/>
                  <a:gd name="T101" fmla="*/ 64 h 154"/>
                  <a:gd name="T102" fmla="*/ 202 w 273"/>
                  <a:gd name="T103" fmla="*/ 63 h 154"/>
                  <a:gd name="T104" fmla="*/ 194 w 273"/>
                  <a:gd name="T105" fmla="*/ 71 h 154"/>
                  <a:gd name="T106" fmla="*/ 205 w 273"/>
                  <a:gd name="T107" fmla="*/ 78 h 154"/>
                  <a:gd name="T108" fmla="*/ 181 w 273"/>
                  <a:gd name="T109" fmla="*/ 79 h 154"/>
                  <a:gd name="T110" fmla="*/ 183 w 273"/>
                  <a:gd name="T111" fmla="*/ 9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3" h="154">
                    <a:moveTo>
                      <a:pt x="183" y="95"/>
                    </a:moveTo>
                    <a:lnTo>
                      <a:pt x="175" y="114"/>
                    </a:lnTo>
                    <a:lnTo>
                      <a:pt x="159" y="115"/>
                    </a:lnTo>
                    <a:lnTo>
                      <a:pt x="156" y="135"/>
                    </a:lnTo>
                    <a:lnTo>
                      <a:pt x="148" y="154"/>
                    </a:lnTo>
                    <a:lnTo>
                      <a:pt x="132" y="153"/>
                    </a:lnTo>
                    <a:lnTo>
                      <a:pt x="115" y="148"/>
                    </a:lnTo>
                    <a:lnTo>
                      <a:pt x="106" y="136"/>
                    </a:lnTo>
                    <a:lnTo>
                      <a:pt x="89" y="135"/>
                    </a:lnTo>
                    <a:lnTo>
                      <a:pt x="73" y="135"/>
                    </a:lnTo>
                    <a:lnTo>
                      <a:pt x="75" y="140"/>
                    </a:lnTo>
                    <a:lnTo>
                      <a:pt x="59" y="143"/>
                    </a:lnTo>
                    <a:lnTo>
                      <a:pt x="45" y="147"/>
                    </a:lnTo>
                    <a:lnTo>
                      <a:pt x="28" y="141"/>
                    </a:lnTo>
                    <a:lnTo>
                      <a:pt x="0" y="120"/>
                    </a:lnTo>
                    <a:lnTo>
                      <a:pt x="0" y="105"/>
                    </a:lnTo>
                    <a:lnTo>
                      <a:pt x="12" y="103"/>
                    </a:lnTo>
                    <a:lnTo>
                      <a:pt x="25" y="95"/>
                    </a:lnTo>
                    <a:lnTo>
                      <a:pt x="1" y="73"/>
                    </a:lnTo>
                    <a:lnTo>
                      <a:pt x="16" y="70"/>
                    </a:lnTo>
                    <a:lnTo>
                      <a:pt x="25" y="59"/>
                    </a:lnTo>
                    <a:lnTo>
                      <a:pt x="13" y="47"/>
                    </a:lnTo>
                    <a:lnTo>
                      <a:pt x="7" y="27"/>
                    </a:lnTo>
                    <a:lnTo>
                      <a:pt x="71" y="35"/>
                    </a:lnTo>
                    <a:lnTo>
                      <a:pt x="79" y="32"/>
                    </a:lnTo>
                    <a:lnTo>
                      <a:pt x="93" y="23"/>
                    </a:lnTo>
                    <a:lnTo>
                      <a:pt x="110" y="25"/>
                    </a:lnTo>
                    <a:lnTo>
                      <a:pt x="108" y="19"/>
                    </a:lnTo>
                    <a:lnTo>
                      <a:pt x="124" y="14"/>
                    </a:lnTo>
                    <a:lnTo>
                      <a:pt x="130" y="13"/>
                    </a:lnTo>
                    <a:lnTo>
                      <a:pt x="137" y="11"/>
                    </a:lnTo>
                    <a:lnTo>
                      <a:pt x="147" y="8"/>
                    </a:lnTo>
                    <a:lnTo>
                      <a:pt x="156" y="13"/>
                    </a:lnTo>
                    <a:lnTo>
                      <a:pt x="162" y="11"/>
                    </a:lnTo>
                    <a:lnTo>
                      <a:pt x="177" y="7"/>
                    </a:lnTo>
                    <a:lnTo>
                      <a:pt x="186" y="4"/>
                    </a:lnTo>
                    <a:lnTo>
                      <a:pt x="193" y="3"/>
                    </a:lnTo>
                    <a:lnTo>
                      <a:pt x="202" y="0"/>
                    </a:lnTo>
                    <a:lnTo>
                      <a:pt x="203" y="4"/>
                    </a:lnTo>
                    <a:lnTo>
                      <a:pt x="204" y="10"/>
                    </a:lnTo>
                    <a:lnTo>
                      <a:pt x="211" y="8"/>
                    </a:lnTo>
                    <a:lnTo>
                      <a:pt x="219" y="7"/>
                    </a:lnTo>
                    <a:lnTo>
                      <a:pt x="226" y="4"/>
                    </a:lnTo>
                    <a:lnTo>
                      <a:pt x="236" y="8"/>
                    </a:lnTo>
                    <a:lnTo>
                      <a:pt x="247" y="12"/>
                    </a:lnTo>
                    <a:lnTo>
                      <a:pt x="258" y="28"/>
                    </a:lnTo>
                    <a:lnTo>
                      <a:pt x="273" y="36"/>
                    </a:lnTo>
                    <a:lnTo>
                      <a:pt x="241" y="46"/>
                    </a:lnTo>
                    <a:lnTo>
                      <a:pt x="228" y="58"/>
                    </a:lnTo>
                    <a:lnTo>
                      <a:pt x="219" y="65"/>
                    </a:lnTo>
                    <a:lnTo>
                      <a:pt x="217" y="64"/>
                    </a:lnTo>
                    <a:lnTo>
                      <a:pt x="202" y="63"/>
                    </a:lnTo>
                    <a:lnTo>
                      <a:pt x="194" y="71"/>
                    </a:lnTo>
                    <a:lnTo>
                      <a:pt x="205" y="78"/>
                    </a:lnTo>
                    <a:lnTo>
                      <a:pt x="181" y="79"/>
                    </a:lnTo>
                    <a:lnTo>
                      <a:pt x="183" y="95"/>
                    </a:lnTo>
                    <a:close/>
                  </a:path>
                </a:pathLst>
              </a:custGeom>
              <a:solidFill>
                <a:srgbClr val="0072C6"/>
              </a:solidFill>
              <a:ln w="3175" cmpd="sng">
                <a:solidFill>
                  <a:schemeClr val="bg1"/>
                </a:solidFill>
                <a:round/>
                <a:headEnd/>
                <a:tailEnd/>
              </a:ln>
            </p:spPr>
            <p:txBody>
              <a:bodyPr/>
              <a:lstStyle/>
              <a:p>
                <a:pPr>
                  <a:defRPr/>
                </a:pPr>
                <a:endParaRPr lang="de-CH"/>
              </a:p>
            </p:txBody>
          </p:sp>
          <p:sp>
            <p:nvSpPr>
              <p:cNvPr id="1232" name="Freeform 13"/>
              <p:cNvSpPr>
                <a:spLocks/>
              </p:cNvSpPr>
              <p:nvPr/>
            </p:nvSpPr>
            <p:spPr bwMode="auto">
              <a:xfrm>
                <a:off x="4215" y="3321"/>
                <a:ext cx="252" cy="159"/>
              </a:xfrm>
              <a:custGeom>
                <a:avLst/>
                <a:gdLst>
                  <a:gd name="T0" fmla="*/ 77 w 246"/>
                  <a:gd name="T1" fmla="*/ 27 h 168"/>
                  <a:gd name="T2" fmla="*/ 90 w 246"/>
                  <a:gd name="T3" fmla="*/ 24 h 168"/>
                  <a:gd name="T4" fmla="*/ 105 w 246"/>
                  <a:gd name="T5" fmla="*/ 21 h 168"/>
                  <a:gd name="T6" fmla="*/ 123 w 246"/>
                  <a:gd name="T7" fmla="*/ 23 h 168"/>
                  <a:gd name="T8" fmla="*/ 140 w 246"/>
                  <a:gd name="T9" fmla="*/ 21 h 168"/>
                  <a:gd name="T10" fmla="*/ 156 w 246"/>
                  <a:gd name="T11" fmla="*/ 15 h 168"/>
                  <a:gd name="T12" fmla="*/ 164 w 246"/>
                  <a:gd name="T13" fmla="*/ 0 h 168"/>
                  <a:gd name="T14" fmla="*/ 194 w 246"/>
                  <a:gd name="T15" fmla="*/ 14 h 168"/>
                  <a:gd name="T16" fmla="*/ 225 w 246"/>
                  <a:gd name="T17" fmla="*/ 45 h 168"/>
                  <a:gd name="T18" fmla="*/ 227 w 246"/>
                  <a:gd name="T19" fmla="*/ 66 h 168"/>
                  <a:gd name="T20" fmla="*/ 215 w 246"/>
                  <a:gd name="T21" fmla="*/ 80 h 168"/>
                  <a:gd name="T22" fmla="*/ 246 w 246"/>
                  <a:gd name="T23" fmla="*/ 84 h 168"/>
                  <a:gd name="T24" fmla="*/ 216 w 246"/>
                  <a:gd name="T25" fmla="*/ 96 h 168"/>
                  <a:gd name="T26" fmla="*/ 198 w 246"/>
                  <a:gd name="T27" fmla="*/ 116 h 168"/>
                  <a:gd name="T28" fmla="*/ 192 w 246"/>
                  <a:gd name="T29" fmla="*/ 129 h 168"/>
                  <a:gd name="T30" fmla="*/ 185 w 246"/>
                  <a:gd name="T31" fmla="*/ 129 h 168"/>
                  <a:gd name="T32" fmla="*/ 185 w 246"/>
                  <a:gd name="T33" fmla="*/ 125 h 168"/>
                  <a:gd name="T34" fmla="*/ 179 w 246"/>
                  <a:gd name="T35" fmla="*/ 119 h 168"/>
                  <a:gd name="T36" fmla="*/ 171 w 246"/>
                  <a:gd name="T37" fmla="*/ 119 h 168"/>
                  <a:gd name="T38" fmla="*/ 163 w 246"/>
                  <a:gd name="T39" fmla="*/ 125 h 168"/>
                  <a:gd name="T40" fmla="*/ 171 w 246"/>
                  <a:gd name="T41" fmla="*/ 135 h 168"/>
                  <a:gd name="T42" fmla="*/ 149 w 246"/>
                  <a:gd name="T43" fmla="*/ 146 h 168"/>
                  <a:gd name="T44" fmla="*/ 143 w 246"/>
                  <a:gd name="T45" fmla="*/ 140 h 168"/>
                  <a:gd name="T46" fmla="*/ 137 w 246"/>
                  <a:gd name="T47" fmla="*/ 146 h 168"/>
                  <a:gd name="T48" fmla="*/ 128 w 246"/>
                  <a:gd name="T49" fmla="*/ 146 h 168"/>
                  <a:gd name="T50" fmla="*/ 128 w 246"/>
                  <a:gd name="T51" fmla="*/ 140 h 168"/>
                  <a:gd name="T52" fmla="*/ 116 w 246"/>
                  <a:gd name="T53" fmla="*/ 146 h 168"/>
                  <a:gd name="T54" fmla="*/ 108 w 246"/>
                  <a:gd name="T55" fmla="*/ 146 h 168"/>
                  <a:gd name="T56" fmla="*/ 108 w 246"/>
                  <a:gd name="T57" fmla="*/ 151 h 168"/>
                  <a:gd name="T58" fmla="*/ 101 w 246"/>
                  <a:gd name="T59" fmla="*/ 157 h 168"/>
                  <a:gd name="T60" fmla="*/ 93 w 246"/>
                  <a:gd name="T61" fmla="*/ 157 h 168"/>
                  <a:gd name="T62" fmla="*/ 80 w 246"/>
                  <a:gd name="T63" fmla="*/ 157 h 168"/>
                  <a:gd name="T64" fmla="*/ 73 w 246"/>
                  <a:gd name="T65" fmla="*/ 168 h 168"/>
                  <a:gd name="T66" fmla="*/ 59 w 246"/>
                  <a:gd name="T67" fmla="*/ 162 h 168"/>
                  <a:gd name="T68" fmla="*/ 44 w 246"/>
                  <a:gd name="T69" fmla="*/ 157 h 168"/>
                  <a:gd name="T70" fmla="*/ 44 w 246"/>
                  <a:gd name="T71" fmla="*/ 162 h 168"/>
                  <a:gd name="T72" fmla="*/ 31 w 246"/>
                  <a:gd name="T73" fmla="*/ 162 h 168"/>
                  <a:gd name="T74" fmla="*/ 31 w 246"/>
                  <a:gd name="T75" fmla="*/ 151 h 168"/>
                  <a:gd name="T76" fmla="*/ 38 w 246"/>
                  <a:gd name="T77" fmla="*/ 146 h 168"/>
                  <a:gd name="T78" fmla="*/ 38 w 246"/>
                  <a:gd name="T79" fmla="*/ 140 h 168"/>
                  <a:gd name="T80" fmla="*/ 31 w 246"/>
                  <a:gd name="T81" fmla="*/ 135 h 168"/>
                  <a:gd name="T82" fmla="*/ 23 w 246"/>
                  <a:gd name="T83" fmla="*/ 140 h 168"/>
                  <a:gd name="T84" fmla="*/ 17 w 246"/>
                  <a:gd name="T85" fmla="*/ 146 h 168"/>
                  <a:gd name="T86" fmla="*/ 17 w 246"/>
                  <a:gd name="T87" fmla="*/ 129 h 168"/>
                  <a:gd name="T88" fmla="*/ 31 w 246"/>
                  <a:gd name="T89" fmla="*/ 125 h 168"/>
                  <a:gd name="T90" fmla="*/ 11 w 246"/>
                  <a:gd name="T91" fmla="*/ 108 h 168"/>
                  <a:gd name="T92" fmla="*/ 15 w 246"/>
                  <a:gd name="T93" fmla="*/ 87 h 168"/>
                  <a:gd name="T94" fmla="*/ 0 w 246"/>
                  <a:gd name="T95" fmla="*/ 68 h 168"/>
                  <a:gd name="T96" fmla="*/ 2 w 246"/>
                  <a:gd name="T97" fmla="*/ 45 h 168"/>
                  <a:gd name="T98" fmla="*/ 27 w 246"/>
                  <a:gd name="T99" fmla="*/ 41 h 168"/>
                  <a:gd name="T100" fmla="*/ 39 w 246"/>
                  <a:gd name="T101" fmla="*/ 32 h 168"/>
                  <a:gd name="T102" fmla="*/ 53 w 246"/>
                  <a:gd name="T103" fmla="*/ 29 h 168"/>
                  <a:gd name="T104" fmla="*/ 75 w 246"/>
                  <a:gd name="T105" fmla="*/ 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168">
                    <a:moveTo>
                      <a:pt x="77" y="27"/>
                    </a:moveTo>
                    <a:lnTo>
                      <a:pt x="90" y="24"/>
                    </a:lnTo>
                    <a:lnTo>
                      <a:pt x="105" y="21"/>
                    </a:lnTo>
                    <a:lnTo>
                      <a:pt x="123" y="23"/>
                    </a:lnTo>
                    <a:lnTo>
                      <a:pt x="140" y="21"/>
                    </a:lnTo>
                    <a:lnTo>
                      <a:pt x="156" y="15"/>
                    </a:lnTo>
                    <a:lnTo>
                      <a:pt x="164" y="0"/>
                    </a:lnTo>
                    <a:lnTo>
                      <a:pt x="194" y="14"/>
                    </a:lnTo>
                    <a:lnTo>
                      <a:pt x="225" y="45"/>
                    </a:lnTo>
                    <a:lnTo>
                      <a:pt x="227" y="66"/>
                    </a:lnTo>
                    <a:lnTo>
                      <a:pt x="215" y="80"/>
                    </a:lnTo>
                    <a:lnTo>
                      <a:pt x="246" y="84"/>
                    </a:lnTo>
                    <a:lnTo>
                      <a:pt x="216" y="96"/>
                    </a:lnTo>
                    <a:lnTo>
                      <a:pt x="198" y="116"/>
                    </a:lnTo>
                    <a:lnTo>
                      <a:pt x="192" y="129"/>
                    </a:lnTo>
                    <a:lnTo>
                      <a:pt x="185" y="129"/>
                    </a:lnTo>
                    <a:lnTo>
                      <a:pt x="185" y="125"/>
                    </a:lnTo>
                    <a:lnTo>
                      <a:pt x="179" y="119"/>
                    </a:lnTo>
                    <a:lnTo>
                      <a:pt x="171" y="119"/>
                    </a:lnTo>
                    <a:lnTo>
                      <a:pt x="163" y="125"/>
                    </a:lnTo>
                    <a:lnTo>
                      <a:pt x="171" y="135"/>
                    </a:lnTo>
                    <a:lnTo>
                      <a:pt x="149" y="146"/>
                    </a:lnTo>
                    <a:lnTo>
                      <a:pt x="143" y="140"/>
                    </a:lnTo>
                    <a:lnTo>
                      <a:pt x="137" y="146"/>
                    </a:lnTo>
                    <a:lnTo>
                      <a:pt x="128" y="146"/>
                    </a:lnTo>
                    <a:lnTo>
                      <a:pt x="128" y="140"/>
                    </a:lnTo>
                    <a:lnTo>
                      <a:pt x="116" y="146"/>
                    </a:lnTo>
                    <a:lnTo>
                      <a:pt x="108" y="146"/>
                    </a:lnTo>
                    <a:lnTo>
                      <a:pt x="108" y="151"/>
                    </a:lnTo>
                    <a:lnTo>
                      <a:pt x="101" y="157"/>
                    </a:lnTo>
                    <a:lnTo>
                      <a:pt x="93" y="157"/>
                    </a:lnTo>
                    <a:lnTo>
                      <a:pt x="80" y="157"/>
                    </a:lnTo>
                    <a:lnTo>
                      <a:pt x="73" y="168"/>
                    </a:lnTo>
                    <a:lnTo>
                      <a:pt x="59" y="162"/>
                    </a:lnTo>
                    <a:lnTo>
                      <a:pt x="44" y="157"/>
                    </a:lnTo>
                    <a:lnTo>
                      <a:pt x="44" y="162"/>
                    </a:lnTo>
                    <a:lnTo>
                      <a:pt x="31" y="162"/>
                    </a:lnTo>
                    <a:lnTo>
                      <a:pt x="31" y="151"/>
                    </a:lnTo>
                    <a:lnTo>
                      <a:pt x="38" y="146"/>
                    </a:lnTo>
                    <a:lnTo>
                      <a:pt x="38" y="140"/>
                    </a:lnTo>
                    <a:lnTo>
                      <a:pt x="31" y="135"/>
                    </a:lnTo>
                    <a:lnTo>
                      <a:pt x="23" y="140"/>
                    </a:lnTo>
                    <a:lnTo>
                      <a:pt x="17" y="146"/>
                    </a:lnTo>
                    <a:lnTo>
                      <a:pt x="17" y="129"/>
                    </a:lnTo>
                    <a:lnTo>
                      <a:pt x="31" y="125"/>
                    </a:lnTo>
                    <a:lnTo>
                      <a:pt x="11" y="108"/>
                    </a:lnTo>
                    <a:lnTo>
                      <a:pt x="15" y="87"/>
                    </a:lnTo>
                    <a:lnTo>
                      <a:pt x="0" y="68"/>
                    </a:lnTo>
                    <a:lnTo>
                      <a:pt x="2" y="45"/>
                    </a:lnTo>
                    <a:lnTo>
                      <a:pt x="27" y="41"/>
                    </a:lnTo>
                    <a:lnTo>
                      <a:pt x="39" y="32"/>
                    </a:lnTo>
                    <a:lnTo>
                      <a:pt x="53" y="29"/>
                    </a:lnTo>
                    <a:lnTo>
                      <a:pt x="75" y="27"/>
                    </a:lnTo>
                  </a:path>
                </a:pathLst>
              </a:custGeom>
              <a:grpFill/>
              <a:ln w="3175" cmpd="sng">
                <a:solidFill>
                  <a:schemeClr val="bg1"/>
                </a:solidFill>
                <a:round/>
                <a:headEnd/>
                <a:tailEnd/>
              </a:ln>
            </p:spPr>
            <p:txBody>
              <a:bodyPr/>
              <a:lstStyle/>
              <a:p>
                <a:pPr>
                  <a:defRPr/>
                </a:pPr>
                <a:endParaRPr lang="de-CH"/>
              </a:p>
            </p:txBody>
          </p:sp>
          <p:sp>
            <p:nvSpPr>
              <p:cNvPr id="1233" name="Freeform 14"/>
              <p:cNvSpPr>
                <a:spLocks/>
              </p:cNvSpPr>
              <p:nvPr/>
            </p:nvSpPr>
            <p:spPr bwMode="auto">
              <a:xfrm>
                <a:off x="2505" y="3144"/>
                <a:ext cx="46" cy="33"/>
              </a:xfrm>
              <a:custGeom>
                <a:avLst/>
                <a:gdLst>
                  <a:gd name="T0" fmla="*/ 0 w 60"/>
                  <a:gd name="T1" fmla="*/ 21 h 52"/>
                  <a:gd name="T2" fmla="*/ 7 w 60"/>
                  <a:gd name="T3" fmla="*/ 9 h 52"/>
                  <a:gd name="T4" fmla="*/ 19 w 60"/>
                  <a:gd name="T5" fmla="*/ 3 h 52"/>
                  <a:gd name="T6" fmla="*/ 36 w 60"/>
                  <a:gd name="T7" fmla="*/ 0 h 52"/>
                  <a:gd name="T8" fmla="*/ 46 w 60"/>
                  <a:gd name="T9" fmla="*/ 0 h 52"/>
                  <a:gd name="T10" fmla="*/ 60 w 60"/>
                  <a:gd name="T11" fmla="*/ 19 h 52"/>
                  <a:gd name="T12" fmla="*/ 60 w 60"/>
                  <a:gd name="T13" fmla="*/ 40 h 52"/>
                  <a:gd name="T14" fmla="*/ 46 w 60"/>
                  <a:gd name="T15" fmla="*/ 52 h 52"/>
                  <a:gd name="T16" fmla="*/ 36 w 60"/>
                  <a:gd name="T17" fmla="*/ 52 h 52"/>
                  <a:gd name="T18" fmla="*/ 23 w 60"/>
                  <a:gd name="T19" fmla="*/ 50 h 52"/>
                  <a:gd name="T20" fmla="*/ 7 w 60"/>
                  <a:gd name="T21" fmla="*/ 44 h 52"/>
                  <a:gd name="T22" fmla="*/ 0 w 60"/>
                  <a:gd name="T23" fmla="*/ 21 h 52"/>
                  <a:gd name="T24" fmla="*/ 0 w 60"/>
                  <a:gd name="T25"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2">
                    <a:moveTo>
                      <a:pt x="0" y="21"/>
                    </a:moveTo>
                    <a:lnTo>
                      <a:pt x="7" y="9"/>
                    </a:lnTo>
                    <a:lnTo>
                      <a:pt x="19" y="3"/>
                    </a:lnTo>
                    <a:lnTo>
                      <a:pt x="36" y="0"/>
                    </a:lnTo>
                    <a:lnTo>
                      <a:pt x="46" y="0"/>
                    </a:lnTo>
                    <a:lnTo>
                      <a:pt x="60" y="19"/>
                    </a:lnTo>
                    <a:lnTo>
                      <a:pt x="60" y="40"/>
                    </a:lnTo>
                    <a:lnTo>
                      <a:pt x="46" y="52"/>
                    </a:lnTo>
                    <a:lnTo>
                      <a:pt x="36" y="52"/>
                    </a:lnTo>
                    <a:lnTo>
                      <a:pt x="23" y="50"/>
                    </a:lnTo>
                    <a:lnTo>
                      <a:pt x="7" y="44"/>
                    </a:lnTo>
                    <a:lnTo>
                      <a:pt x="0" y="21"/>
                    </a:lnTo>
                    <a:lnTo>
                      <a:pt x="0" y="21"/>
                    </a:lnTo>
                  </a:path>
                </a:pathLst>
              </a:custGeom>
              <a:grpFill/>
              <a:ln w="3175" cmpd="sng">
                <a:solidFill>
                  <a:schemeClr val="bg1"/>
                </a:solidFill>
                <a:prstDash val="solid"/>
                <a:round/>
                <a:headEnd/>
                <a:tailEnd/>
              </a:ln>
            </p:spPr>
            <p:txBody>
              <a:bodyPr/>
              <a:lstStyle/>
              <a:p>
                <a:pPr>
                  <a:defRPr/>
                </a:pPr>
                <a:endParaRPr lang="de-CH"/>
              </a:p>
            </p:txBody>
          </p:sp>
          <p:sp>
            <p:nvSpPr>
              <p:cNvPr id="1234" name="Freeform 15"/>
              <p:cNvSpPr>
                <a:spLocks/>
              </p:cNvSpPr>
              <p:nvPr/>
            </p:nvSpPr>
            <p:spPr bwMode="auto">
              <a:xfrm>
                <a:off x="3540" y="2452"/>
                <a:ext cx="523" cy="259"/>
              </a:xfrm>
              <a:custGeom>
                <a:avLst/>
                <a:gdLst>
                  <a:gd name="T0" fmla="*/ 485 w 509"/>
                  <a:gd name="T1" fmla="*/ 133 h 273"/>
                  <a:gd name="T2" fmla="*/ 450 w 509"/>
                  <a:gd name="T3" fmla="*/ 118 h 273"/>
                  <a:gd name="T4" fmla="*/ 416 w 509"/>
                  <a:gd name="T5" fmla="*/ 91 h 273"/>
                  <a:gd name="T6" fmla="*/ 385 w 509"/>
                  <a:gd name="T7" fmla="*/ 89 h 273"/>
                  <a:gd name="T8" fmla="*/ 364 w 509"/>
                  <a:gd name="T9" fmla="*/ 105 h 273"/>
                  <a:gd name="T10" fmla="*/ 343 w 509"/>
                  <a:gd name="T11" fmla="*/ 89 h 273"/>
                  <a:gd name="T12" fmla="*/ 332 w 509"/>
                  <a:gd name="T13" fmla="*/ 80 h 273"/>
                  <a:gd name="T14" fmla="*/ 332 w 509"/>
                  <a:gd name="T15" fmla="*/ 61 h 273"/>
                  <a:gd name="T16" fmla="*/ 290 w 509"/>
                  <a:gd name="T17" fmla="*/ 51 h 273"/>
                  <a:gd name="T18" fmla="*/ 268 w 509"/>
                  <a:gd name="T19" fmla="*/ 41 h 273"/>
                  <a:gd name="T20" fmla="*/ 256 w 509"/>
                  <a:gd name="T21" fmla="*/ 32 h 273"/>
                  <a:gd name="T22" fmla="*/ 256 w 509"/>
                  <a:gd name="T23" fmla="*/ 3 h 273"/>
                  <a:gd name="T24" fmla="*/ 225 w 509"/>
                  <a:gd name="T25" fmla="*/ 3 h 273"/>
                  <a:gd name="T26" fmla="*/ 215 w 509"/>
                  <a:gd name="T27" fmla="*/ 22 h 273"/>
                  <a:gd name="T28" fmla="*/ 199 w 509"/>
                  <a:gd name="T29" fmla="*/ 0 h 273"/>
                  <a:gd name="T30" fmla="*/ 160 w 509"/>
                  <a:gd name="T31" fmla="*/ 22 h 273"/>
                  <a:gd name="T32" fmla="*/ 117 w 509"/>
                  <a:gd name="T33" fmla="*/ 51 h 273"/>
                  <a:gd name="T34" fmla="*/ 95 w 509"/>
                  <a:gd name="T35" fmla="*/ 61 h 273"/>
                  <a:gd name="T36" fmla="*/ 63 w 509"/>
                  <a:gd name="T37" fmla="*/ 70 h 273"/>
                  <a:gd name="T38" fmla="*/ 34 w 509"/>
                  <a:gd name="T39" fmla="*/ 55 h 273"/>
                  <a:gd name="T40" fmla="*/ 0 w 509"/>
                  <a:gd name="T41" fmla="*/ 51 h 273"/>
                  <a:gd name="T42" fmla="*/ 10 w 509"/>
                  <a:gd name="T43" fmla="*/ 89 h 273"/>
                  <a:gd name="T44" fmla="*/ 22 w 509"/>
                  <a:gd name="T45" fmla="*/ 109 h 273"/>
                  <a:gd name="T46" fmla="*/ 42 w 509"/>
                  <a:gd name="T47" fmla="*/ 129 h 273"/>
                  <a:gd name="T48" fmla="*/ 42 w 509"/>
                  <a:gd name="T49" fmla="*/ 157 h 273"/>
                  <a:gd name="T50" fmla="*/ 63 w 509"/>
                  <a:gd name="T51" fmla="*/ 186 h 273"/>
                  <a:gd name="T52" fmla="*/ 86 w 509"/>
                  <a:gd name="T53" fmla="*/ 216 h 273"/>
                  <a:gd name="T54" fmla="*/ 104 w 509"/>
                  <a:gd name="T55" fmla="*/ 226 h 273"/>
                  <a:gd name="T56" fmla="*/ 121 w 509"/>
                  <a:gd name="T57" fmla="*/ 245 h 273"/>
                  <a:gd name="T58" fmla="*/ 138 w 509"/>
                  <a:gd name="T59" fmla="*/ 254 h 273"/>
                  <a:gd name="T60" fmla="*/ 170 w 509"/>
                  <a:gd name="T61" fmla="*/ 263 h 273"/>
                  <a:gd name="T62" fmla="*/ 203 w 509"/>
                  <a:gd name="T63" fmla="*/ 254 h 273"/>
                  <a:gd name="T64" fmla="*/ 207 w 509"/>
                  <a:gd name="T65" fmla="*/ 240 h 273"/>
                  <a:gd name="T66" fmla="*/ 235 w 509"/>
                  <a:gd name="T67" fmla="*/ 234 h 273"/>
                  <a:gd name="T68" fmla="*/ 256 w 509"/>
                  <a:gd name="T69" fmla="*/ 234 h 273"/>
                  <a:gd name="T70" fmla="*/ 278 w 509"/>
                  <a:gd name="T71" fmla="*/ 243 h 273"/>
                  <a:gd name="T72" fmla="*/ 306 w 509"/>
                  <a:gd name="T73" fmla="*/ 254 h 273"/>
                  <a:gd name="T74" fmla="*/ 316 w 509"/>
                  <a:gd name="T75" fmla="*/ 265 h 273"/>
                  <a:gd name="T76" fmla="*/ 368 w 509"/>
                  <a:gd name="T77" fmla="*/ 271 h 273"/>
                  <a:gd name="T78" fmla="*/ 418 w 509"/>
                  <a:gd name="T79" fmla="*/ 256 h 273"/>
                  <a:gd name="T80" fmla="*/ 472 w 509"/>
                  <a:gd name="T81" fmla="*/ 246 h 273"/>
                  <a:gd name="T82" fmla="*/ 500 w 509"/>
                  <a:gd name="T83" fmla="*/ 162 h 273"/>
                  <a:gd name="T84" fmla="*/ 506 w 509"/>
                  <a:gd name="T85" fmla="*/ 13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9" h="273">
                    <a:moveTo>
                      <a:pt x="506" y="133"/>
                    </a:moveTo>
                    <a:lnTo>
                      <a:pt x="485" y="133"/>
                    </a:lnTo>
                    <a:lnTo>
                      <a:pt x="462" y="129"/>
                    </a:lnTo>
                    <a:lnTo>
                      <a:pt x="450" y="118"/>
                    </a:lnTo>
                    <a:lnTo>
                      <a:pt x="428" y="89"/>
                    </a:lnTo>
                    <a:lnTo>
                      <a:pt x="416" y="91"/>
                    </a:lnTo>
                    <a:lnTo>
                      <a:pt x="407" y="89"/>
                    </a:lnTo>
                    <a:lnTo>
                      <a:pt x="385" y="89"/>
                    </a:lnTo>
                    <a:lnTo>
                      <a:pt x="375" y="89"/>
                    </a:lnTo>
                    <a:lnTo>
                      <a:pt x="364" y="105"/>
                    </a:lnTo>
                    <a:lnTo>
                      <a:pt x="353" y="99"/>
                    </a:lnTo>
                    <a:lnTo>
                      <a:pt x="343" y="89"/>
                    </a:lnTo>
                    <a:lnTo>
                      <a:pt x="321" y="89"/>
                    </a:lnTo>
                    <a:lnTo>
                      <a:pt x="332" y="80"/>
                    </a:lnTo>
                    <a:lnTo>
                      <a:pt x="343" y="70"/>
                    </a:lnTo>
                    <a:lnTo>
                      <a:pt x="332" y="61"/>
                    </a:lnTo>
                    <a:lnTo>
                      <a:pt x="312" y="61"/>
                    </a:lnTo>
                    <a:lnTo>
                      <a:pt x="290" y="51"/>
                    </a:lnTo>
                    <a:lnTo>
                      <a:pt x="278" y="51"/>
                    </a:lnTo>
                    <a:lnTo>
                      <a:pt x="268" y="41"/>
                    </a:lnTo>
                    <a:lnTo>
                      <a:pt x="256" y="41"/>
                    </a:lnTo>
                    <a:lnTo>
                      <a:pt x="256" y="32"/>
                    </a:lnTo>
                    <a:lnTo>
                      <a:pt x="256" y="22"/>
                    </a:lnTo>
                    <a:lnTo>
                      <a:pt x="256" y="3"/>
                    </a:lnTo>
                    <a:lnTo>
                      <a:pt x="247" y="3"/>
                    </a:lnTo>
                    <a:lnTo>
                      <a:pt x="225" y="3"/>
                    </a:lnTo>
                    <a:lnTo>
                      <a:pt x="225" y="12"/>
                    </a:lnTo>
                    <a:lnTo>
                      <a:pt x="215" y="22"/>
                    </a:lnTo>
                    <a:lnTo>
                      <a:pt x="208" y="9"/>
                    </a:lnTo>
                    <a:lnTo>
                      <a:pt x="199" y="0"/>
                    </a:lnTo>
                    <a:lnTo>
                      <a:pt x="170" y="12"/>
                    </a:lnTo>
                    <a:lnTo>
                      <a:pt x="160" y="22"/>
                    </a:lnTo>
                    <a:lnTo>
                      <a:pt x="150" y="32"/>
                    </a:lnTo>
                    <a:lnTo>
                      <a:pt x="117" y="51"/>
                    </a:lnTo>
                    <a:lnTo>
                      <a:pt x="106" y="51"/>
                    </a:lnTo>
                    <a:lnTo>
                      <a:pt x="95" y="61"/>
                    </a:lnTo>
                    <a:lnTo>
                      <a:pt x="86" y="61"/>
                    </a:lnTo>
                    <a:lnTo>
                      <a:pt x="63" y="70"/>
                    </a:lnTo>
                    <a:lnTo>
                      <a:pt x="44" y="61"/>
                    </a:lnTo>
                    <a:lnTo>
                      <a:pt x="34" y="55"/>
                    </a:lnTo>
                    <a:lnTo>
                      <a:pt x="16" y="60"/>
                    </a:lnTo>
                    <a:lnTo>
                      <a:pt x="0" y="51"/>
                    </a:lnTo>
                    <a:lnTo>
                      <a:pt x="0" y="70"/>
                    </a:lnTo>
                    <a:lnTo>
                      <a:pt x="10" y="89"/>
                    </a:lnTo>
                    <a:lnTo>
                      <a:pt x="22" y="89"/>
                    </a:lnTo>
                    <a:lnTo>
                      <a:pt x="22" y="109"/>
                    </a:lnTo>
                    <a:lnTo>
                      <a:pt x="32" y="118"/>
                    </a:lnTo>
                    <a:lnTo>
                      <a:pt x="42" y="129"/>
                    </a:lnTo>
                    <a:lnTo>
                      <a:pt x="42" y="148"/>
                    </a:lnTo>
                    <a:lnTo>
                      <a:pt x="42" y="157"/>
                    </a:lnTo>
                    <a:lnTo>
                      <a:pt x="54" y="167"/>
                    </a:lnTo>
                    <a:lnTo>
                      <a:pt x="63" y="186"/>
                    </a:lnTo>
                    <a:lnTo>
                      <a:pt x="75" y="206"/>
                    </a:lnTo>
                    <a:lnTo>
                      <a:pt x="86" y="216"/>
                    </a:lnTo>
                    <a:lnTo>
                      <a:pt x="95" y="216"/>
                    </a:lnTo>
                    <a:lnTo>
                      <a:pt x="104" y="226"/>
                    </a:lnTo>
                    <a:lnTo>
                      <a:pt x="112" y="234"/>
                    </a:lnTo>
                    <a:lnTo>
                      <a:pt x="121" y="245"/>
                    </a:lnTo>
                    <a:lnTo>
                      <a:pt x="129" y="254"/>
                    </a:lnTo>
                    <a:lnTo>
                      <a:pt x="138" y="254"/>
                    </a:lnTo>
                    <a:lnTo>
                      <a:pt x="150" y="263"/>
                    </a:lnTo>
                    <a:lnTo>
                      <a:pt x="170" y="263"/>
                    </a:lnTo>
                    <a:lnTo>
                      <a:pt x="193" y="263"/>
                    </a:lnTo>
                    <a:lnTo>
                      <a:pt x="203" y="254"/>
                    </a:lnTo>
                    <a:lnTo>
                      <a:pt x="203" y="243"/>
                    </a:lnTo>
                    <a:lnTo>
                      <a:pt x="207" y="240"/>
                    </a:lnTo>
                    <a:lnTo>
                      <a:pt x="215" y="234"/>
                    </a:lnTo>
                    <a:lnTo>
                      <a:pt x="235" y="234"/>
                    </a:lnTo>
                    <a:lnTo>
                      <a:pt x="247" y="234"/>
                    </a:lnTo>
                    <a:lnTo>
                      <a:pt x="256" y="234"/>
                    </a:lnTo>
                    <a:lnTo>
                      <a:pt x="268" y="243"/>
                    </a:lnTo>
                    <a:lnTo>
                      <a:pt x="278" y="243"/>
                    </a:lnTo>
                    <a:lnTo>
                      <a:pt x="300" y="243"/>
                    </a:lnTo>
                    <a:lnTo>
                      <a:pt x="306" y="254"/>
                    </a:lnTo>
                    <a:lnTo>
                      <a:pt x="313" y="259"/>
                    </a:lnTo>
                    <a:lnTo>
                      <a:pt x="316" y="265"/>
                    </a:lnTo>
                    <a:lnTo>
                      <a:pt x="332" y="273"/>
                    </a:lnTo>
                    <a:lnTo>
                      <a:pt x="368" y="271"/>
                    </a:lnTo>
                    <a:lnTo>
                      <a:pt x="386" y="246"/>
                    </a:lnTo>
                    <a:lnTo>
                      <a:pt x="418" y="256"/>
                    </a:lnTo>
                    <a:lnTo>
                      <a:pt x="434" y="250"/>
                    </a:lnTo>
                    <a:lnTo>
                      <a:pt x="472" y="246"/>
                    </a:lnTo>
                    <a:lnTo>
                      <a:pt x="475" y="187"/>
                    </a:lnTo>
                    <a:lnTo>
                      <a:pt x="500" y="162"/>
                    </a:lnTo>
                    <a:lnTo>
                      <a:pt x="509" y="157"/>
                    </a:lnTo>
                    <a:lnTo>
                      <a:pt x="506" y="133"/>
                    </a:lnTo>
                    <a:close/>
                  </a:path>
                </a:pathLst>
              </a:custGeom>
              <a:grpFill/>
              <a:ln w="3175" cmpd="sng">
                <a:solidFill>
                  <a:schemeClr val="bg1"/>
                </a:solidFill>
                <a:round/>
                <a:headEnd/>
                <a:tailEnd/>
              </a:ln>
            </p:spPr>
            <p:txBody>
              <a:bodyPr/>
              <a:lstStyle/>
              <a:p>
                <a:pPr>
                  <a:defRPr/>
                </a:pPr>
                <a:endParaRPr lang="de-CH"/>
              </a:p>
            </p:txBody>
          </p:sp>
          <p:sp>
            <p:nvSpPr>
              <p:cNvPr id="1235" name="Freeform 16"/>
              <p:cNvSpPr>
                <a:spLocks/>
              </p:cNvSpPr>
              <p:nvPr/>
            </p:nvSpPr>
            <p:spPr bwMode="auto">
              <a:xfrm>
                <a:off x="3723" y="2062"/>
                <a:ext cx="779" cy="598"/>
              </a:xfrm>
              <a:custGeom>
                <a:avLst/>
                <a:gdLst>
                  <a:gd name="T0" fmla="*/ 52 w 759"/>
                  <a:gd name="T1" fmla="*/ 162 h 630"/>
                  <a:gd name="T2" fmla="*/ 44 w 759"/>
                  <a:gd name="T3" fmla="*/ 143 h 630"/>
                  <a:gd name="T4" fmla="*/ 87 w 759"/>
                  <a:gd name="T5" fmla="*/ 104 h 630"/>
                  <a:gd name="T6" fmla="*/ 130 w 759"/>
                  <a:gd name="T7" fmla="*/ 104 h 630"/>
                  <a:gd name="T8" fmla="*/ 150 w 759"/>
                  <a:gd name="T9" fmla="*/ 86 h 630"/>
                  <a:gd name="T10" fmla="*/ 183 w 759"/>
                  <a:gd name="T11" fmla="*/ 67 h 630"/>
                  <a:gd name="T12" fmla="*/ 215 w 759"/>
                  <a:gd name="T13" fmla="*/ 56 h 630"/>
                  <a:gd name="T14" fmla="*/ 236 w 759"/>
                  <a:gd name="T15" fmla="*/ 47 h 630"/>
                  <a:gd name="T16" fmla="*/ 280 w 759"/>
                  <a:gd name="T17" fmla="*/ 47 h 630"/>
                  <a:gd name="T18" fmla="*/ 323 w 759"/>
                  <a:gd name="T19" fmla="*/ 47 h 630"/>
                  <a:gd name="T20" fmla="*/ 331 w 759"/>
                  <a:gd name="T21" fmla="*/ 77 h 630"/>
                  <a:gd name="T22" fmla="*/ 377 w 759"/>
                  <a:gd name="T23" fmla="*/ 86 h 630"/>
                  <a:gd name="T24" fmla="*/ 398 w 759"/>
                  <a:gd name="T25" fmla="*/ 95 h 630"/>
                  <a:gd name="T26" fmla="*/ 418 w 759"/>
                  <a:gd name="T27" fmla="*/ 77 h 630"/>
                  <a:gd name="T28" fmla="*/ 441 w 759"/>
                  <a:gd name="T29" fmla="*/ 56 h 630"/>
                  <a:gd name="T30" fmla="*/ 441 w 759"/>
                  <a:gd name="T31" fmla="*/ 28 h 630"/>
                  <a:gd name="T32" fmla="*/ 472 w 759"/>
                  <a:gd name="T33" fmla="*/ 9 h 630"/>
                  <a:gd name="T34" fmla="*/ 498 w 759"/>
                  <a:gd name="T35" fmla="*/ 25 h 630"/>
                  <a:gd name="T36" fmla="*/ 659 w 759"/>
                  <a:gd name="T37" fmla="*/ 72 h 630"/>
                  <a:gd name="T38" fmla="*/ 699 w 759"/>
                  <a:gd name="T39" fmla="*/ 114 h 630"/>
                  <a:gd name="T40" fmla="*/ 709 w 759"/>
                  <a:gd name="T41" fmla="*/ 163 h 630"/>
                  <a:gd name="T42" fmla="*/ 739 w 759"/>
                  <a:gd name="T43" fmla="*/ 211 h 630"/>
                  <a:gd name="T44" fmla="*/ 693 w 759"/>
                  <a:gd name="T45" fmla="*/ 283 h 630"/>
                  <a:gd name="T46" fmla="*/ 713 w 759"/>
                  <a:gd name="T47" fmla="*/ 328 h 630"/>
                  <a:gd name="T48" fmla="*/ 718 w 759"/>
                  <a:gd name="T49" fmla="*/ 357 h 630"/>
                  <a:gd name="T50" fmla="*/ 709 w 759"/>
                  <a:gd name="T51" fmla="*/ 382 h 630"/>
                  <a:gd name="T52" fmla="*/ 752 w 759"/>
                  <a:gd name="T53" fmla="*/ 429 h 630"/>
                  <a:gd name="T54" fmla="*/ 752 w 759"/>
                  <a:gd name="T55" fmla="*/ 448 h 630"/>
                  <a:gd name="T56" fmla="*/ 739 w 759"/>
                  <a:gd name="T57" fmla="*/ 490 h 630"/>
                  <a:gd name="T58" fmla="*/ 690 w 759"/>
                  <a:gd name="T59" fmla="*/ 515 h 630"/>
                  <a:gd name="T60" fmla="*/ 660 w 759"/>
                  <a:gd name="T61" fmla="*/ 545 h 630"/>
                  <a:gd name="T62" fmla="*/ 651 w 759"/>
                  <a:gd name="T63" fmla="*/ 587 h 630"/>
                  <a:gd name="T64" fmla="*/ 647 w 759"/>
                  <a:gd name="T65" fmla="*/ 616 h 630"/>
                  <a:gd name="T66" fmla="*/ 622 w 759"/>
                  <a:gd name="T67" fmla="*/ 616 h 630"/>
                  <a:gd name="T68" fmla="*/ 590 w 759"/>
                  <a:gd name="T69" fmla="*/ 607 h 630"/>
                  <a:gd name="T70" fmla="*/ 558 w 759"/>
                  <a:gd name="T71" fmla="*/ 587 h 630"/>
                  <a:gd name="T72" fmla="*/ 526 w 759"/>
                  <a:gd name="T73" fmla="*/ 587 h 630"/>
                  <a:gd name="T74" fmla="*/ 495 w 759"/>
                  <a:gd name="T75" fmla="*/ 568 h 630"/>
                  <a:gd name="T76" fmla="*/ 461 w 759"/>
                  <a:gd name="T77" fmla="*/ 568 h 630"/>
                  <a:gd name="T78" fmla="*/ 429 w 759"/>
                  <a:gd name="T79" fmla="*/ 596 h 630"/>
                  <a:gd name="T80" fmla="*/ 408 w 759"/>
                  <a:gd name="T81" fmla="*/ 577 h 630"/>
                  <a:gd name="T82" fmla="*/ 377 w 759"/>
                  <a:gd name="T83" fmla="*/ 577 h 630"/>
                  <a:gd name="T84" fmla="*/ 331 w 759"/>
                  <a:gd name="T85" fmla="*/ 559 h 630"/>
                  <a:gd name="T86" fmla="*/ 280 w 759"/>
                  <a:gd name="T87" fmla="*/ 539 h 630"/>
                  <a:gd name="T88" fmla="*/ 236 w 759"/>
                  <a:gd name="T89" fmla="*/ 509 h 630"/>
                  <a:gd name="T90" fmla="*/ 193 w 759"/>
                  <a:gd name="T91" fmla="*/ 500 h 630"/>
                  <a:gd name="T92" fmla="*/ 183 w 759"/>
                  <a:gd name="T93" fmla="*/ 520 h 630"/>
                  <a:gd name="T94" fmla="*/ 162 w 759"/>
                  <a:gd name="T95" fmla="*/ 500 h 630"/>
                  <a:gd name="T96" fmla="*/ 162 w 759"/>
                  <a:gd name="T97" fmla="*/ 480 h 630"/>
                  <a:gd name="T98" fmla="*/ 108 w 759"/>
                  <a:gd name="T99" fmla="*/ 462 h 630"/>
                  <a:gd name="T100" fmla="*/ 75 w 759"/>
                  <a:gd name="T101" fmla="*/ 452 h 630"/>
                  <a:gd name="T102" fmla="*/ 75 w 759"/>
                  <a:gd name="T103" fmla="*/ 414 h 630"/>
                  <a:gd name="T104" fmla="*/ 44 w 759"/>
                  <a:gd name="T105" fmla="*/ 423 h 630"/>
                  <a:gd name="T106" fmla="*/ 53 w 759"/>
                  <a:gd name="T107" fmla="*/ 375 h 630"/>
                  <a:gd name="T108" fmla="*/ 44 w 759"/>
                  <a:gd name="T109" fmla="*/ 355 h 630"/>
                  <a:gd name="T110" fmla="*/ 33 w 759"/>
                  <a:gd name="T111" fmla="*/ 298 h 630"/>
                  <a:gd name="T112" fmla="*/ 44 w 759"/>
                  <a:gd name="T113" fmla="*/ 268 h 630"/>
                  <a:gd name="T114" fmla="*/ 22 w 759"/>
                  <a:gd name="T115" fmla="*/ 250 h 630"/>
                  <a:gd name="T116" fmla="*/ 12 w 759"/>
                  <a:gd name="T117" fmla="*/ 211 h 630"/>
                  <a:gd name="T118" fmla="*/ 22 w 759"/>
                  <a:gd name="T119" fmla="*/ 182 h 630"/>
                  <a:gd name="T120" fmla="*/ 23 w 759"/>
                  <a:gd name="T121" fmla="*/ 14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9" h="630">
                    <a:moveTo>
                      <a:pt x="23" y="149"/>
                    </a:moveTo>
                    <a:lnTo>
                      <a:pt x="35" y="162"/>
                    </a:lnTo>
                    <a:lnTo>
                      <a:pt x="52" y="162"/>
                    </a:lnTo>
                    <a:lnTo>
                      <a:pt x="53" y="163"/>
                    </a:lnTo>
                    <a:lnTo>
                      <a:pt x="53" y="153"/>
                    </a:lnTo>
                    <a:lnTo>
                      <a:pt x="44" y="143"/>
                    </a:lnTo>
                    <a:lnTo>
                      <a:pt x="53" y="135"/>
                    </a:lnTo>
                    <a:lnTo>
                      <a:pt x="65" y="115"/>
                    </a:lnTo>
                    <a:lnTo>
                      <a:pt x="87" y="104"/>
                    </a:lnTo>
                    <a:lnTo>
                      <a:pt x="97" y="104"/>
                    </a:lnTo>
                    <a:lnTo>
                      <a:pt x="118" y="104"/>
                    </a:lnTo>
                    <a:lnTo>
                      <a:pt x="130" y="104"/>
                    </a:lnTo>
                    <a:lnTo>
                      <a:pt x="130" y="95"/>
                    </a:lnTo>
                    <a:lnTo>
                      <a:pt x="140" y="95"/>
                    </a:lnTo>
                    <a:lnTo>
                      <a:pt x="150" y="86"/>
                    </a:lnTo>
                    <a:lnTo>
                      <a:pt x="162" y="86"/>
                    </a:lnTo>
                    <a:lnTo>
                      <a:pt x="172" y="77"/>
                    </a:lnTo>
                    <a:lnTo>
                      <a:pt x="183" y="67"/>
                    </a:lnTo>
                    <a:lnTo>
                      <a:pt x="193" y="56"/>
                    </a:lnTo>
                    <a:lnTo>
                      <a:pt x="205" y="67"/>
                    </a:lnTo>
                    <a:lnTo>
                      <a:pt x="215" y="56"/>
                    </a:lnTo>
                    <a:lnTo>
                      <a:pt x="227" y="56"/>
                    </a:lnTo>
                    <a:lnTo>
                      <a:pt x="227" y="47"/>
                    </a:lnTo>
                    <a:lnTo>
                      <a:pt x="236" y="47"/>
                    </a:lnTo>
                    <a:lnTo>
                      <a:pt x="248" y="38"/>
                    </a:lnTo>
                    <a:lnTo>
                      <a:pt x="268" y="47"/>
                    </a:lnTo>
                    <a:lnTo>
                      <a:pt x="280" y="47"/>
                    </a:lnTo>
                    <a:lnTo>
                      <a:pt x="290" y="38"/>
                    </a:lnTo>
                    <a:lnTo>
                      <a:pt x="323" y="38"/>
                    </a:lnTo>
                    <a:lnTo>
                      <a:pt x="323" y="47"/>
                    </a:lnTo>
                    <a:lnTo>
                      <a:pt x="331" y="56"/>
                    </a:lnTo>
                    <a:lnTo>
                      <a:pt x="331" y="67"/>
                    </a:lnTo>
                    <a:lnTo>
                      <a:pt x="331" y="77"/>
                    </a:lnTo>
                    <a:lnTo>
                      <a:pt x="331" y="86"/>
                    </a:lnTo>
                    <a:lnTo>
                      <a:pt x="343" y="95"/>
                    </a:lnTo>
                    <a:lnTo>
                      <a:pt x="377" y="86"/>
                    </a:lnTo>
                    <a:lnTo>
                      <a:pt x="386" y="86"/>
                    </a:lnTo>
                    <a:lnTo>
                      <a:pt x="386" y="95"/>
                    </a:lnTo>
                    <a:lnTo>
                      <a:pt x="398" y="95"/>
                    </a:lnTo>
                    <a:lnTo>
                      <a:pt x="418" y="95"/>
                    </a:lnTo>
                    <a:lnTo>
                      <a:pt x="418" y="86"/>
                    </a:lnTo>
                    <a:lnTo>
                      <a:pt x="418" y="77"/>
                    </a:lnTo>
                    <a:lnTo>
                      <a:pt x="418" y="67"/>
                    </a:lnTo>
                    <a:lnTo>
                      <a:pt x="429" y="67"/>
                    </a:lnTo>
                    <a:lnTo>
                      <a:pt x="441" y="56"/>
                    </a:lnTo>
                    <a:lnTo>
                      <a:pt x="441" y="47"/>
                    </a:lnTo>
                    <a:lnTo>
                      <a:pt x="421" y="42"/>
                    </a:lnTo>
                    <a:lnTo>
                      <a:pt x="441" y="28"/>
                    </a:lnTo>
                    <a:lnTo>
                      <a:pt x="441" y="19"/>
                    </a:lnTo>
                    <a:lnTo>
                      <a:pt x="472" y="0"/>
                    </a:lnTo>
                    <a:lnTo>
                      <a:pt x="472" y="9"/>
                    </a:lnTo>
                    <a:lnTo>
                      <a:pt x="472" y="19"/>
                    </a:lnTo>
                    <a:lnTo>
                      <a:pt x="472" y="28"/>
                    </a:lnTo>
                    <a:lnTo>
                      <a:pt x="498" y="25"/>
                    </a:lnTo>
                    <a:lnTo>
                      <a:pt x="636" y="49"/>
                    </a:lnTo>
                    <a:lnTo>
                      <a:pt x="639" y="62"/>
                    </a:lnTo>
                    <a:lnTo>
                      <a:pt x="659" y="72"/>
                    </a:lnTo>
                    <a:lnTo>
                      <a:pt x="674" y="77"/>
                    </a:lnTo>
                    <a:lnTo>
                      <a:pt x="700" y="93"/>
                    </a:lnTo>
                    <a:lnTo>
                      <a:pt x="699" y="114"/>
                    </a:lnTo>
                    <a:lnTo>
                      <a:pt x="702" y="128"/>
                    </a:lnTo>
                    <a:lnTo>
                      <a:pt x="709" y="135"/>
                    </a:lnTo>
                    <a:lnTo>
                      <a:pt x="709" y="163"/>
                    </a:lnTo>
                    <a:lnTo>
                      <a:pt x="714" y="170"/>
                    </a:lnTo>
                    <a:lnTo>
                      <a:pt x="741" y="195"/>
                    </a:lnTo>
                    <a:lnTo>
                      <a:pt x="739" y="211"/>
                    </a:lnTo>
                    <a:lnTo>
                      <a:pt x="747" y="250"/>
                    </a:lnTo>
                    <a:lnTo>
                      <a:pt x="732" y="260"/>
                    </a:lnTo>
                    <a:lnTo>
                      <a:pt x="693" y="283"/>
                    </a:lnTo>
                    <a:lnTo>
                      <a:pt x="702" y="296"/>
                    </a:lnTo>
                    <a:lnTo>
                      <a:pt x="720" y="300"/>
                    </a:lnTo>
                    <a:lnTo>
                      <a:pt x="713" y="328"/>
                    </a:lnTo>
                    <a:lnTo>
                      <a:pt x="713" y="335"/>
                    </a:lnTo>
                    <a:lnTo>
                      <a:pt x="716" y="339"/>
                    </a:lnTo>
                    <a:lnTo>
                      <a:pt x="718" y="357"/>
                    </a:lnTo>
                    <a:lnTo>
                      <a:pt x="709" y="366"/>
                    </a:lnTo>
                    <a:lnTo>
                      <a:pt x="714" y="374"/>
                    </a:lnTo>
                    <a:lnTo>
                      <a:pt x="709" y="382"/>
                    </a:lnTo>
                    <a:lnTo>
                      <a:pt x="723" y="392"/>
                    </a:lnTo>
                    <a:lnTo>
                      <a:pt x="742" y="406"/>
                    </a:lnTo>
                    <a:lnTo>
                      <a:pt x="752" y="429"/>
                    </a:lnTo>
                    <a:lnTo>
                      <a:pt x="743" y="431"/>
                    </a:lnTo>
                    <a:lnTo>
                      <a:pt x="743" y="444"/>
                    </a:lnTo>
                    <a:lnTo>
                      <a:pt x="752" y="448"/>
                    </a:lnTo>
                    <a:lnTo>
                      <a:pt x="759" y="461"/>
                    </a:lnTo>
                    <a:lnTo>
                      <a:pt x="752" y="482"/>
                    </a:lnTo>
                    <a:lnTo>
                      <a:pt x="739" y="490"/>
                    </a:lnTo>
                    <a:lnTo>
                      <a:pt x="717" y="487"/>
                    </a:lnTo>
                    <a:lnTo>
                      <a:pt x="696" y="504"/>
                    </a:lnTo>
                    <a:lnTo>
                      <a:pt x="690" y="515"/>
                    </a:lnTo>
                    <a:lnTo>
                      <a:pt x="680" y="531"/>
                    </a:lnTo>
                    <a:lnTo>
                      <a:pt x="668" y="534"/>
                    </a:lnTo>
                    <a:lnTo>
                      <a:pt x="660" y="545"/>
                    </a:lnTo>
                    <a:lnTo>
                      <a:pt x="656" y="558"/>
                    </a:lnTo>
                    <a:lnTo>
                      <a:pt x="651" y="578"/>
                    </a:lnTo>
                    <a:lnTo>
                      <a:pt x="651" y="587"/>
                    </a:lnTo>
                    <a:lnTo>
                      <a:pt x="651" y="598"/>
                    </a:lnTo>
                    <a:lnTo>
                      <a:pt x="647" y="606"/>
                    </a:lnTo>
                    <a:lnTo>
                      <a:pt x="647" y="616"/>
                    </a:lnTo>
                    <a:lnTo>
                      <a:pt x="636" y="630"/>
                    </a:lnTo>
                    <a:lnTo>
                      <a:pt x="633" y="616"/>
                    </a:lnTo>
                    <a:lnTo>
                      <a:pt x="622" y="616"/>
                    </a:lnTo>
                    <a:lnTo>
                      <a:pt x="611" y="616"/>
                    </a:lnTo>
                    <a:lnTo>
                      <a:pt x="601" y="616"/>
                    </a:lnTo>
                    <a:lnTo>
                      <a:pt x="590" y="607"/>
                    </a:lnTo>
                    <a:lnTo>
                      <a:pt x="579" y="596"/>
                    </a:lnTo>
                    <a:lnTo>
                      <a:pt x="567" y="587"/>
                    </a:lnTo>
                    <a:lnTo>
                      <a:pt x="558" y="587"/>
                    </a:lnTo>
                    <a:lnTo>
                      <a:pt x="546" y="568"/>
                    </a:lnTo>
                    <a:lnTo>
                      <a:pt x="538" y="577"/>
                    </a:lnTo>
                    <a:lnTo>
                      <a:pt x="526" y="587"/>
                    </a:lnTo>
                    <a:lnTo>
                      <a:pt x="495" y="596"/>
                    </a:lnTo>
                    <a:lnTo>
                      <a:pt x="495" y="587"/>
                    </a:lnTo>
                    <a:lnTo>
                      <a:pt x="495" y="568"/>
                    </a:lnTo>
                    <a:lnTo>
                      <a:pt x="483" y="577"/>
                    </a:lnTo>
                    <a:lnTo>
                      <a:pt x="472" y="577"/>
                    </a:lnTo>
                    <a:lnTo>
                      <a:pt x="461" y="568"/>
                    </a:lnTo>
                    <a:lnTo>
                      <a:pt x="441" y="577"/>
                    </a:lnTo>
                    <a:lnTo>
                      <a:pt x="441" y="587"/>
                    </a:lnTo>
                    <a:lnTo>
                      <a:pt x="429" y="596"/>
                    </a:lnTo>
                    <a:lnTo>
                      <a:pt x="429" y="577"/>
                    </a:lnTo>
                    <a:lnTo>
                      <a:pt x="418" y="568"/>
                    </a:lnTo>
                    <a:lnTo>
                      <a:pt x="408" y="577"/>
                    </a:lnTo>
                    <a:lnTo>
                      <a:pt x="398" y="577"/>
                    </a:lnTo>
                    <a:lnTo>
                      <a:pt x="386" y="587"/>
                    </a:lnTo>
                    <a:lnTo>
                      <a:pt x="377" y="577"/>
                    </a:lnTo>
                    <a:lnTo>
                      <a:pt x="354" y="577"/>
                    </a:lnTo>
                    <a:lnTo>
                      <a:pt x="343" y="568"/>
                    </a:lnTo>
                    <a:lnTo>
                      <a:pt x="331" y="559"/>
                    </a:lnTo>
                    <a:lnTo>
                      <a:pt x="323" y="548"/>
                    </a:lnTo>
                    <a:lnTo>
                      <a:pt x="302" y="548"/>
                    </a:lnTo>
                    <a:lnTo>
                      <a:pt x="280" y="539"/>
                    </a:lnTo>
                    <a:lnTo>
                      <a:pt x="268" y="529"/>
                    </a:lnTo>
                    <a:lnTo>
                      <a:pt x="248" y="500"/>
                    </a:lnTo>
                    <a:lnTo>
                      <a:pt x="236" y="509"/>
                    </a:lnTo>
                    <a:lnTo>
                      <a:pt x="227" y="500"/>
                    </a:lnTo>
                    <a:lnTo>
                      <a:pt x="205" y="500"/>
                    </a:lnTo>
                    <a:lnTo>
                      <a:pt x="193" y="500"/>
                    </a:lnTo>
                    <a:lnTo>
                      <a:pt x="205" y="509"/>
                    </a:lnTo>
                    <a:lnTo>
                      <a:pt x="193" y="509"/>
                    </a:lnTo>
                    <a:lnTo>
                      <a:pt x="183" y="520"/>
                    </a:lnTo>
                    <a:lnTo>
                      <a:pt x="183" y="529"/>
                    </a:lnTo>
                    <a:lnTo>
                      <a:pt x="172" y="509"/>
                    </a:lnTo>
                    <a:lnTo>
                      <a:pt x="162" y="500"/>
                    </a:lnTo>
                    <a:lnTo>
                      <a:pt x="140" y="500"/>
                    </a:lnTo>
                    <a:lnTo>
                      <a:pt x="150" y="491"/>
                    </a:lnTo>
                    <a:lnTo>
                      <a:pt x="162" y="480"/>
                    </a:lnTo>
                    <a:lnTo>
                      <a:pt x="150" y="472"/>
                    </a:lnTo>
                    <a:lnTo>
                      <a:pt x="130" y="472"/>
                    </a:lnTo>
                    <a:lnTo>
                      <a:pt x="108" y="462"/>
                    </a:lnTo>
                    <a:lnTo>
                      <a:pt x="97" y="462"/>
                    </a:lnTo>
                    <a:lnTo>
                      <a:pt x="87" y="452"/>
                    </a:lnTo>
                    <a:lnTo>
                      <a:pt x="75" y="452"/>
                    </a:lnTo>
                    <a:lnTo>
                      <a:pt x="75" y="443"/>
                    </a:lnTo>
                    <a:lnTo>
                      <a:pt x="75" y="433"/>
                    </a:lnTo>
                    <a:lnTo>
                      <a:pt x="75" y="414"/>
                    </a:lnTo>
                    <a:lnTo>
                      <a:pt x="65" y="414"/>
                    </a:lnTo>
                    <a:lnTo>
                      <a:pt x="49" y="415"/>
                    </a:lnTo>
                    <a:lnTo>
                      <a:pt x="44" y="423"/>
                    </a:lnTo>
                    <a:lnTo>
                      <a:pt x="44" y="414"/>
                    </a:lnTo>
                    <a:lnTo>
                      <a:pt x="44" y="384"/>
                    </a:lnTo>
                    <a:lnTo>
                      <a:pt x="53" y="375"/>
                    </a:lnTo>
                    <a:lnTo>
                      <a:pt x="44" y="375"/>
                    </a:lnTo>
                    <a:lnTo>
                      <a:pt x="44" y="365"/>
                    </a:lnTo>
                    <a:lnTo>
                      <a:pt x="44" y="355"/>
                    </a:lnTo>
                    <a:lnTo>
                      <a:pt x="44" y="327"/>
                    </a:lnTo>
                    <a:lnTo>
                      <a:pt x="44" y="318"/>
                    </a:lnTo>
                    <a:lnTo>
                      <a:pt x="33" y="298"/>
                    </a:lnTo>
                    <a:lnTo>
                      <a:pt x="33" y="288"/>
                    </a:lnTo>
                    <a:lnTo>
                      <a:pt x="33" y="279"/>
                    </a:lnTo>
                    <a:lnTo>
                      <a:pt x="44" y="268"/>
                    </a:lnTo>
                    <a:lnTo>
                      <a:pt x="33" y="268"/>
                    </a:lnTo>
                    <a:lnTo>
                      <a:pt x="22" y="260"/>
                    </a:lnTo>
                    <a:lnTo>
                      <a:pt x="22" y="250"/>
                    </a:lnTo>
                    <a:lnTo>
                      <a:pt x="12" y="241"/>
                    </a:lnTo>
                    <a:lnTo>
                      <a:pt x="0" y="221"/>
                    </a:lnTo>
                    <a:lnTo>
                      <a:pt x="12" y="211"/>
                    </a:lnTo>
                    <a:lnTo>
                      <a:pt x="22" y="200"/>
                    </a:lnTo>
                    <a:lnTo>
                      <a:pt x="22" y="192"/>
                    </a:lnTo>
                    <a:lnTo>
                      <a:pt x="22" y="182"/>
                    </a:lnTo>
                    <a:lnTo>
                      <a:pt x="22" y="174"/>
                    </a:lnTo>
                    <a:lnTo>
                      <a:pt x="22" y="163"/>
                    </a:lnTo>
                    <a:lnTo>
                      <a:pt x="23" y="149"/>
                    </a:lnTo>
                    <a:lnTo>
                      <a:pt x="23" y="149"/>
                    </a:lnTo>
                  </a:path>
                </a:pathLst>
              </a:custGeom>
              <a:grpFill/>
              <a:ln w="3175" cap="flat" cmpd="sng">
                <a:solidFill>
                  <a:schemeClr val="bg1"/>
                </a:solidFill>
                <a:prstDash val="solid"/>
                <a:round/>
                <a:headEnd/>
                <a:tailEnd/>
              </a:ln>
            </p:spPr>
            <p:txBody>
              <a:bodyPr/>
              <a:lstStyle/>
              <a:p>
                <a:pPr>
                  <a:defRPr/>
                </a:pPr>
                <a:endParaRPr lang="de-CH"/>
              </a:p>
            </p:txBody>
          </p:sp>
          <p:sp>
            <p:nvSpPr>
              <p:cNvPr id="1236" name="Freeform 17"/>
              <p:cNvSpPr>
                <a:spLocks/>
              </p:cNvSpPr>
              <p:nvPr/>
            </p:nvSpPr>
            <p:spPr bwMode="auto">
              <a:xfrm>
                <a:off x="4235" y="2049"/>
                <a:ext cx="151" cy="60"/>
              </a:xfrm>
              <a:custGeom>
                <a:avLst/>
                <a:gdLst>
                  <a:gd name="T0" fmla="*/ 137 w 147"/>
                  <a:gd name="T1" fmla="*/ 62 h 63"/>
                  <a:gd name="T2" fmla="*/ 93 w 147"/>
                  <a:gd name="T3" fmla="*/ 63 h 63"/>
                  <a:gd name="T4" fmla="*/ 32 w 147"/>
                  <a:gd name="T5" fmla="*/ 53 h 63"/>
                  <a:gd name="T6" fmla="*/ 0 w 147"/>
                  <a:gd name="T7" fmla="*/ 38 h 63"/>
                  <a:gd name="T8" fmla="*/ 8 w 147"/>
                  <a:gd name="T9" fmla="*/ 29 h 63"/>
                  <a:gd name="T10" fmla="*/ 11 w 147"/>
                  <a:gd name="T11" fmla="*/ 21 h 63"/>
                  <a:gd name="T12" fmla="*/ 17 w 147"/>
                  <a:gd name="T13" fmla="*/ 14 h 63"/>
                  <a:gd name="T14" fmla="*/ 5 w 147"/>
                  <a:gd name="T15" fmla="*/ 11 h 63"/>
                  <a:gd name="T16" fmla="*/ 8 w 147"/>
                  <a:gd name="T17" fmla="*/ 3 h 63"/>
                  <a:gd name="T18" fmla="*/ 26 w 147"/>
                  <a:gd name="T19" fmla="*/ 2 h 63"/>
                  <a:gd name="T20" fmla="*/ 33 w 147"/>
                  <a:gd name="T21" fmla="*/ 0 h 63"/>
                  <a:gd name="T22" fmla="*/ 47 w 147"/>
                  <a:gd name="T23" fmla="*/ 18 h 63"/>
                  <a:gd name="T24" fmla="*/ 83 w 147"/>
                  <a:gd name="T25" fmla="*/ 20 h 63"/>
                  <a:gd name="T26" fmla="*/ 84 w 147"/>
                  <a:gd name="T27" fmla="*/ 15 h 63"/>
                  <a:gd name="T28" fmla="*/ 98 w 147"/>
                  <a:gd name="T29" fmla="*/ 15 h 63"/>
                  <a:gd name="T30" fmla="*/ 113 w 147"/>
                  <a:gd name="T31" fmla="*/ 14 h 63"/>
                  <a:gd name="T32" fmla="*/ 116 w 147"/>
                  <a:gd name="T33" fmla="*/ 6 h 63"/>
                  <a:gd name="T34" fmla="*/ 123 w 147"/>
                  <a:gd name="T35" fmla="*/ 8 h 63"/>
                  <a:gd name="T36" fmla="*/ 134 w 147"/>
                  <a:gd name="T37" fmla="*/ 15 h 63"/>
                  <a:gd name="T38" fmla="*/ 131 w 147"/>
                  <a:gd name="T39" fmla="*/ 26 h 63"/>
                  <a:gd name="T40" fmla="*/ 141 w 147"/>
                  <a:gd name="T41" fmla="*/ 32 h 63"/>
                  <a:gd name="T42" fmla="*/ 147 w 147"/>
                  <a:gd name="T43" fmla="*/ 36 h 63"/>
                  <a:gd name="T44" fmla="*/ 143 w 147"/>
                  <a:gd name="T45" fmla="*/ 53 h 63"/>
                  <a:gd name="T46" fmla="*/ 138 w 147"/>
                  <a:gd name="T47"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63">
                    <a:moveTo>
                      <a:pt x="137" y="62"/>
                    </a:moveTo>
                    <a:lnTo>
                      <a:pt x="93" y="63"/>
                    </a:lnTo>
                    <a:lnTo>
                      <a:pt x="32" y="53"/>
                    </a:lnTo>
                    <a:lnTo>
                      <a:pt x="0" y="38"/>
                    </a:lnTo>
                    <a:lnTo>
                      <a:pt x="8" y="29"/>
                    </a:lnTo>
                    <a:lnTo>
                      <a:pt x="11" y="21"/>
                    </a:lnTo>
                    <a:lnTo>
                      <a:pt x="17" y="14"/>
                    </a:lnTo>
                    <a:lnTo>
                      <a:pt x="5" y="11"/>
                    </a:lnTo>
                    <a:lnTo>
                      <a:pt x="8" y="3"/>
                    </a:lnTo>
                    <a:lnTo>
                      <a:pt x="26" y="2"/>
                    </a:lnTo>
                    <a:lnTo>
                      <a:pt x="33" y="0"/>
                    </a:lnTo>
                    <a:lnTo>
                      <a:pt x="47" y="18"/>
                    </a:lnTo>
                    <a:lnTo>
                      <a:pt x="83" y="20"/>
                    </a:lnTo>
                    <a:lnTo>
                      <a:pt x="84" y="15"/>
                    </a:lnTo>
                    <a:lnTo>
                      <a:pt x="98" y="15"/>
                    </a:lnTo>
                    <a:lnTo>
                      <a:pt x="113" y="14"/>
                    </a:lnTo>
                    <a:lnTo>
                      <a:pt x="116" y="6"/>
                    </a:lnTo>
                    <a:lnTo>
                      <a:pt x="123" y="8"/>
                    </a:lnTo>
                    <a:lnTo>
                      <a:pt x="134" y="15"/>
                    </a:lnTo>
                    <a:lnTo>
                      <a:pt x="131" y="26"/>
                    </a:lnTo>
                    <a:lnTo>
                      <a:pt x="141" y="32"/>
                    </a:lnTo>
                    <a:lnTo>
                      <a:pt x="147" y="36"/>
                    </a:lnTo>
                    <a:lnTo>
                      <a:pt x="143" y="53"/>
                    </a:lnTo>
                    <a:lnTo>
                      <a:pt x="138" y="60"/>
                    </a:lnTo>
                  </a:path>
                </a:pathLst>
              </a:custGeom>
              <a:grpFill/>
              <a:ln w="3175" cap="flat" cmpd="sng">
                <a:solidFill>
                  <a:schemeClr val="bg1"/>
                </a:solidFill>
                <a:prstDash val="solid"/>
                <a:round/>
                <a:headEnd/>
                <a:tailEnd/>
              </a:ln>
              <a:effectLst/>
              <a:extLst/>
            </p:spPr>
            <p:txBody>
              <a:bodyPr wrap="none" anchor="ctr"/>
              <a:lstStyle/>
              <a:p>
                <a:pPr>
                  <a:defRPr/>
                </a:pPr>
                <a:endParaRPr lang="de-CH"/>
              </a:p>
            </p:txBody>
          </p:sp>
          <p:sp>
            <p:nvSpPr>
              <p:cNvPr id="1237" name="Freeform 18"/>
              <p:cNvSpPr>
                <a:spLocks/>
              </p:cNvSpPr>
              <p:nvPr/>
            </p:nvSpPr>
            <p:spPr bwMode="auto">
              <a:xfrm>
                <a:off x="4298" y="1713"/>
                <a:ext cx="98" cy="54"/>
              </a:xfrm>
              <a:custGeom>
                <a:avLst/>
                <a:gdLst>
                  <a:gd name="T0" fmla="*/ 43 w 130"/>
                  <a:gd name="T1" fmla="*/ 85 h 85"/>
                  <a:gd name="T2" fmla="*/ 58 w 130"/>
                  <a:gd name="T3" fmla="*/ 70 h 85"/>
                  <a:gd name="T4" fmla="*/ 58 w 130"/>
                  <a:gd name="T5" fmla="*/ 56 h 85"/>
                  <a:gd name="T6" fmla="*/ 87 w 130"/>
                  <a:gd name="T7" fmla="*/ 56 h 85"/>
                  <a:gd name="T8" fmla="*/ 99 w 130"/>
                  <a:gd name="T9" fmla="*/ 56 h 85"/>
                  <a:gd name="T10" fmla="*/ 99 w 130"/>
                  <a:gd name="T11" fmla="*/ 45 h 85"/>
                  <a:gd name="T12" fmla="*/ 114 w 130"/>
                  <a:gd name="T13" fmla="*/ 29 h 85"/>
                  <a:gd name="T14" fmla="*/ 130 w 130"/>
                  <a:gd name="T15" fmla="*/ 12 h 85"/>
                  <a:gd name="T16" fmla="*/ 99 w 130"/>
                  <a:gd name="T17" fmla="*/ 0 h 85"/>
                  <a:gd name="T18" fmla="*/ 58 w 130"/>
                  <a:gd name="T19" fmla="*/ 29 h 85"/>
                  <a:gd name="T20" fmla="*/ 43 w 130"/>
                  <a:gd name="T21" fmla="*/ 0 h 85"/>
                  <a:gd name="T22" fmla="*/ 29 w 130"/>
                  <a:gd name="T23" fmla="*/ 12 h 85"/>
                  <a:gd name="T24" fmla="*/ 29 w 130"/>
                  <a:gd name="T25" fmla="*/ 29 h 85"/>
                  <a:gd name="T26" fmla="*/ 29 w 130"/>
                  <a:gd name="T27" fmla="*/ 45 h 85"/>
                  <a:gd name="T28" fmla="*/ 0 w 130"/>
                  <a:gd name="T29" fmla="*/ 56 h 85"/>
                  <a:gd name="T30" fmla="*/ 14 w 130"/>
                  <a:gd name="T31" fmla="*/ 56 h 85"/>
                  <a:gd name="T32" fmla="*/ 29 w 130"/>
                  <a:gd name="T33" fmla="*/ 56 h 85"/>
                  <a:gd name="T34" fmla="*/ 43 w 130"/>
                  <a:gd name="T35" fmla="*/ 70 h 85"/>
                  <a:gd name="T36" fmla="*/ 43 w 130"/>
                  <a:gd name="T37" fmla="*/ 85 h 85"/>
                  <a:gd name="T38" fmla="*/ 43 w 130"/>
                  <a:gd name="T3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85">
                    <a:moveTo>
                      <a:pt x="43" y="85"/>
                    </a:moveTo>
                    <a:lnTo>
                      <a:pt x="58" y="70"/>
                    </a:lnTo>
                    <a:lnTo>
                      <a:pt x="58" y="56"/>
                    </a:lnTo>
                    <a:lnTo>
                      <a:pt x="87" y="56"/>
                    </a:lnTo>
                    <a:lnTo>
                      <a:pt x="99" y="56"/>
                    </a:lnTo>
                    <a:lnTo>
                      <a:pt x="99" y="45"/>
                    </a:lnTo>
                    <a:lnTo>
                      <a:pt x="114" y="29"/>
                    </a:lnTo>
                    <a:lnTo>
                      <a:pt x="130" y="12"/>
                    </a:lnTo>
                    <a:lnTo>
                      <a:pt x="99" y="0"/>
                    </a:lnTo>
                    <a:lnTo>
                      <a:pt x="58" y="29"/>
                    </a:lnTo>
                    <a:lnTo>
                      <a:pt x="43" y="0"/>
                    </a:lnTo>
                    <a:lnTo>
                      <a:pt x="29" y="12"/>
                    </a:lnTo>
                    <a:lnTo>
                      <a:pt x="29" y="29"/>
                    </a:lnTo>
                    <a:lnTo>
                      <a:pt x="29" y="45"/>
                    </a:lnTo>
                    <a:lnTo>
                      <a:pt x="0" y="56"/>
                    </a:lnTo>
                    <a:lnTo>
                      <a:pt x="14" y="56"/>
                    </a:lnTo>
                    <a:lnTo>
                      <a:pt x="29" y="56"/>
                    </a:lnTo>
                    <a:lnTo>
                      <a:pt x="43" y="70"/>
                    </a:lnTo>
                    <a:lnTo>
                      <a:pt x="43" y="85"/>
                    </a:lnTo>
                    <a:lnTo>
                      <a:pt x="43" y="85"/>
                    </a:lnTo>
                    <a:close/>
                  </a:path>
                </a:pathLst>
              </a:custGeom>
              <a:grpFill/>
              <a:ln w="3175" cmpd="sng">
                <a:solidFill>
                  <a:schemeClr val="bg1"/>
                </a:solidFill>
                <a:round/>
                <a:headEnd/>
                <a:tailEnd/>
              </a:ln>
            </p:spPr>
            <p:txBody>
              <a:bodyPr/>
              <a:lstStyle/>
              <a:p>
                <a:pPr>
                  <a:defRPr/>
                </a:pPr>
                <a:endParaRPr lang="de-CH"/>
              </a:p>
            </p:txBody>
          </p:sp>
          <p:sp>
            <p:nvSpPr>
              <p:cNvPr id="1238" name="Freeform 19"/>
              <p:cNvSpPr>
                <a:spLocks/>
              </p:cNvSpPr>
              <p:nvPr/>
            </p:nvSpPr>
            <p:spPr bwMode="auto">
              <a:xfrm>
                <a:off x="4333" y="1665"/>
                <a:ext cx="40" cy="37"/>
              </a:xfrm>
              <a:custGeom>
                <a:avLst/>
                <a:gdLst>
                  <a:gd name="T0" fmla="*/ 29 w 56"/>
                  <a:gd name="T1" fmla="*/ 57 h 57"/>
                  <a:gd name="T2" fmla="*/ 29 w 56"/>
                  <a:gd name="T3" fmla="*/ 29 h 57"/>
                  <a:gd name="T4" fmla="*/ 15 w 56"/>
                  <a:gd name="T5" fmla="*/ 29 h 57"/>
                  <a:gd name="T6" fmla="*/ 0 w 56"/>
                  <a:gd name="T7" fmla="*/ 29 h 57"/>
                  <a:gd name="T8" fmla="*/ 0 w 56"/>
                  <a:gd name="T9" fmla="*/ 16 h 57"/>
                  <a:gd name="T10" fmla="*/ 15 w 56"/>
                  <a:gd name="T11" fmla="*/ 16 h 57"/>
                  <a:gd name="T12" fmla="*/ 29 w 56"/>
                  <a:gd name="T13" fmla="*/ 0 h 57"/>
                  <a:gd name="T14" fmla="*/ 56 w 56"/>
                  <a:gd name="T15" fmla="*/ 16 h 57"/>
                  <a:gd name="T16" fmla="*/ 56 w 56"/>
                  <a:gd name="T17" fmla="*/ 29 h 57"/>
                  <a:gd name="T18" fmla="*/ 44 w 56"/>
                  <a:gd name="T19" fmla="*/ 43 h 57"/>
                  <a:gd name="T20" fmla="*/ 29 w 56"/>
                  <a:gd name="T21" fmla="*/ 57 h 57"/>
                  <a:gd name="T22" fmla="*/ 29 w 56"/>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7">
                    <a:moveTo>
                      <a:pt x="29" y="57"/>
                    </a:moveTo>
                    <a:lnTo>
                      <a:pt x="29" y="29"/>
                    </a:lnTo>
                    <a:lnTo>
                      <a:pt x="15" y="29"/>
                    </a:lnTo>
                    <a:lnTo>
                      <a:pt x="0" y="29"/>
                    </a:lnTo>
                    <a:lnTo>
                      <a:pt x="0" y="16"/>
                    </a:lnTo>
                    <a:lnTo>
                      <a:pt x="15" y="16"/>
                    </a:lnTo>
                    <a:lnTo>
                      <a:pt x="29" y="0"/>
                    </a:lnTo>
                    <a:lnTo>
                      <a:pt x="56" y="16"/>
                    </a:lnTo>
                    <a:lnTo>
                      <a:pt x="56" y="29"/>
                    </a:lnTo>
                    <a:lnTo>
                      <a:pt x="44" y="43"/>
                    </a:lnTo>
                    <a:lnTo>
                      <a:pt x="29" y="57"/>
                    </a:lnTo>
                    <a:lnTo>
                      <a:pt x="29" y="57"/>
                    </a:lnTo>
                    <a:close/>
                  </a:path>
                </a:pathLst>
              </a:custGeom>
              <a:grpFill/>
              <a:ln w="3175" cmpd="sng">
                <a:solidFill>
                  <a:schemeClr val="bg1"/>
                </a:solidFill>
                <a:round/>
                <a:headEnd/>
                <a:tailEnd/>
              </a:ln>
            </p:spPr>
            <p:txBody>
              <a:bodyPr/>
              <a:lstStyle/>
              <a:p>
                <a:pPr>
                  <a:defRPr/>
                </a:pPr>
                <a:endParaRPr lang="de-CH"/>
              </a:p>
            </p:txBody>
          </p:sp>
          <p:sp>
            <p:nvSpPr>
              <p:cNvPr id="1239" name="Freeform 20"/>
              <p:cNvSpPr>
                <a:spLocks/>
              </p:cNvSpPr>
              <p:nvPr/>
            </p:nvSpPr>
            <p:spPr bwMode="auto">
              <a:xfrm>
                <a:off x="1509" y="2816"/>
                <a:ext cx="1132" cy="796"/>
              </a:xfrm>
              <a:custGeom>
                <a:avLst/>
                <a:gdLst>
                  <a:gd name="T0" fmla="*/ 642 w 1103"/>
                  <a:gd name="T1" fmla="*/ 175 h 839"/>
                  <a:gd name="T2" fmla="*/ 579 w 1103"/>
                  <a:gd name="T3" fmla="*/ 153 h 839"/>
                  <a:gd name="T4" fmla="*/ 503 w 1103"/>
                  <a:gd name="T5" fmla="*/ 125 h 839"/>
                  <a:gd name="T6" fmla="*/ 451 w 1103"/>
                  <a:gd name="T7" fmla="*/ 105 h 839"/>
                  <a:gd name="T8" fmla="*/ 375 w 1103"/>
                  <a:gd name="T9" fmla="*/ 77 h 839"/>
                  <a:gd name="T10" fmla="*/ 311 w 1103"/>
                  <a:gd name="T11" fmla="*/ 57 h 839"/>
                  <a:gd name="T12" fmla="*/ 246 w 1103"/>
                  <a:gd name="T13" fmla="*/ 19 h 839"/>
                  <a:gd name="T14" fmla="*/ 203 w 1103"/>
                  <a:gd name="T15" fmla="*/ 0 h 839"/>
                  <a:gd name="T16" fmla="*/ 182 w 1103"/>
                  <a:gd name="T17" fmla="*/ 19 h 839"/>
                  <a:gd name="T18" fmla="*/ 139 w 1103"/>
                  <a:gd name="T19" fmla="*/ 19 h 839"/>
                  <a:gd name="T20" fmla="*/ 87 w 1103"/>
                  <a:gd name="T21" fmla="*/ 28 h 839"/>
                  <a:gd name="T22" fmla="*/ 96 w 1103"/>
                  <a:gd name="T23" fmla="*/ 57 h 839"/>
                  <a:gd name="T24" fmla="*/ 87 w 1103"/>
                  <a:gd name="T25" fmla="*/ 67 h 839"/>
                  <a:gd name="T26" fmla="*/ 87 w 1103"/>
                  <a:gd name="T27" fmla="*/ 105 h 839"/>
                  <a:gd name="T28" fmla="*/ 65 w 1103"/>
                  <a:gd name="T29" fmla="*/ 125 h 839"/>
                  <a:gd name="T30" fmla="*/ 118 w 1103"/>
                  <a:gd name="T31" fmla="*/ 144 h 839"/>
                  <a:gd name="T32" fmla="*/ 139 w 1103"/>
                  <a:gd name="T33" fmla="*/ 175 h 839"/>
                  <a:gd name="T34" fmla="*/ 193 w 1103"/>
                  <a:gd name="T35" fmla="*/ 194 h 839"/>
                  <a:gd name="T36" fmla="*/ 225 w 1103"/>
                  <a:gd name="T37" fmla="*/ 202 h 839"/>
                  <a:gd name="T38" fmla="*/ 246 w 1103"/>
                  <a:gd name="T39" fmla="*/ 232 h 839"/>
                  <a:gd name="T40" fmla="*/ 257 w 1103"/>
                  <a:gd name="T41" fmla="*/ 260 h 839"/>
                  <a:gd name="T42" fmla="*/ 225 w 1103"/>
                  <a:gd name="T43" fmla="*/ 280 h 839"/>
                  <a:gd name="T44" fmla="*/ 193 w 1103"/>
                  <a:gd name="T45" fmla="*/ 308 h 839"/>
                  <a:gd name="T46" fmla="*/ 171 w 1103"/>
                  <a:gd name="T47" fmla="*/ 357 h 839"/>
                  <a:gd name="T48" fmla="*/ 150 w 1103"/>
                  <a:gd name="T49" fmla="*/ 386 h 839"/>
                  <a:gd name="T50" fmla="*/ 108 w 1103"/>
                  <a:gd name="T51" fmla="*/ 433 h 839"/>
                  <a:gd name="T52" fmla="*/ 96 w 1103"/>
                  <a:gd name="T53" fmla="*/ 473 h 839"/>
                  <a:gd name="T54" fmla="*/ 75 w 1103"/>
                  <a:gd name="T55" fmla="*/ 521 h 839"/>
                  <a:gd name="T56" fmla="*/ 53 w 1103"/>
                  <a:gd name="T57" fmla="*/ 560 h 839"/>
                  <a:gd name="T58" fmla="*/ 44 w 1103"/>
                  <a:gd name="T59" fmla="*/ 588 h 839"/>
                  <a:gd name="T60" fmla="*/ 10 w 1103"/>
                  <a:gd name="T61" fmla="*/ 608 h 839"/>
                  <a:gd name="T62" fmla="*/ 22 w 1103"/>
                  <a:gd name="T63" fmla="*/ 655 h 839"/>
                  <a:gd name="T64" fmla="*/ 75 w 1103"/>
                  <a:gd name="T65" fmla="*/ 705 h 839"/>
                  <a:gd name="T66" fmla="*/ 96 w 1103"/>
                  <a:gd name="T67" fmla="*/ 733 h 839"/>
                  <a:gd name="T68" fmla="*/ 75 w 1103"/>
                  <a:gd name="T69" fmla="*/ 792 h 839"/>
                  <a:gd name="T70" fmla="*/ 128 w 1103"/>
                  <a:gd name="T71" fmla="*/ 819 h 839"/>
                  <a:gd name="T72" fmla="*/ 193 w 1103"/>
                  <a:gd name="T73" fmla="*/ 792 h 839"/>
                  <a:gd name="T74" fmla="*/ 278 w 1103"/>
                  <a:gd name="T75" fmla="*/ 792 h 839"/>
                  <a:gd name="T76" fmla="*/ 375 w 1103"/>
                  <a:gd name="T77" fmla="*/ 819 h 839"/>
                  <a:gd name="T78" fmla="*/ 451 w 1103"/>
                  <a:gd name="T79" fmla="*/ 828 h 839"/>
                  <a:gd name="T80" fmla="*/ 482 w 1103"/>
                  <a:gd name="T81" fmla="*/ 819 h 839"/>
                  <a:gd name="T82" fmla="*/ 536 w 1103"/>
                  <a:gd name="T83" fmla="*/ 781 h 839"/>
                  <a:gd name="T84" fmla="*/ 621 w 1103"/>
                  <a:gd name="T85" fmla="*/ 772 h 839"/>
                  <a:gd name="T86" fmla="*/ 654 w 1103"/>
                  <a:gd name="T87" fmla="*/ 723 h 839"/>
                  <a:gd name="T88" fmla="*/ 717 w 1103"/>
                  <a:gd name="T89" fmla="*/ 684 h 839"/>
                  <a:gd name="T90" fmla="*/ 707 w 1103"/>
                  <a:gd name="T91" fmla="*/ 627 h 839"/>
                  <a:gd name="T92" fmla="*/ 770 w 1103"/>
                  <a:gd name="T93" fmla="*/ 560 h 839"/>
                  <a:gd name="T94" fmla="*/ 847 w 1103"/>
                  <a:gd name="T95" fmla="*/ 511 h 839"/>
                  <a:gd name="T96" fmla="*/ 857 w 1103"/>
                  <a:gd name="T97" fmla="*/ 492 h 839"/>
                  <a:gd name="T98" fmla="*/ 942 w 1103"/>
                  <a:gd name="T99" fmla="*/ 482 h 839"/>
                  <a:gd name="T100" fmla="*/ 1007 w 1103"/>
                  <a:gd name="T101" fmla="*/ 473 h 839"/>
                  <a:gd name="T102" fmla="*/ 1071 w 1103"/>
                  <a:gd name="T103" fmla="*/ 453 h 839"/>
                  <a:gd name="T104" fmla="*/ 1103 w 1103"/>
                  <a:gd name="T105" fmla="*/ 405 h 839"/>
                  <a:gd name="T106" fmla="*/ 1071 w 1103"/>
                  <a:gd name="T107" fmla="*/ 376 h 839"/>
                  <a:gd name="T108" fmla="*/ 1006 w 1103"/>
                  <a:gd name="T109" fmla="*/ 378 h 839"/>
                  <a:gd name="T110" fmla="*/ 953 w 1103"/>
                  <a:gd name="T111" fmla="*/ 347 h 839"/>
                  <a:gd name="T112" fmla="*/ 910 w 1103"/>
                  <a:gd name="T113" fmla="*/ 319 h 839"/>
                  <a:gd name="T114" fmla="*/ 847 w 1103"/>
                  <a:gd name="T115" fmla="*/ 300 h 839"/>
                  <a:gd name="T116" fmla="*/ 770 w 1103"/>
                  <a:gd name="T117" fmla="*/ 251 h 839"/>
                  <a:gd name="T118" fmla="*/ 727 w 1103"/>
                  <a:gd name="T119" fmla="*/ 221 h 839"/>
                  <a:gd name="T120" fmla="*/ 706 w 1103"/>
                  <a:gd name="T121" fmla="*/ 193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3" h="839">
                    <a:moveTo>
                      <a:pt x="706" y="193"/>
                    </a:moveTo>
                    <a:lnTo>
                      <a:pt x="695" y="194"/>
                    </a:lnTo>
                    <a:lnTo>
                      <a:pt x="684" y="183"/>
                    </a:lnTo>
                    <a:lnTo>
                      <a:pt x="664" y="183"/>
                    </a:lnTo>
                    <a:lnTo>
                      <a:pt x="642" y="175"/>
                    </a:lnTo>
                    <a:lnTo>
                      <a:pt x="632" y="164"/>
                    </a:lnTo>
                    <a:lnTo>
                      <a:pt x="621" y="164"/>
                    </a:lnTo>
                    <a:lnTo>
                      <a:pt x="611" y="164"/>
                    </a:lnTo>
                    <a:lnTo>
                      <a:pt x="589" y="164"/>
                    </a:lnTo>
                    <a:lnTo>
                      <a:pt x="579" y="153"/>
                    </a:lnTo>
                    <a:lnTo>
                      <a:pt x="568" y="135"/>
                    </a:lnTo>
                    <a:lnTo>
                      <a:pt x="546" y="135"/>
                    </a:lnTo>
                    <a:lnTo>
                      <a:pt x="536" y="125"/>
                    </a:lnTo>
                    <a:lnTo>
                      <a:pt x="526" y="125"/>
                    </a:lnTo>
                    <a:lnTo>
                      <a:pt x="503" y="125"/>
                    </a:lnTo>
                    <a:lnTo>
                      <a:pt x="493" y="125"/>
                    </a:lnTo>
                    <a:lnTo>
                      <a:pt x="482" y="116"/>
                    </a:lnTo>
                    <a:lnTo>
                      <a:pt x="471" y="116"/>
                    </a:lnTo>
                    <a:lnTo>
                      <a:pt x="461" y="116"/>
                    </a:lnTo>
                    <a:lnTo>
                      <a:pt x="451" y="105"/>
                    </a:lnTo>
                    <a:lnTo>
                      <a:pt x="439" y="96"/>
                    </a:lnTo>
                    <a:lnTo>
                      <a:pt x="429" y="96"/>
                    </a:lnTo>
                    <a:lnTo>
                      <a:pt x="408" y="87"/>
                    </a:lnTo>
                    <a:lnTo>
                      <a:pt x="396" y="87"/>
                    </a:lnTo>
                    <a:lnTo>
                      <a:pt x="375" y="77"/>
                    </a:lnTo>
                    <a:lnTo>
                      <a:pt x="375" y="67"/>
                    </a:lnTo>
                    <a:lnTo>
                      <a:pt x="353" y="67"/>
                    </a:lnTo>
                    <a:lnTo>
                      <a:pt x="343" y="57"/>
                    </a:lnTo>
                    <a:lnTo>
                      <a:pt x="332" y="57"/>
                    </a:lnTo>
                    <a:lnTo>
                      <a:pt x="311" y="57"/>
                    </a:lnTo>
                    <a:lnTo>
                      <a:pt x="300" y="48"/>
                    </a:lnTo>
                    <a:lnTo>
                      <a:pt x="288" y="39"/>
                    </a:lnTo>
                    <a:lnTo>
                      <a:pt x="268" y="48"/>
                    </a:lnTo>
                    <a:lnTo>
                      <a:pt x="257" y="28"/>
                    </a:lnTo>
                    <a:lnTo>
                      <a:pt x="246" y="19"/>
                    </a:lnTo>
                    <a:lnTo>
                      <a:pt x="246" y="10"/>
                    </a:lnTo>
                    <a:lnTo>
                      <a:pt x="246" y="0"/>
                    </a:lnTo>
                    <a:lnTo>
                      <a:pt x="225" y="10"/>
                    </a:lnTo>
                    <a:lnTo>
                      <a:pt x="215" y="10"/>
                    </a:lnTo>
                    <a:lnTo>
                      <a:pt x="203" y="0"/>
                    </a:lnTo>
                    <a:lnTo>
                      <a:pt x="203" y="10"/>
                    </a:lnTo>
                    <a:lnTo>
                      <a:pt x="193" y="10"/>
                    </a:lnTo>
                    <a:lnTo>
                      <a:pt x="182" y="10"/>
                    </a:lnTo>
                    <a:lnTo>
                      <a:pt x="171" y="10"/>
                    </a:lnTo>
                    <a:lnTo>
                      <a:pt x="182" y="19"/>
                    </a:lnTo>
                    <a:lnTo>
                      <a:pt x="171" y="28"/>
                    </a:lnTo>
                    <a:lnTo>
                      <a:pt x="160" y="39"/>
                    </a:lnTo>
                    <a:lnTo>
                      <a:pt x="160" y="28"/>
                    </a:lnTo>
                    <a:lnTo>
                      <a:pt x="150" y="19"/>
                    </a:lnTo>
                    <a:lnTo>
                      <a:pt x="139" y="19"/>
                    </a:lnTo>
                    <a:lnTo>
                      <a:pt x="128" y="19"/>
                    </a:lnTo>
                    <a:lnTo>
                      <a:pt x="118" y="10"/>
                    </a:lnTo>
                    <a:lnTo>
                      <a:pt x="108" y="28"/>
                    </a:lnTo>
                    <a:lnTo>
                      <a:pt x="96" y="19"/>
                    </a:lnTo>
                    <a:lnTo>
                      <a:pt x="87" y="28"/>
                    </a:lnTo>
                    <a:lnTo>
                      <a:pt x="75" y="39"/>
                    </a:lnTo>
                    <a:lnTo>
                      <a:pt x="87" y="48"/>
                    </a:lnTo>
                    <a:lnTo>
                      <a:pt x="87" y="57"/>
                    </a:lnTo>
                    <a:lnTo>
                      <a:pt x="96" y="48"/>
                    </a:lnTo>
                    <a:lnTo>
                      <a:pt x="96" y="57"/>
                    </a:lnTo>
                    <a:lnTo>
                      <a:pt x="87" y="67"/>
                    </a:lnTo>
                    <a:lnTo>
                      <a:pt x="75" y="67"/>
                    </a:lnTo>
                    <a:lnTo>
                      <a:pt x="75" y="77"/>
                    </a:lnTo>
                    <a:lnTo>
                      <a:pt x="87" y="77"/>
                    </a:lnTo>
                    <a:lnTo>
                      <a:pt x="87" y="67"/>
                    </a:lnTo>
                    <a:lnTo>
                      <a:pt x="108" y="67"/>
                    </a:lnTo>
                    <a:lnTo>
                      <a:pt x="108" y="77"/>
                    </a:lnTo>
                    <a:lnTo>
                      <a:pt x="96" y="87"/>
                    </a:lnTo>
                    <a:lnTo>
                      <a:pt x="96" y="96"/>
                    </a:lnTo>
                    <a:lnTo>
                      <a:pt x="87" y="105"/>
                    </a:lnTo>
                    <a:lnTo>
                      <a:pt x="96" y="105"/>
                    </a:lnTo>
                    <a:lnTo>
                      <a:pt x="96" y="116"/>
                    </a:lnTo>
                    <a:lnTo>
                      <a:pt x="87" y="125"/>
                    </a:lnTo>
                    <a:lnTo>
                      <a:pt x="75" y="116"/>
                    </a:lnTo>
                    <a:lnTo>
                      <a:pt x="65" y="125"/>
                    </a:lnTo>
                    <a:lnTo>
                      <a:pt x="65" y="144"/>
                    </a:lnTo>
                    <a:lnTo>
                      <a:pt x="87" y="144"/>
                    </a:lnTo>
                    <a:lnTo>
                      <a:pt x="96" y="144"/>
                    </a:lnTo>
                    <a:lnTo>
                      <a:pt x="96" y="135"/>
                    </a:lnTo>
                    <a:lnTo>
                      <a:pt x="118" y="144"/>
                    </a:lnTo>
                    <a:lnTo>
                      <a:pt x="128" y="144"/>
                    </a:lnTo>
                    <a:lnTo>
                      <a:pt x="128" y="153"/>
                    </a:lnTo>
                    <a:lnTo>
                      <a:pt x="128" y="164"/>
                    </a:lnTo>
                    <a:lnTo>
                      <a:pt x="128" y="175"/>
                    </a:lnTo>
                    <a:lnTo>
                      <a:pt x="139" y="175"/>
                    </a:lnTo>
                    <a:lnTo>
                      <a:pt x="150" y="175"/>
                    </a:lnTo>
                    <a:lnTo>
                      <a:pt x="160" y="175"/>
                    </a:lnTo>
                    <a:lnTo>
                      <a:pt x="171" y="183"/>
                    </a:lnTo>
                    <a:lnTo>
                      <a:pt x="182" y="183"/>
                    </a:lnTo>
                    <a:lnTo>
                      <a:pt x="193" y="194"/>
                    </a:lnTo>
                    <a:lnTo>
                      <a:pt x="203" y="202"/>
                    </a:lnTo>
                    <a:lnTo>
                      <a:pt x="203" y="194"/>
                    </a:lnTo>
                    <a:lnTo>
                      <a:pt x="215" y="194"/>
                    </a:lnTo>
                    <a:lnTo>
                      <a:pt x="225" y="194"/>
                    </a:lnTo>
                    <a:lnTo>
                      <a:pt x="225" y="202"/>
                    </a:lnTo>
                    <a:lnTo>
                      <a:pt x="235" y="202"/>
                    </a:lnTo>
                    <a:lnTo>
                      <a:pt x="246" y="202"/>
                    </a:lnTo>
                    <a:lnTo>
                      <a:pt x="257" y="212"/>
                    </a:lnTo>
                    <a:lnTo>
                      <a:pt x="246" y="221"/>
                    </a:lnTo>
                    <a:lnTo>
                      <a:pt x="246" y="232"/>
                    </a:lnTo>
                    <a:lnTo>
                      <a:pt x="246" y="240"/>
                    </a:lnTo>
                    <a:lnTo>
                      <a:pt x="257" y="240"/>
                    </a:lnTo>
                    <a:lnTo>
                      <a:pt x="268" y="251"/>
                    </a:lnTo>
                    <a:lnTo>
                      <a:pt x="268" y="260"/>
                    </a:lnTo>
                    <a:lnTo>
                      <a:pt x="257" y="260"/>
                    </a:lnTo>
                    <a:lnTo>
                      <a:pt x="257" y="269"/>
                    </a:lnTo>
                    <a:lnTo>
                      <a:pt x="246" y="269"/>
                    </a:lnTo>
                    <a:lnTo>
                      <a:pt x="235" y="269"/>
                    </a:lnTo>
                    <a:lnTo>
                      <a:pt x="235" y="280"/>
                    </a:lnTo>
                    <a:lnTo>
                      <a:pt x="225" y="280"/>
                    </a:lnTo>
                    <a:lnTo>
                      <a:pt x="215" y="280"/>
                    </a:lnTo>
                    <a:lnTo>
                      <a:pt x="215" y="289"/>
                    </a:lnTo>
                    <a:lnTo>
                      <a:pt x="203" y="289"/>
                    </a:lnTo>
                    <a:lnTo>
                      <a:pt x="193" y="300"/>
                    </a:lnTo>
                    <a:lnTo>
                      <a:pt x="193" y="308"/>
                    </a:lnTo>
                    <a:lnTo>
                      <a:pt x="182" y="319"/>
                    </a:lnTo>
                    <a:lnTo>
                      <a:pt x="182" y="326"/>
                    </a:lnTo>
                    <a:lnTo>
                      <a:pt x="171" y="337"/>
                    </a:lnTo>
                    <a:lnTo>
                      <a:pt x="171" y="347"/>
                    </a:lnTo>
                    <a:lnTo>
                      <a:pt x="171" y="357"/>
                    </a:lnTo>
                    <a:lnTo>
                      <a:pt x="171" y="367"/>
                    </a:lnTo>
                    <a:lnTo>
                      <a:pt x="171" y="376"/>
                    </a:lnTo>
                    <a:lnTo>
                      <a:pt x="160" y="376"/>
                    </a:lnTo>
                    <a:lnTo>
                      <a:pt x="150" y="376"/>
                    </a:lnTo>
                    <a:lnTo>
                      <a:pt x="150" y="386"/>
                    </a:lnTo>
                    <a:lnTo>
                      <a:pt x="128" y="405"/>
                    </a:lnTo>
                    <a:lnTo>
                      <a:pt x="128" y="415"/>
                    </a:lnTo>
                    <a:lnTo>
                      <a:pt x="118" y="425"/>
                    </a:lnTo>
                    <a:lnTo>
                      <a:pt x="118" y="433"/>
                    </a:lnTo>
                    <a:lnTo>
                      <a:pt x="108" y="433"/>
                    </a:lnTo>
                    <a:lnTo>
                      <a:pt x="87" y="425"/>
                    </a:lnTo>
                    <a:lnTo>
                      <a:pt x="87" y="444"/>
                    </a:lnTo>
                    <a:lnTo>
                      <a:pt x="87" y="453"/>
                    </a:lnTo>
                    <a:lnTo>
                      <a:pt x="87" y="463"/>
                    </a:lnTo>
                    <a:lnTo>
                      <a:pt x="96" y="473"/>
                    </a:lnTo>
                    <a:lnTo>
                      <a:pt x="96" y="482"/>
                    </a:lnTo>
                    <a:lnTo>
                      <a:pt x="96" y="492"/>
                    </a:lnTo>
                    <a:lnTo>
                      <a:pt x="87" y="501"/>
                    </a:lnTo>
                    <a:lnTo>
                      <a:pt x="75" y="511"/>
                    </a:lnTo>
                    <a:lnTo>
                      <a:pt x="75" y="521"/>
                    </a:lnTo>
                    <a:lnTo>
                      <a:pt x="65" y="521"/>
                    </a:lnTo>
                    <a:lnTo>
                      <a:pt x="53" y="530"/>
                    </a:lnTo>
                    <a:lnTo>
                      <a:pt x="53" y="540"/>
                    </a:lnTo>
                    <a:lnTo>
                      <a:pt x="44" y="549"/>
                    </a:lnTo>
                    <a:lnTo>
                      <a:pt x="53" y="560"/>
                    </a:lnTo>
                    <a:lnTo>
                      <a:pt x="65" y="560"/>
                    </a:lnTo>
                    <a:lnTo>
                      <a:pt x="65" y="569"/>
                    </a:lnTo>
                    <a:lnTo>
                      <a:pt x="65" y="578"/>
                    </a:lnTo>
                    <a:lnTo>
                      <a:pt x="53" y="578"/>
                    </a:lnTo>
                    <a:lnTo>
                      <a:pt x="44" y="588"/>
                    </a:lnTo>
                    <a:lnTo>
                      <a:pt x="32" y="588"/>
                    </a:lnTo>
                    <a:lnTo>
                      <a:pt x="22" y="588"/>
                    </a:lnTo>
                    <a:lnTo>
                      <a:pt x="22" y="598"/>
                    </a:lnTo>
                    <a:lnTo>
                      <a:pt x="10" y="598"/>
                    </a:lnTo>
                    <a:lnTo>
                      <a:pt x="10" y="608"/>
                    </a:lnTo>
                    <a:lnTo>
                      <a:pt x="0" y="617"/>
                    </a:lnTo>
                    <a:lnTo>
                      <a:pt x="0" y="635"/>
                    </a:lnTo>
                    <a:lnTo>
                      <a:pt x="0" y="655"/>
                    </a:lnTo>
                    <a:lnTo>
                      <a:pt x="10" y="655"/>
                    </a:lnTo>
                    <a:lnTo>
                      <a:pt x="22" y="655"/>
                    </a:lnTo>
                    <a:lnTo>
                      <a:pt x="32" y="666"/>
                    </a:lnTo>
                    <a:lnTo>
                      <a:pt x="44" y="674"/>
                    </a:lnTo>
                    <a:lnTo>
                      <a:pt x="53" y="684"/>
                    </a:lnTo>
                    <a:lnTo>
                      <a:pt x="53" y="694"/>
                    </a:lnTo>
                    <a:lnTo>
                      <a:pt x="75" y="705"/>
                    </a:lnTo>
                    <a:lnTo>
                      <a:pt x="87" y="713"/>
                    </a:lnTo>
                    <a:lnTo>
                      <a:pt x="87" y="723"/>
                    </a:lnTo>
                    <a:lnTo>
                      <a:pt x="75" y="733"/>
                    </a:lnTo>
                    <a:lnTo>
                      <a:pt x="87" y="733"/>
                    </a:lnTo>
                    <a:lnTo>
                      <a:pt x="96" y="733"/>
                    </a:lnTo>
                    <a:lnTo>
                      <a:pt x="87" y="753"/>
                    </a:lnTo>
                    <a:lnTo>
                      <a:pt x="87" y="762"/>
                    </a:lnTo>
                    <a:lnTo>
                      <a:pt x="65" y="762"/>
                    </a:lnTo>
                    <a:lnTo>
                      <a:pt x="75" y="772"/>
                    </a:lnTo>
                    <a:lnTo>
                      <a:pt x="75" y="792"/>
                    </a:lnTo>
                    <a:lnTo>
                      <a:pt x="87" y="801"/>
                    </a:lnTo>
                    <a:lnTo>
                      <a:pt x="96" y="801"/>
                    </a:lnTo>
                    <a:lnTo>
                      <a:pt x="108" y="810"/>
                    </a:lnTo>
                    <a:lnTo>
                      <a:pt x="118" y="828"/>
                    </a:lnTo>
                    <a:lnTo>
                      <a:pt x="128" y="819"/>
                    </a:lnTo>
                    <a:lnTo>
                      <a:pt x="128" y="810"/>
                    </a:lnTo>
                    <a:lnTo>
                      <a:pt x="150" y="801"/>
                    </a:lnTo>
                    <a:lnTo>
                      <a:pt x="171" y="801"/>
                    </a:lnTo>
                    <a:lnTo>
                      <a:pt x="182" y="792"/>
                    </a:lnTo>
                    <a:lnTo>
                      <a:pt x="193" y="792"/>
                    </a:lnTo>
                    <a:lnTo>
                      <a:pt x="215" y="801"/>
                    </a:lnTo>
                    <a:lnTo>
                      <a:pt x="225" y="801"/>
                    </a:lnTo>
                    <a:lnTo>
                      <a:pt x="235" y="781"/>
                    </a:lnTo>
                    <a:lnTo>
                      <a:pt x="257" y="781"/>
                    </a:lnTo>
                    <a:lnTo>
                      <a:pt x="278" y="792"/>
                    </a:lnTo>
                    <a:lnTo>
                      <a:pt x="288" y="801"/>
                    </a:lnTo>
                    <a:lnTo>
                      <a:pt x="311" y="801"/>
                    </a:lnTo>
                    <a:lnTo>
                      <a:pt x="321" y="819"/>
                    </a:lnTo>
                    <a:lnTo>
                      <a:pt x="343" y="819"/>
                    </a:lnTo>
                    <a:lnTo>
                      <a:pt x="375" y="819"/>
                    </a:lnTo>
                    <a:lnTo>
                      <a:pt x="386" y="819"/>
                    </a:lnTo>
                    <a:lnTo>
                      <a:pt x="408" y="828"/>
                    </a:lnTo>
                    <a:lnTo>
                      <a:pt x="418" y="819"/>
                    </a:lnTo>
                    <a:lnTo>
                      <a:pt x="439" y="819"/>
                    </a:lnTo>
                    <a:lnTo>
                      <a:pt x="451" y="828"/>
                    </a:lnTo>
                    <a:lnTo>
                      <a:pt x="461" y="828"/>
                    </a:lnTo>
                    <a:lnTo>
                      <a:pt x="461" y="839"/>
                    </a:lnTo>
                    <a:lnTo>
                      <a:pt x="471" y="839"/>
                    </a:lnTo>
                    <a:lnTo>
                      <a:pt x="482" y="828"/>
                    </a:lnTo>
                    <a:lnTo>
                      <a:pt x="482" y="819"/>
                    </a:lnTo>
                    <a:lnTo>
                      <a:pt x="482" y="810"/>
                    </a:lnTo>
                    <a:lnTo>
                      <a:pt x="503" y="801"/>
                    </a:lnTo>
                    <a:lnTo>
                      <a:pt x="503" y="792"/>
                    </a:lnTo>
                    <a:lnTo>
                      <a:pt x="526" y="792"/>
                    </a:lnTo>
                    <a:lnTo>
                      <a:pt x="536" y="781"/>
                    </a:lnTo>
                    <a:lnTo>
                      <a:pt x="557" y="781"/>
                    </a:lnTo>
                    <a:lnTo>
                      <a:pt x="568" y="781"/>
                    </a:lnTo>
                    <a:lnTo>
                      <a:pt x="589" y="792"/>
                    </a:lnTo>
                    <a:lnTo>
                      <a:pt x="600" y="781"/>
                    </a:lnTo>
                    <a:lnTo>
                      <a:pt x="621" y="772"/>
                    </a:lnTo>
                    <a:lnTo>
                      <a:pt x="621" y="753"/>
                    </a:lnTo>
                    <a:lnTo>
                      <a:pt x="632" y="744"/>
                    </a:lnTo>
                    <a:lnTo>
                      <a:pt x="642" y="744"/>
                    </a:lnTo>
                    <a:lnTo>
                      <a:pt x="654" y="733"/>
                    </a:lnTo>
                    <a:lnTo>
                      <a:pt x="654" y="723"/>
                    </a:lnTo>
                    <a:lnTo>
                      <a:pt x="675" y="713"/>
                    </a:lnTo>
                    <a:lnTo>
                      <a:pt x="684" y="713"/>
                    </a:lnTo>
                    <a:lnTo>
                      <a:pt x="707" y="713"/>
                    </a:lnTo>
                    <a:lnTo>
                      <a:pt x="727" y="694"/>
                    </a:lnTo>
                    <a:lnTo>
                      <a:pt x="717" y="684"/>
                    </a:lnTo>
                    <a:lnTo>
                      <a:pt x="717" y="674"/>
                    </a:lnTo>
                    <a:lnTo>
                      <a:pt x="707" y="666"/>
                    </a:lnTo>
                    <a:lnTo>
                      <a:pt x="707" y="655"/>
                    </a:lnTo>
                    <a:lnTo>
                      <a:pt x="707" y="646"/>
                    </a:lnTo>
                    <a:lnTo>
                      <a:pt x="707" y="627"/>
                    </a:lnTo>
                    <a:lnTo>
                      <a:pt x="707" y="608"/>
                    </a:lnTo>
                    <a:lnTo>
                      <a:pt x="717" y="598"/>
                    </a:lnTo>
                    <a:lnTo>
                      <a:pt x="727" y="588"/>
                    </a:lnTo>
                    <a:lnTo>
                      <a:pt x="749" y="578"/>
                    </a:lnTo>
                    <a:lnTo>
                      <a:pt x="770" y="560"/>
                    </a:lnTo>
                    <a:lnTo>
                      <a:pt x="782" y="560"/>
                    </a:lnTo>
                    <a:lnTo>
                      <a:pt x="793" y="549"/>
                    </a:lnTo>
                    <a:lnTo>
                      <a:pt x="815" y="530"/>
                    </a:lnTo>
                    <a:lnTo>
                      <a:pt x="824" y="521"/>
                    </a:lnTo>
                    <a:lnTo>
                      <a:pt x="847" y="511"/>
                    </a:lnTo>
                    <a:lnTo>
                      <a:pt x="857" y="511"/>
                    </a:lnTo>
                    <a:lnTo>
                      <a:pt x="847" y="511"/>
                    </a:lnTo>
                    <a:lnTo>
                      <a:pt x="847" y="501"/>
                    </a:lnTo>
                    <a:lnTo>
                      <a:pt x="857" y="501"/>
                    </a:lnTo>
                    <a:lnTo>
                      <a:pt x="857" y="492"/>
                    </a:lnTo>
                    <a:lnTo>
                      <a:pt x="868" y="482"/>
                    </a:lnTo>
                    <a:lnTo>
                      <a:pt x="878" y="482"/>
                    </a:lnTo>
                    <a:lnTo>
                      <a:pt x="899" y="482"/>
                    </a:lnTo>
                    <a:lnTo>
                      <a:pt x="920" y="482"/>
                    </a:lnTo>
                    <a:lnTo>
                      <a:pt x="942" y="482"/>
                    </a:lnTo>
                    <a:lnTo>
                      <a:pt x="953" y="482"/>
                    </a:lnTo>
                    <a:lnTo>
                      <a:pt x="963" y="482"/>
                    </a:lnTo>
                    <a:lnTo>
                      <a:pt x="975" y="482"/>
                    </a:lnTo>
                    <a:lnTo>
                      <a:pt x="995" y="473"/>
                    </a:lnTo>
                    <a:lnTo>
                      <a:pt x="1007" y="473"/>
                    </a:lnTo>
                    <a:lnTo>
                      <a:pt x="1017" y="463"/>
                    </a:lnTo>
                    <a:lnTo>
                      <a:pt x="1038" y="463"/>
                    </a:lnTo>
                    <a:lnTo>
                      <a:pt x="1050" y="463"/>
                    </a:lnTo>
                    <a:lnTo>
                      <a:pt x="1060" y="453"/>
                    </a:lnTo>
                    <a:lnTo>
                      <a:pt x="1071" y="453"/>
                    </a:lnTo>
                    <a:lnTo>
                      <a:pt x="1081" y="444"/>
                    </a:lnTo>
                    <a:lnTo>
                      <a:pt x="1093" y="433"/>
                    </a:lnTo>
                    <a:lnTo>
                      <a:pt x="1093" y="425"/>
                    </a:lnTo>
                    <a:lnTo>
                      <a:pt x="1103" y="415"/>
                    </a:lnTo>
                    <a:lnTo>
                      <a:pt x="1103" y="405"/>
                    </a:lnTo>
                    <a:lnTo>
                      <a:pt x="1103" y="386"/>
                    </a:lnTo>
                    <a:lnTo>
                      <a:pt x="1097" y="379"/>
                    </a:lnTo>
                    <a:lnTo>
                      <a:pt x="1093" y="386"/>
                    </a:lnTo>
                    <a:lnTo>
                      <a:pt x="1081" y="386"/>
                    </a:lnTo>
                    <a:lnTo>
                      <a:pt x="1071" y="376"/>
                    </a:lnTo>
                    <a:lnTo>
                      <a:pt x="1060" y="386"/>
                    </a:lnTo>
                    <a:lnTo>
                      <a:pt x="1050" y="376"/>
                    </a:lnTo>
                    <a:lnTo>
                      <a:pt x="1028" y="376"/>
                    </a:lnTo>
                    <a:lnTo>
                      <a:pt x="1017" y="376"/>
                    </a:lnTo>
                    <a:lnTo>
                      <a:pt x="1006" y="378"/>
                    </a:lnTo>
                    <a:lnTo>
                      <a:pt x="988" y="378"/>
                    </a:lnTo>
                    <a:lnTo>
                      <a:pt x="975" y="375"/>
                    </a:lnTo>
                    <a:lnTo>
                      <a:pt x="970" y="363"/>
                    </a:lnTo>
                    <a:lnTo>
                      <a:pt x="972" y="357"/>
                    </a:lnTo>
                    <a:lnTo>
                      <a:pt x="953" y="347"/>
                    </a:lnTo>
                    <a:lnTo>
                      <a:pt x="956" y="335"/>
                    </a:lnTo>
                    <a:lnTo>
                      <a:pt x="948" y="326"/>
                    </a:lnTo>
                    <a:lnTo>
                      <a:pt x="939" y="318"/>
                    </a:lnTo>
                    <a:lnTo>
                      <a:pt x="923" y="308"/>
                    </a:lnTo>
                    <a:lnTo>
                      <a:pt x="910" y="319"/>
                    </a:lnTo>
                    <a:lnTo>
                      <a:pt x="888" y="319"/>
                    </a:lnTo>
                    <a:lnTo>
                      <a:pt x="888" y="308"/>
                    </a:lnTo>
                    <a:lnTo>
                      <a:pt x="878" y="308"/>
                    </a:lnTo>
                    <a:lnTo>
                      <a:pt x="857" y="300"/>
                    </a:lnTo>
                    <a:lnTo>
                      <a:pt x="847" y="300"/>
                    </a:lnTo>
                    <a:lnTo>
                      <a:pt x="824" y="289"/>
                    </a:lnTo>
                    <a:lnTo>
                      <a:pt x="824" y="280"/>
                    </a:lnTo>
                    <a:lnTo>
                      <a:pt x="804" y="269"/>
                    </a:lnTo>
                    <a:lnTo>
                      <a:pt x="793" y="269"/>
                    </a:lnTo>
                    <a:lnTo>
                      <a:pt x="770" y="251"/>
                    </a:lnTo>
                    <a:lnTo>
                      <a:pt x="760" y="251"/>
                    </a:lnTo>
                    <a:lnTo>
                      <a:pt x="749" y="240"/>
                    </a:lnTo>
                    <a:lnTo>
                      <a:pt x="739" y="232"/>
                    </a:lnTo>
                    <a:lnTo>
                      <a:pt x="727" y="232"/>
                    </a:lnTo>
                    <a:lnTo>
                      <a:pt x="727" y="221"/>
                    </a:lnTo>
                    <a:lnTo>
                      <a:pt x="727" y="212"/>
                    </a:lnTo>
                    <a:lnTo>
                      <a:pt x="717" y="202"/>
                    </a:lnTo>
                    <a:lnTo>
                      <a:pt x="707" y="194"/>
                    </a:lnTo>
                    <a:lnTo>
                      <a:pt x="707" y="194"/>
                    </a:lnTo>
                    <a:lnTo>
                      <a:pt x="706" y="193"/>
                    </a:lnTo>
                    <a:close/>
                  </a:path>
                </a:pathLst>
              </a:custGeom>
              <a:solidFill>
                <a:srgbClr val="0072C6"/>
              </a:solidFill>
              <a:ln w="3175" cmpd="sng">
                <a:solidFill>
                  <a:schemeClr val="bg1"/>
                </a:solidFill>
                <a:round/>
                <a:headEnd/>
                <a:tailEnd/>
              </a:ln>
            </p:spPr>
            <p:txBody>
              <a:bodyPr/>
              <a:lstStyle/>
              <a:p>
                <a:pPr>
                  <a:defRPr/>
                </a:pPr>
                <a:endParaRPr lang="de-CH"/>
              </a:p>
            </p:txBody>
          </p:sp>
          <p:sp>
            <p:nvSpPr>
              <p:cNvPr id="1240" name="Freeform 21"/>
              <p:cNvSpPr>
                <a:spLocks/>
              </p:cNvSpPr>
              <p:nvPr/>
            </p:nvSpPr>
            <p:spPr bwMode="auto">
              <a:xfrm>
                <a:off x="1356" y="2945"/>
                <a:ext cx="427" cy="502"/>
              </a:xfrm>
              <a:custGeom>
                <a:avLst/>
                <a:gdLst>
                  <a:gd name="T0" fmla="*/ 159 w 562"/>
                  <a:gd name="T1" fmla="*/ 790 h 790"/>
                  <a:gd name="T2" fmla="*/ 130 w 562"/>
                  <a:gd name="T3" fmla="*/ 774 h 790"/>
                  <a:gd name="T4" fmla="*/ 73 w 562"/>
                  <a:gd name="T5" fmla="*/ 747 h 790"/>
                  <a:gd name="T6" fmla="*/ 42 w 562"/>
                  <a:gd name="T7" fmla="*/ 718 h 790"/>
                  <a:gd name="T8" fmla="*/ 0 w 562"/>
                  <a:gd name="T9" fmla="*/ 731 h 790"/>
                  <a:gd name="T10" fmla="*/ 29 w 562"/>
                  <a:gd name="T11" fmla="*/ 675 h 790"/>
                  <a:gd name="T12" fmla="*/ 58 w 562"/>
                  <a:gd name="T13" fmla="*/ 646 h 790"/>
                  <a:gd name="T14" fmla="*/ 58 w 562"/>
                  <a:gd name="T15" fmla="*/ 588 h 790"/>
                  <a:gd name="T16" fmla="*/ 87 w 562"/>
                  <a:gd name="T17" fmla="*/ 545 h 790"/>
                  <a:gd name="T18" fmla="*/ 101 w 562"/>
                  <a:gd name="T19" fmla="*/ 487 h 790"/>
                  <a:gd name="T20" fmla="*/ 42 w 562"/>
                  <a:gd name="T21" fmla="*/ 474 h 790"/>
                  <a:gd name="T22" fmla="*/ 58 w 562"/>
                  <a:gd name="T23" fmla="*/ 431 h 790"/>
                  <a:gd name="T24" fmla="*/ 73 w 562"/>
                  <a:gd name="T25" fmla="*/ 388 h 790"/>
                  <a:gd name="T26" fmla="*/ 114 w 562"/>
                  <a:gd name="T27" fmla="*/ 359 h 790"/>
                  <a:gd name="T28" fmla="*/ 159 w 562"/>
                  <a:gd name="T29" fmla="*/ 316 h 790"/>
                  <a:gd name="T30" fmla="*/ 188 w 562"/>
                  <a:gd name="T31" fmla="*/ 272 h 790"/>
                  <a:gd name="T32" fmla="*/ 217 w 562"/>
                  <a:gd name="T33" fmla="*/ 200 h 790"/>
                  <a:gd name="T34" fmla="*/ 246 w 562"/>
                  <a:gd name="T35" fmla="*/ 144 h 790"/>
                  <a:gd name="T36" fmla="*/ 273 w 562"/>
                  <a:gd name="T37" fmla="*/ 86 h 790"/>
                  <a:gd name="T38" fmla="*/ 289 w 562"/>
                  <a:gd name="T39" fmla="*/ 43 h 790"/>
                  <a:gd name="T40" fmla="*/ 318 w 562"/>
                  <a:gd name="T41" fmla="*/ 14 h 790"/>
                  <a:gd name="T42" fmla="*/ 360 w 562"/>
                  <a:gd name="T43" fmla="*/ 14 h 790"/>
                  <a:gd name="T44" fmla="*/ 374 w 562"/>
                  <a:gd name="T45" fmla="*/ 43 h 790"/>
                  <a:gd name="T46" fmla="*/ 403 w 562"/>
                  <a:gd name="T47" fmla="*/ 57 h 790"/>
                  <a:gd name="T48" fmla="*/ 448 w 562"/>
                  <a:gd name="T49" fmla="*/ 72 h 790"/>
                  <a:gd name="T50" fmla="*/ 475 w 562"/>
                  <a:gd name="T51" fmla="*/ 86 h 790"/>
                  <a:gd name="T52" fmla="*/ 506 w 562"/>
                  <a:gd name="T53" fmla="*/ 99 h 790"/>
                  <a:gd name="T54" fmla="*/ 547 w 562"/>
                  <a:gd name="T55" fmla="*/ 115 h 790"/>
                  <a:gd name="T56" fmla="*/ 535 w 562"/>
                  <a:gd name="T57" fmla="*/ 157 h 790"/>
                  <a:gd name="T58" fmla="*/ 562 w 562"/>
                  <a:gd name="T59" fmla="*/ 187 h 790"/>
                  <a:gd name="T60" fmla="*/ 535 w 562"/>
                  <a:gd name="T61" fmla="*/ 200 h 790"/>
                  <a:gd name="T62" fmla="*/ 506 w 562"/>
                  <a:gd name="T63" fmla="*/ 216 h 790"/>
                  <a:gd name="T64" fmla="*/ 475 w 562"/>
                  <a:gd name="T65" fmla="*/ 231 h 790"/>
                  <a:gd name="T66" fmla="*/ 448 w 562"/>
                  <a:gd name="T67" fmla="*/ 272 h 790"/>
                  <a:gd name="T68" fmla="*/ 432 w 562"/>
                  <a:gd name="T69" fmla="*/ 316 h 790"/>
                  <a:gd name="T70" fmla="*/ 432 w 562"/>
                  <a:gd name="T71" fmla="*/ 359 h 790"/>
                  <a:gd name="T72" fmla="*/ 403 w 562"/>
                  <a:gd name="T73" fmla="*/ 373 h 790"/>
                  <a:gd name="T74" fmla="*/ 360 w 562"/>
                  <a:gd name="T75" fmla="*/ 431 h 790"/>
                  <a:gd name="T76" fmla="*/ 318 w 562"/>
                  <a:gd name="T77" fmla="*/ 431 h 790"/>
                  <a:gd name="T78" fmla="*/ 318 w 562"/>
                  <a:gd name="T79" fmla="*/ 487 h 790"/>
                  <a:gd name="T80" fmla="*/ 331 w 562"/>
                  <a:gd name="T81" fmla="*/ 532 h 790"/>
                  <a:gd name="T82" fmla="*/ 302 w 562"/>
                  <a:gd name="T83" fmla="*/ 574 h 790"/>
                  <a:gd name="T84" fmla="*/ 273 w 562"/>
                  <a:gd name="T85" fmla="*/ 604 h 790"/>
                  <a:gd name="T86" fmla="*/ 289 w 562"/>
                  <a:gd name="T87" fmla="*/ 633 h 790"/>
                  <a:gd name="T88" fmla="*/ 273 w 562"/>
                  <a:gd name="T89" fmla="*/ 660 h 790"/>
                  <a:gd name="T90" fmla="*/ 230 w 562"/>
                  <a:gd name="T91" fmla="*/ 675 h 790"/>
                  <a:gd name="T92" fmla="*/ 217 w 562"/>
                  <a:gd name="T93" fmla="*/ 702 h 790"/>
                  <a:gd name="T94" fmla="*/ 203 w 562"/>
                  <a:gd name="T95" fmla="*/ 774 h 790"/>
                  <a:gd name="T96" fmla="*/ 217 w 562"/>
                  <a:gd name="T97" fmla="*/ 77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2" h="790">
                    <a:moveTo>
                      <a:pt x="217" y="774"/>
                    </a:moveTo>
                    <a:lnTo>
                      <a:pt x="172" y="790"/>
                    </a:lnTo>
                    <a:lnTo>
                      <a:pt x="159" y="790"/>
                    </a:lnTo>
                    <a:lnTo>
                      <a:pt x="159" y="774"/>
                    </a:lnTo>
                    <a:lnTo>
                      <a:pt x="145" y="790"/>
                    </a:lnTo>
                    <a:lnTo>
                      <a:pt x="130" y="774"/>
                    </a:lnTo>
                    <a:lnTo>
                      <a:pt x="101" y="761"/>
                    </a:lnTo>
                    <a:lnTo>
                      <a:pt x="87" y="747"/>
                    </a:lnTo>
                    <a:lnTo>
                      <a:pt x="73" y="747"/>
                    </a:lnTo>
                    <a:lnTo>
                      <a:pt x="58" y="747"/>
                    </a:lnTo>
                    <a:lnTo>
                      <a:pt x="58" y="731"/>
                    </a:lnTo>
                    <a:lnTo>
                      <a:pt x="42" y="718"/>
                    </a:lnTo>
                    <a:lnTo>
                      <a:pt x="29" y="731"/>
                    </a:lnTo>
                    <a:lnTo>
                      <a:pt x="13" y="731"/>
                    </a:lnTo>
                    <a:lnTo>
                      <a:pt x="0" y="731"/>
                    </a:lnTo>
                    <a:lnTo>
                      <a:pt x="0" y="718"/>
                    </a:lnTo>
                    <a:lnTo>
                      <a:pt x="13" y="702"/>
                    </a:lnTo>
                    <a:lnTo>
                      <a:pt x="29" y="675"/>
                    </a:lnTo>
                    <a:lnTo>
                      <a:pt x="29" y="660"/>
                    </a:lnTo>
                    <a:lnTo>
                      <a:pt x="42" y="646"/>
                    </a:lnTo>
                    <a:lnTo>
                      <a:pt x="58" y="646"/>
                    </a:lnTo>
                    <a:lnTo>
                      <a:pt x="58" y="633"/>
                    </a:lnTo>
                    <a:lnTo>
                      <a:pt x="73" y="604"/>
                    </a:lnTo>
                    <a:lnTo>
                      <a:pt x="58" y="588"/>
                    </a:lnTo>
                    <a:lnTo>
                      <a:pt x="73" y="574"/>
                    </a:lnTo>
                    <a:lnTo>
                      <a:pt x="73" y="559"/>
                    </a:lnTo>
                    <a:lnTo>
                      <a:pt x="87" y="545"/>
                    </a:lnTo>
                    <a:lnTo>
                      <a:pt x="101" y="532"/>
                    </a:lnTo>
                    <a:lnTo>
                      <a:pt x="101" y="516"/>
                    </a:lnTo>
                    <a:lnTo>
                      <a:pt x="101" y="487"/>
                    </a:lnTo>
                    <a:lnTo>
                      <a:pt x="87" y="487"/>
                    </a:lnTo>
                    <a:lnTo>
                      <a:pt x="73" y="474"/>
                    </a:lnTo>
                    <a:lnTo>
                      <a:pt x="42" y="474"/>
                    </a:lnTo>
                    <a:lnTo>
                      <a:pt x="42" y="460"/>
                    </a:lnTo>
                    <a:lnTo>
                      <a:pt x="42" y="444"/>
                    </a:lnTo>
                    <a:lnTo>
                      <a:pt x="58" y="431"/>
                    </a:lnTo>
                    <a:lnTo>
                      <a:pt x="73" y="417"/>
                    </a:lnTo>
                    <a:lnTo>
                      <a:pt x="73" y="402"/>
                    </a:lnTo>
                    <a:lnTo>
                      <a:pt x="73" y="388"/>
                    </a:lnTo>
                    <a:lnTo>
                      <a:pt x="73" y="373"/>
                    </a:lnTo>
                    <a:lnTo>
                      <a:pt x="87" y="359"/>
                    </a:lnTo>
                    <a:lnTo>
                      <a:pt x="114" y="359"/>
                    </a:lnTo>
                    <a:lnTo>
                      <a:pt x="130" y="359"/>
                    </a:lnTo>
                    <a:lnTo>
                      <a:pt x="145" y="330"/>
                    </a:lnTo>
                    <a:lnTo>
                      <a:pt x="159" y="316"/>
                    </a:lnTo>
                    <a:lnTo>
                      <a:pt x="159" y="301"/>
                    </a:lnTo>
                    <a:lnTo>
                      <a:pt x="172" y="287"/>
                    </a:lnTo>
                    <a:lnTo>
                      <a:pt x="188" y="272"/>
                    </a:lnTo>
                    <a:lnTo>
                      <a:pt x="203" y="245"/>
                    </a:lnTo>
                    <a:lnTo>
                      <a:pt x="217" y="231"/>
                    </a:lnTo>
                    <a:lnTo>
                      <a:pt x="217" y="200"/>
                    </a:lnTo>
                    <a:lnTo>
                      <a:pt x="230" y="187"/>
                    </a:lnTo>
                    <a:lnTo>
                      <a:pt x="246" y="173"/>
                    </a:lnTo>
                    <a:lnTo>
                      <a:pt x="246" y="144"/>
                    </a:lnTo>
                    <a:lnTo>
                      <a:pt x="260" y="128"/>
                    </a:lnTo>
                    <a:lnTo>
                      <a:pt x="273" y="115"/>
                    </a:lnTo>
                    <a:lnTo>
                      <a:pt x="273" y="86"/>
                    </a:lnTo>
                    <a:lnTo>
                      <a:pt x="273" y="72"/>
                    </a:lnTo>
                    <a:lnTo>
                      <a:pt x="289" y="57"/>
                    </a:lnTo>
                    <a:lnTo>
                      <a:pt x="289" y="43"/>
                    </a:lnTo>
                    <a:lnTo>
                      <a:pt x="289" y="28"/>
                    </a:lnTo>
                    <a:lnTo>
                      <a:pt x="289" y="14"/>
                    </a:lnTo>
                    <a:lnTo>
                      <a:pt x="318" y="14"/>
                    </a:lnTo>
                    <a:lnTo>
                      <a:pt x="331" y="14"/>
                    </a:lnTo>
                    <a:lnTo>
                      <a:pt x="331" y="0"/>
                    </a:lnTo>
                    <a:lnTo>
                      <a:pt x="360" y="14"/>
                    </a:lnTo>
                    <a:lnTo>
                      <a:pt x="374" y="14"/>
                    </a:lnTo>
                    <a:lnTo>
                      <a:pt x="374" y="28"/>
                    </a:lnTo>
                    <a:lnTo>
                      <a:pt x="374" y="43"/>
                    </a:lnTo>
                    <a:lnTo>
                      <a:pt x="374" y="57"/>
                    </a:lnTo>
                    <a:lnTo>
                      <a:pt x="390" y="57"/>
                    </a:lnTo>
                    <a:lnTo>
                      <a:pt x="403" y="57"/>
                    </a:lnTo>
                    <a:lnTo>
                      <a:pt x="419" y="57"/>
                    </a:lnTo>
                    <a:lnTo>
                      <a:pt x="432" y="72"/>
                    </a:lnTo>
                    <a:lnTo>
                      <a:pt x="448" y="72"/>
                    </a:lnTo>
                    <a:lnTo>
                      <a:pt x="461" y="86"/>
                    </a:lnTo>
                    <a:lnTo>
                      <a:pt x="475" y="99"/>
                    </a:lnTo>
                    <a:lnTo>
                      <a:pt x="475" y="86"/>
                    </a:lnTo>
                    <a:lnTo>
                      <a:pt x="490" y="86"/>
                    </a:lnTo>
                    <a:lnTo>
                      <a:pt x="506" y="86"/>
                    </a:lnTo>
                    <a:lnTo>
                      <a:pt x="506" y="99"/>
                    </a:lnTo>
                    <a:lnTo>
                      <a:pt x="519" y="99"/>
                    </a:lnTo>
                    <a:lnTo>
                      <a:pt x="535" y="99"/>
                    </a:lnTo>
                    <a:lnTo>
                      <a:pt x="547" y="115"/>
                    </a:lnTo>
                    <a:lnTo>
                      <a:pt x="535" y="128"/>
                    </a:lnTo>
                    <a:lnTo>
                      <a:pt x="535" y="144"/>
                    </a:lnTo>
                    <a:lnTo>
                      <a:pt x="535" y="157"/>
                    </a:lnTo>
                    <a:lnTo>
                      <a:pt x="547" y="157"/>
                    </a:lnTo>
                    <a:lnTo>
                      <a:pt x="562" y="173"/>
                    </a:lnTo>
                    <a:lnTo>
                      <a:pt x="562" y="187"/>
                    </a:lnTo>
                    <a:lnTo>
                      <a:pt x="547" y="187"/>
                    </a:lnTo>
                    <a:lnTo>
                      <a:pt x="547" y="200"/>
                    </a:lnTo>
                    <a:lnTo>
                      <a:pt x="535" y="200"/>
                    </a:lnTo>
                    <a:lnTo>
                      <a:pt x="519" y="200"/>
                    </a:lnTo>
                    <a:lnTo>
                      <a:pt x="519" y="216"/>
                    </a:lnTo>
                    <a:lnTo>
                      <a:pt x="506" y="216"/>
                    </a:lnTo>
                    <a:lnTo>
                      <a:pt x="490" y="216"/>
                    </a:lnTo>
                    <a:lnTo>
                      <a:pt x="490" y="231"/>
                    </a:lnTo>
                    <a:lnTo>
                      <a:pt x="475" y="231"/>
                    </a:lnTo>
                    <a:lnTo>
                      <a:pt x="461" y="245"/>
                    </a:lnTo>
                    <a:lnTo>
                      <a:pt x="461" y="258"/>
                    </a:lnTo>
                    <a:lnTo>
                      <a:pt x="448" y="272"/>
                    </a:lnTo>
                    <a:lnTo>
                      <a:pt x="448" y="287"/>
                    </a:lnTo>
                    <a:lnTo>
                      <a:pt x="432" y="301"/>
                    </a:lnTo>
                    <a:lnTo>
                      <a:pt x="432" y="316"/>
                    </a:lnTo>
                    <a:lnTo>
                      <a:pt x="432" y="330"/>
                    </a:lnTo>
                    <a:lnTo>
                      <a:pt x="432" y="346"/>
                    </a:lnTo>
                    <a:lnTo>
                      <a:pt x="432" y="359"/>
                    </a:lnTo>
                    <a:lnTo>
                      <a:pt x="419" y="359"/>
                    </a:lnTo>
                    <a:lnTo>
                      <a:pt x="403" y="359"/>
                    </a:lnTo>
                    <a:lnTo>
                      <a:pt x="403" y="373"/>
                    </a:lnTo>
                    <a:lnTo>
                      <a:pt x="374" y="402"/>
                    </a:lnTo>
                    <a:lnTo>
                      <a:pt x="374" y="417"/>
                    </a:lnTo>
                    <a:lnTo>
                      <a:pt x="360" y="431"/>
                    </a:lnTo>
                    <a:lnTo>
                      <a:pt x="360" y="444"/>
                    </a:lnTo>
                    <a:lnTo>
                      <a:pt x="347" y="444"/>
                    </a:lnTo>
                    <a:lnTo>
                      <a:pt x="318" y="431"/>
                    </a:lnTo>
                    <a:lnTo>
                      <a:pt x="318" y="460"/>
                    </a:lnTo>
                    <a:lnTo>
                      <a:pt x="318" y="474"/>
                    </a:lnTo>
                    <a:lnTo>
                      <a:pt x="318" y="487"/>
                    </a:lnTo>
                    <a:lnTo>
                      <a:pt x="331" y="503"/>
                    </a:lnTo>
                    <a:lnTo>
                      <a:pt x="331" y="516"/>
                    </a:lnTo>
                    <a:lnTo>
                      <a:pt x="331" y="532"/>
                    </a:lnTo>
                    <a:lnTo>
                      <a:pt x="318" y="545"/>
                    </a:lnTo>
                    <a:lnTo>
                      <a:pt x="302" y="559"/>
                    </a:lnTo>
                    <a:lnTo>
                      <a:pt x="302" y="574"/>
                    </a:lnTo>
                    <a:lnTo>
                      <a:pt x="289" y="574"/>
                    </a:lnTo>
                    <a:lnTo>
                      <a:pt x="273" y="588"/>
                    </a:lnTo>
                    <a:lnTo>
                      <a:pt x="273" y="604"/>
                    </a:lnTo>
                    <a:lnTo>
                      <a:pt x="260" y="617"/>
                    </a:lnTo>
                    <a:lnTo>
                      <a:pt x="273" y="633"/>
                    </a:lnTo>
                    <a:lnTo>
                      <a:pt x="289" y="633"/>
                    </a:lnTo>
                    <a:lnTo>
                      <a:pt x="289" y="646"/>
                    </a:lnTo>
                    <a:lnTo>
                      <a:pt x="289" y="660"/>
                    </a:lnTo>
                    <a:lnTo>
                      <a:pt x="273" y="660"/>
                    </a:lnTo>
                    <a:lnTo>
                      <a:pt x="260" y="675"/>
                    </a:lnTo>
                    <a:lnTo>
                      <a:pt x="246" y="675"/>
                    </a:lnTo>
                    <a:lnTo>
                      <a:pt x="230" y="675"/>
                    </a:lnTo>
                    <a:lnTo>
                      <a:pt x="230" y="689"/>
                    </a:lnTo>
                    <a:lnTo>
                      <a:pt x="217" y="689"/>
                    </a:lnTo>
                    <a:lnTo>
                      <a:pt x="217" y="702"/>
                    </a:lnTo>
                    <a:lnTo>
                      <a:pt x="203" y="718"/>
                    </a:lnTo>
                    <a:lnTo>
                      <a:pt x="203" y="747"/>
                    </a:lnTo>
                    <a:lnTo>
                      <a:pt x="203" y="774"/>
                    </a:lnTo>
                    <a:lnTo>
                      <a:pt x="217" y="774"/>
                    </a:lnTo>
                    <a:lnTo>
                      <a:pt x="217" y="774"/>
                    </a:lnTo>
                    <a:lnTo>
                      <a:pt x="217" y="774"/>
                    </a:lnTo>
                    <a:close/>
                  </a:path>
                </a:pathLst>
              </a:custGeom>
              <a:solidFill>
                <a:srgbClr val="0072C6"/>
              </a:solidFill>
              <a:ln w="3175" cmpd="sng">
                <a:solidFill>
                  <a:schemeClr val="bg1"/>
                </a:solidFill>
                <a:round/>
                <a:headEnd/>
                <a:tailEnd/>
              </a:ln>
            </p:spPr>
            <p:txBody>
              <a:bodyPr/>
              <a:lstStyle/>
              <a:p>
                <a:pPr>
                  <a:defRPr/>
                </a:pPr>
                <a:endParaRPr lang="de-CH"/>
              </a:p>
            </p:txBody>
          </p:sp>
          <p:sp>
            <p:nvSpPr>
              <p:cNvPr id="1241" name="Freeform 22"/>
              <p:cNvSpPr>
                <a:spLocks/>
              </p:cNvSpPr>
              <p:nvPr/>
            </p:nvSpPr>
            <p:spPr bwMode="auto">
              <a:xfrm>
                <a:off x="2498" y="3421"/>
                <a:ext cx="100" cy="55"/>
              </a:xfrm>
              <a:custGeom>
                <a:avLst/>
                <a:gdLst>
                  <a:gd name="T0" fmla="*/ 72 w 130"/>
                  <a:gd name="T1" fmla="*/ 87 h 87"/>
                  <a:gd name="T2" fmla="*/ 72 w 130"/>
                  <a:gd name="T3" fmla="*/ 74 h 87"/>
                  <a:gd name="T4" fmla="*/ 58 w 130"/>
                  <a:gd name="T5" fmla="*/ 74 h 87"/>
                  <a:gd name="T6" fmla="*/ 42 w 130"/>
                  <a:gd name="T7" fmla="*/ 44 h 87"/>
                  <a:gd name="T8" fmla="*/ 29 w 130"/>
                  <a:gd name="T9" fmla="*/ 44 h 87"/>
                  <a:gd name="T10" fmla="*/ 0 w 130"/>
                  <a:gd name="T11" fmla="*/ 44 h 87"/>
                  <a:gd name="T12" fmla="*/ 0 w 130"/>
                  <a:gd name="T13" fmla="*/ 29 h 87"/>
                  <a:gd name="T14" fmla="*/ 13 w 130"/>
                  <a:gd name="T15" fmla="*/ 29 h 87"/>
                  <a:gd name="T16" fmla="*/ 29 w 130"/>
                  <a:gd name="T17" fmla="*/ 29 h 87"/>
                  <a:gd name="T18" fmla="*/ 58 w 130"/>
                  <a:gd name="T19" fmla="*/ 29 h 87"/>
                  <a:gd name="T20" fmla="*/ 58 w 130"/>
                  <a:gd name="T21" fmla="*/ 15 h 87"/>
                  <a:gd name="T22" fmla="*/ 72 w 130"/>
                  <a:gd name="T23" fmla="*/ 0 h 87"/>
                  <a:gd name="T24" fmla="*/ 85 w 130"/>
                  <a:gd name="T25" fmla="*/ 15 h 87"/>
                  <a:gd name="T26" fmla="*/ 85 w 130"/>
                  <a:gd name="T27" fmla="*/ 29 h 87"/>
                  <a:gd name="T28" fmla="*/ 101 w 130"/>
                  <a:gd name="T29" fmla="*/ 44 h 87"/>
                  <a:gd name="T30" fmla="*/ 114 w 130"/>
                  <a:gd name="T31" fmla="*/ 44 h 87"/>
                  <a:gd name="T32" fmla="*/ 130 w 130"/>
                  <a:gd name="T33" fmla="*/ 44 h 87"/>
                  <a:gd name="T34" fmla="*/ 114 w 130"/>
                  <a:gd name="T35" fmla="*/ 58 h 87"/>
                  <a:gd name="T36" fmla="*/ 101 w 130"/>
                  <a:gd name="T37" fmla="*/ 58 h 87"/>
                  <a:gd name="T38" fmla="*/ 101 w 130"/>
                  <a:gd name="T39" fmla="*/ 74 h 87"/>
                  <a:gd name="T40" fmla="*/ 85 w 130"/>
                  <a:gd name="T41" fmla="*/ 87 h 87"/>
                  <a:gd name="T42" fmla="*/ 72 w 130"/>
                  <a:gd name="T43" fmla="*/ 87 h 87"/>
                  <a:gd name="T44" fmla="*/ 72 w 130"/>
                  <a:gd name="T45" fmla="*/ 87 h 87"/>
                  <a:gd name="T46" fmla="*/ 72 w 130"/>
                  <a:gd name="T4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87">
                    <a:moveTo>
                      <a:pt x="72" y="87"/>
                    </a:moveTo>
                    <a:lnTo>
                      <a:pt x="72" y="74"/>
                    </a:lnTo>
                    <a:lnTo>
                      <a:pt x="58" y="74"/>
                    </a:lnTo>
                    <a:lnTo>
                      <a:pt x="42" y="44"/>
                    </a:lnTo>
                    <a:lnTo>
                      <a:pt x="29" y="44"/>
                    </a:lnTo>
                    <a:lnTo>
                      <a:pt x="0" y="44"/>
                    </a:lnTo>
                    <a:lnTo>
                      <a:pt x="0" y="29"/>
                    </a:lnTo>
                    <a:lnTo>
                      <a:pt x="13" y="29"/>
                    </a:lnTo>
                    <a:lnTo>
                      <a:pt x="29" y="29"/>
                    </a:lnTo>
                    <a:lnTo>
                      <a:pt x="58" y="29"/>
                    </a:lnTo>
                    <a:lnTo>
                      <a:pt x="58" y="15"/>
                    </a:lnTo>
                    <a:lnTo>
                      <a:pt x="72" y="0"/>
                    </a:lnTo>
                    <a:lnTo>
                      <a:pt x="85" y="15"/>
                    </a:lnTo>
                    <a:lnTo>
                      <a:pt x="85" y="29"/>
                    </a:lnTo>
                    <a:lnTo>
                      <a:pt x="101" y="44"/>
                    </a:lnTo>
                    <a:lnTo>
                      <a:pt x="114" y="44"/>
                    </a:lnTo>
                    <a:lnTo>
                      <a:pt x="130" y="44"/>
                    </a:lnTo>
                    <a:lnTo>
                      <a:pt x="114" y="58"/>
                    </a:lnTo>
                    <a:lnTo>
                      <a:pt x="101" y="58"/>
                    </a:lnTo>
                    <a:lnTo>
                      <a:pt x="101" y="74"/>
                    </a:lnTo>
                    <a:lnTo>
                      <a:pt x="85" y="87"/>
                    </a:lnTo>
                    <a:lnTo>
                      <a:pt x="72" y="87"/>
                    </a:lnTo>
                    <a:lnTo>
                      <a:pt x="72" y="87"/>
                    </a:lnTo>
                    <a:lnTo>
                      <a:pt x="72" y="87"/>
                    </a:lnTo>
                    <a:close/>
                  </a:path>
                </a:pathLst>
              </a:custGeom>
              <a:solidFill>
                <a:srgbClr val="0072C6"/>
              </a:solidFill>
              <a:ln w="3175" cmpd="sng">
                <a:solidFill>
                  <a:schemeClr val="bg1"/>
                </a:solidFill>
                <a:round/>
                <a:headEnd/>
                <a:tailEnd/>
              </a:ln>
            </p:spPr>
            <p:txBody>
              <a:bodyPr/>
              <a:lstStyle/>
              <a:p>
                <a:pPr>
                  <a:defRPr/>
                </a:pPr>
                <a:endParaRPr lang="de-CH"/>
              </a:p>
            </p:txBody>
          </p:sp>
          <p:sp>
            <p:nvSpPr>
              <p:cNvPr id="1242" name="Freeform 23"/>
              <p:cNvSpPr>
                <a:spLocks/>
              </p:cNvSpPr>
              <p:nvPr/>
            </p:nvSpPr>
            <p:spPr bwMode="auto">
              <a:xfrm>
                <a:off x="2641" y="3421"/>
                <a:ext cx="47" cy="30"/>
              </a:xfrm>
              <a:custGeom>
                <a:avLst/>
                <a:gdLst>
                  <a:gd name="T0" fmla="*/ 45 w 58"/>
                  <a:gd name="T1" fmla="*/ 44 h 44"/>
                  <a:gd name="T2" fmla="*/ 29 w 58"/>
                  <a:gd name="T3" fmla="*/ 29 h 44"/>
                  <a:gd name="T4" fmla="*/ 15 w 58"/>
                  <a:gd name="T5" fmla="*/ 29 h 44"/>
                  <a:gd name="T6" fmla="*/ 0 w 58"/>
                  <a:gd name="T7" fmla="*/ 15 h 44"/>
                  <a:gd name="T8" fmla="*/ 0 w 58"/>
                  <a:gd name="T9" fmla="*/ 0 h 44"/>
                  <a:gd name="T10" fmla="*/ 15 w 58"/>
                  <a:gd name="T11" fmla="*/ 0 h 44"/>
                  <a:gd name="T12" fmla="*/ 29 w 58"/>
                  <a:gd name="T13" fmla="*/ 15 h 44"/>
                  <a:gd name="T14" fmla="*/ 45 w 58"/>
                  <a:gd name="T15" fmla="*/ 15 h 44"/>
                  <a:gd name="T16" fmla="*/ 58 w 58"/>
                  <a:gd name="T17" fmla="*/ 15 h 44"/>
                  <a:gd name="T18" fmla="*/ 58 w 58"/>
                  <a:gd name="T19" fmla="*/ 29 h 44"/>
                  <a:gd name="T20" fmla="*/ 58 w 58"/>
                  <a:gd name="T21" fmla="*/ 44 h 44"/>
                  <a:gd name="T22" fmla="*/ 45 w 58"/>
                  <a:gd name="T23" fmla="*/ 44 h 44"/>
                  <a:gd name="T24" fmla="*/ 45 w 58"/>
                  <a:gd name="T25" fmla="*/ 44 h 44"/>
                  <a:gd name="T26" fmla="*/ 45 w 58"/>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44">
                    <a:moveTo>
                      <a:pt x="45" y="44"/>
                    </a:moveTo>
                    <a:lnTo>
                      <a:pt x="29" y="29"/>
                    </a:lnTo>
                    <a:lnTo>
                      <a:pt x="15" y="29"/>
                    </a:lnTo>
                    <a:lnTo>
                      <a:pt x="0" y="15"/>
                    </a:lnTo>
                    <a:lnTo>
                      <a:pt x="0" y="0"/>
                    </a:lnTo>
                    <a:lnTo>
                      <a:pt x="15" y="0"/>
                    </a:lnTo>
                    <a:lnTo>
                      <a:pt x="29" y="15"/>
                    </a:lnTo>
                    <a:lnTo>
                      <a:pt x="45" y="15"/>
                    </a:lnTo>
                    <a:lnTo>
                      <a:pt x="58" y="15"/>
                    </a:lnTo>
                    <a:lnTo>
                      <a:pt x="58" y="29"/>
                    </a:lnTo>
                    <a:lnTo>
                      <a:pt x="58" y="44"/>
                    </a:lnTo>
                    <a:lnTo>
                      <a:pt x="45" y="44"/>
                    </a:lnTo>
                    <a:lnTo>
                      <a:pt x="45" y="44"/>
                    </a:lnTo>
                    <a:lnTo>
                      <a:pt x="45" y="44"/>
                    </a:lnTo>
                    <a:close/>
                  </a:path>
                </a:pathLst>
              </a:custGeom>
              <a:solidFill>
                <a:srgbClr val="0072C6"/>
              </a:solidFill>
              <a:ln w="3175" cmpd="sng">
                <a:solidFill>
                  <a:schemeClr val="bg1"/>
                </a:solidFill>
                <a:round/>
                <a:headEnd/>
                <a:tailEnd/>
              </a:ln>
            </p:spPr>
            <p:txBody>
              <a:bodyPr/>
              <a:lstStyle/>
              <a:p>
                <a:pPr>
                  <a:defRPr/>
                </a:pPr>
                <a:endParaRPr lang="de-CH"/>
              </a:p>
            </p:txBody>
          </p:sp>
          <p:sp>
            <p:nvSpPr>
              <p:cNvPr id="1243" name="Freeform 24"/>
              <p:cNvSpPr>
                <a:spLocks/>
              </p:cNvSpPr>
              <p:nvPr/>
            </p:nvSpPr>
            <p:spPr bwMode="auto">
              <a:xfrm>
                <a:off x="2355" y="3476"/>
                <a:ext cx="45" cy="28"/>
              </a:xfrm>
              <a:custGeom>
                <a:avLst/>
                <a:gdLst>
                  <a:gd name="T0" fmla="*/ 29 w 58"/>
                  <a:gd name="T1" fmla="*/ 29 h 43"/>
                  <a:gd name="T2" fmla="*/ 42 w 58"/>
                  <a:gd name="T3" fmla="*/ 29 h 43"/>
                  <a:gd name="T4" fmla="*/ 42 w 58"/>
                  <a:gd name="T5" fmla="*/ 14 h 43"/>
                  <a:gd name="T6" fmla="*/ 58 w 58"/>
                  <a:gd name="T7" fmla="*/ 0 h 43"/>
                  <a:gd name="T8" fmla="*/ 42 w 58"/>
                  <a:gd name="T9" fmla="*/ 0 h 43"/>
                  <a:gd name="T10" fmla="*/ 29 w 58"/>
                  <a:gd name="T11" fmla="*/ 0 h 43"/>
                  <a:gd name="T12" fmla="*/ 29 w 58"/>
                  <a:gd name="T13" fmla="*/ 14 h 43"/>
                  <a:gd name="T14" fmla="*/ 0 w 58"/>
                  <a:gd name="T15" fmla="*/ 14 h 43"/>
                  <a:gd name="T16" fmla="*/ 0 w 58"/>
                  <a:gd name="T17" fmla="*/ 29 h 43"/>
                  <a:gd name="T18" fmla="*/ 0 w 58"/>
                  <a:gd name="T19" fmla="*/ 43 h 43"/>
                  <a:gd name="T20" fmla="*/ 29 w 58"/>
                  <a:gd name="T21" fmla="*/ 29 h 43"/>
                  <a:gd name="T22" fmla="*/ 29 w 58"/>
                  <a:gd name="T23" fmla="*/ 29 h 43"/>
                  <a:gd name="T24" fmla="*/ 29 w 58"/>
                  <a:gd name="T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43">
                    <a:moveTo>
                      <a:pt x="29" y="29"/>
                    </a:moveTo>
                    <a:lnTo>
                      <a:pt x="42" y="29"/>
                    </a:lnTo>
                    <a:lnTo>
                      <a:pt x="42" y="14"/>
                    </a:lnTo>
                    <a:lnTo>
                      <a:pt x="58" y="0"/>
                    </a:lnTo>
                    <a:lnTo>
                      <a:pt x="42" y="0"/>
                    </a:lnTo>
                    <a:lnTo>
                      <a:pt x="29" y="0"/>
                    </a:lnTo>
                    <a:lnTo>
                      <a:pt x="29" y="14"/>
                    </a:lnTo>
                    <a:lnTo>
                      <a:pt x="0" y="14"/>
                    </a:lnTo>
                    <a:lnTo>
                      <a:pt x="0" y="29"/>
                    </a:lnTo>
                    <a:lnTo>
                      <a:pt x="0" y="43"/>
                    </a:lnTo>
                    <a:lnTo>
                      <a:pt x="29" y="29"/>
                    </a:lnTo>
                    <a:lnTo>
                      <a:pt x="29" y="29"/>
                    </a:lnTo>
                    <a:lnTo>
                      <a:pt x="29" y="29"/>
                    </a:lnTo>
                    <a:close/>
                  </a:path>
                </a:pathLst>
              </a:custGeom>
              <a:solidFill>
                <a:srgbClr val="0072C6"/>
              </a:solidFill>
              <a:ln w="3175" cmpd="sng">
                <a:solidFill>
                  <a:schemeClr val="bg1"/>
                </a:solidFill>
                <a:round/>
                <a:headEnd/>
                <a:tailEnd/>
              </a:ln>
            </p:spPr>
            <p:txBody>
              <a:bodyPr/>
              <a:lstStyle/>
              <a:p>
                <a:pPr>
                  <a:defRPr/>
                </a:pPr>
                <a:endParaRPr lang="de-CH"/>
              </a:p>
            </p:txBody>
          </p:sp>
          <p:sp>
            <p:nvSpPr>
              <p:cNvPr id="1244" name="Freeform 25"/>
              <p:cNvSpPr>
                <a:spLocks/>
              </p:cNvSpPr>
              <p:nvPr/>
            </p:nvSpPr>
            <p:spPr bwMode="auto">
              <a:xfrm>
                <a:off x="1915" y="1762"/>
                <a:ext cx="406" cy="320"/>
              </a:xfrm>
              <a:custGeom>
                <a:avLst/>
                <a:gdLst>
                  <a:gd name="T0" fmla="*/ 519 w 533"/>
                  <a:gd name="T1" fmla="*/ 244 h 504"/>
                  <a:gd name="T2" fmla="*/ 504 w 533"/>
                  <a:gd name="T3" fmla="*/ 273 h 504"/>
                  <a:gd name="T4" fmla="*/ 490 w 533"/>
                  <a:gd name="T5" fmla="*/ 331 h 504"/>
                  <a:gd name="T6" fmla="*/ 477 w 533"/>
                  <a:gd name="T7" fmla="*/ 374 h 504"/>
                  <a:gd name="T8" fmla="*/ 477 w 533"/>
                  <a:gd name="T9" fmla="*/ 417 h 504"/>
                  <a:gd name="T10" fmla="*/ 448 w 533"/>
                  <a:gd name="T11" fmla="*/ 446 h 504"/>
                  <a:gd name="T12" fmla="*/ 419 w 533"/>
                  <a:gd name="T13" fmla="*/ 475 h 504"/>
                  <a:gd name="T14" fmla="*/ 347 w 533"/>
                  <a:gd name="T15" fmla="*/ 475 h 504"/>
                  <a:gd name="T16" fmla="*/ 273 w 533"/>
                  <a:gd name="T17" fmla="*/ 475 h 504"/>
                  <a:gd name="T18" fmla="*/ 244 w 533"/>
                  <a:gd name="T19" fmla="*/ 475 h 504"/>
                  <a:gd name="T20" fmla="*/ 215 w 533"/>
                  <a:gd name="T21" fmla="*/ 504 h 504"/>
                  <a:gd name="T22" fmla="*/ 159 w 533"/>
                  <a:gd name="T23" fmla="*/ 504 h 504"/>
                  <a:gd name="T24" fmla="*/ 101 w 533"/>
                  <a:gd name="T25" fmla="*/ 488 h 504"/>
                  <a:gd name="T26" fmla="*/ 71 w 533"/>
                  <a:gd name="T27" fmla="*/ 475 h 504"/>
                  <a:gd name="T28" fmla="*/ 71 w 533"/>
                  <a:gd name="T29" fmla="*/ 475 h 504"/>
                  <a:gd name="T30" fmla="*/ 44 w 533"/>
                  <a:gd name="T31" fmla="*/ 461 h 504"/>
                  <a:gd name="T32" fmla="*/ 44 w 533"/>
                  <a:gd name="T33" fmla="*/ 432 h 504"/>
                  <a:gd name="T34" fmla="*/ 58 w 533"/>
                  <a:gd name="T35" fmla="*/ 432 h 504"/>
                  <a:gd name="T36" fmla="*/ 13 w 533"/>
                  <a:gd name="T37" fmla="*/ 432 h 504"/>
                  <a:gd name="T38" fmla="*/ 29 w 533"/>
                  <a:gd name="T39" fmla="*/ 387 h 504"/>
                  <a:gd name="T40" fmla="*/ 71 w 533"/>
                  <a:gd name="T41" fmla="*/ 387 h 504"/>
                  <a:gd name="T42" fmla="*/ 13 w 533"/>
                  <a:gd name="T43" fmla="*/ 374 h 504"/>
                  <a:gd name="T44" fmla="*/ 44 w 533"/>
                  <a:gd name="T45" fmla="*/ 345 h 504"/>
                  <a:gd name="T46" fmla="*/ 114 w 533"/>
                  <a:gd name="T47" fmla="*/ 331 h 504"/>
                  <a:gd name="T48" fmla="*/ 174 w 533"/>
                  <a:gd name="T49" fmla="*/ 345 h 504"/>
                  <a:gd name="T50" fmla="*/ 159 w 533"/>
                  <a:gd name="T51" fmla="*/ 331 h 504"/>
                  <a:gd name="T52" fmla="*/ 101 w 533"/>
                  <a:gd name="T53" fmla="*/ 331 h 504"/>
                  <a:gd name="T54" fmla="*/ 143 w 533"/>
                  <a:gd name="T55" fmla="*/ 289 h 504"/>
                  <a:gd name="T56" fmla="*/ 215 w 533"/>
                  <a:gd name="T57" fmla="*/ 259 h 504"/>
                  <a:gd name="T58" fmla="*/ 174 w 533"/>
                  <a:gd name="T59" fmla="*/ 244 h 504"/>
                  <a:gd name="T60" fmla="*/ 143 w 533"/>
                  <a:gd name="T61" fmla="*/ 230 h 504"/>
                  <a:gd name="T62" fmla="*/ 143 w 533"/>
                  <a:gd name="T63" fmla="*/ 174 h 504"/>
                  <a:gd name="T64" fmla="*/ 188 w 533"/>
                  <a:gd name="T65" fmla="*/ 143 h 504"/>
                  <a:gd name="T66" fmla="*/ 188 w 533"/>
                  <a:gd name="T67" fmla="*/ 130 h 504"/>
                  <a:gd name="T68" fmla="*/ 188 w 533"/>
                  <a:gd name="T69" fmla="*/ 102 h 504"/>
                  <a:gd name="T70" fmla="*/ 244 w 533"/>
                  <a:gd name="T71" fmla="*/ 87 h 504"/>
                  <a:gd name="T72" fmla="*/ 289 w 533"/>
                  <a:gd name="T73" fmla="*/ 130 h 504"/>
                  <a:gd name="T74" fmla="*/ 331 w 533"/>
                  <a:gd name="T75" fmla="*/ 116 h 504"/>
                  <a:gd name="T76" fmla="*/ 374 w 533"/>
                  <a:gd name="T77" fmla="*/ 87 h 504"/>
                  <a:gd name="T78" fmla="*/ 318 w 533"/>
                  <a:gd name="T79" fmla="*/ 58 h 504"/>
                  <a:gd name="T80" fmla="*/ 390 w 533"/>
                  <a:gd name="T81" fmla="*/ 29 h 504"/>
                  <a:gd name="T82" fmla="*/ 419 w 533"/>
                  <a:gd name="T83" fmla="*/ 15 h 504"/>
                  <a:gd name="T84" fmla="*/ 477 w 533"/>
                  <a:gd name="T85" fmla="*/ 15 h 504"/>
                  <a:gd name="T86" fmla="*/ 504 w 533"/>
                  <a:gd name="T87" fmla="*/ 0 h 504"/>
                  <a:gd name="T88" fmla="*/ 519 w 533"/>
                  <a:gd name="T89" fmla="*/ 44 h 504"/>
                  <a:gd name="T90" fmla="*/ 504 w 533"/>
                  <a:gd name="T91" fmla="*/ 58 h 504"/>
                  <a:gd name="T92" fmla="*/ 448 w 533"/>
                  <a:gd name="T93" fmla="*/ 71 h 504"/>
                  <a:gd name="T94" fmla="*/ 419 w 533"/>
                  <a:gd name="T95" fmla="*/ 116 h 504"/>
                  <a:gd name="T96" fmla="*/ 390 w 533"/>
                  <a:gd name="T97" fmla="*/ 116 h 504"/>
                  <a:gd name="T98" fmla="*/ 403 w 533"/>
                  <a:gd name="T99" fmla="*/ 159 h 504"/>
                  <a:gd name="T100" fmla="*/ 448 w 533"/>
                  <a:gd name="T101" fmla="*/ 174 h 504"/>
                  <a:gd name="T102" fmla="*/ 504 w 533"/>
                  <a:gd name="T103" fmla="*/ 188 h 504"/>
                  <a:gd name="T104" fmla="*/ 533 w 533"/>
                  <a:gd name="T105" fmla="*/ 24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3" h="504">
                    <a:moveTo>
                      <a:pt x="533" y="244"/>
                    </a:moveTo>
                    <a:lnTo>
                      <a:pt x="519" y="259"/>
                    </a:lnTo>
                    <a:lnTo>
                      <a:pt x="519" y="244"/>
                    </a:lnTo>
                    <a:lnTo>
                      <a:pt x="504" y="244"/>
                    </a:lnTo>
                    <a:lnTo>
                      <a:pt x="519" y="259"/>
                    </a:lnTo>
                    <a:lnTo>
                      <a:pt x="504" y="273"/>
                    </a:lnTo>
                    <a:lnTo>
                      <a:pt x="504" y="289"/>
                    </a:lnTo>
                    <a:lnTo>
                      <a:pt x="504" y="316"/>
                    </a:lnTo>
                    <a:lnTo>
                      <a:pt x="490" y="331"/>
                    </a:lnTo>
                    <a:lnTo>
                      <a:pt x="490" y="345"/>
                    </a:lnTo>
                    <a:lnTo>
                      <a:pt x="490" y="360"/>
                    </a:lnTo>
                    <a:lnTo>
                      <a:pt x="477" y="374"/>
                    </a:lnTo>
                    <a:lnTo>
                      <a:pt x="477" y="387"/>
                    </a:lnTo>
                    <a:lnTo>
                      <a:pt x="477" y="403"/>
                    </a:lnTo>
                    <a:lnTo>
                      <a:pt x="477" y="417"/>
                    </a:lnTo>
                    <a:lnTo>
                      <a:pt x="461" y="417"/>
                    </a:lnTo>
                    <a:lnTo>
                      <a:pt x="461" y="432"/>
                    </a:lnTo>
                    <a:lnTo>
                      <a:pt x="448" y="446"/>
                    </a:lnTo>
                    <a:lnTo>
                      <a:pt x="432" y="446"/>
                    </a:lnTo>
                    <a:lnTo>
                      <a:pt x="432" y="461"/>
                    </a:lnTo>
                    <a:lnTo>
                      <a:pt x="419" y="475"/>
                    </a:lnTo>
                    <a:lnTo>
                      <a:pt x="390" y="488"/>
                    </a:lnTo>
                    <a:lnTo>
                      <a:pt x="374" y="475"/>
                    </a:lnTo>
                    <a:lnTo>
                      <a:pt x="347" y="475"/>
                    </a:lnTo>
                    <a:lnTo>
                      <a:pt x="318" y="475"/>
                    </a:lnTo>
                    <a:lnTo>
                      <a:pt x="289" y="475"/>
                    </a:lnTo>
                    <a:lnTo>
                      <a:pt x="273" y="475"/>
                    </a:lnTo>
                    <a:lnTo>
                      <a:pt x="260" y="488"/>
                    </a:lnTo>
                    <a:lnTo>
                      <a:pt x="244" y="488"/>
                    </a:lnTo>
                    <a:lnTo>
                      <a:pt x="244" y="475"/>
                    </a:lnTo>
                    <a:lnTo>
                      <a:pt x="231" y="488"/>
                    </a:lnTo>
                    <a:lnTo>
                      <a:pt x="215" y="488"/>
                    </a:lnTo>
                    <a:lnTo>
                      <a:pt x="215" y="504"/>
                    </a:lnTo>
                    <a:lnTo>
                      <a:pt x="188" y="504"/>
                    </a:lnTo>
                    <a:lnTo>
                      <a:pt x="174" y="488"/>
                    </a:lnTo>
                    <a:lnTo>
                      <a:pt x="159" y="504"/>
                    </a:lnTo>
                    <a:lnTo>
                      <a:pt x="130" y="504"/>
                    </a:lnTo>
                    <a:lnTo>
                      <a:pt x="114" y="488"/>
                    </a:lnTo>
                    <a:lnTo>
                      <a:pt x="101" y="488"/>
                    </a:lnTo>
                    <a:lnTo>
                      <a:pt x="71" y="504"/>
                    </a:lnTo>
                    <a:lnTo>
                      <a:pt x="71" y="488"/>
                    </a:lnTo>
                    <a:lnTo>
                      <a:pt x="71" y="475"/>
                    </a:lnTo>
                    <a:lnTo>
                      <a:pt x="29" y="488"/>
                    </a:lnTo>
                    <a:lnTo>
                      <a:pt x="44" y="488"/>
                    </a:lnTo>
                    <a:lnTo>
                      <a:pt x="71" y="475"/>
                    </a:lnTo>
                    <a:lnTo>
                      <a:pt x="29" y="475"/>
                    </a:lnTo>
                    <a:lnTo>
                      <a:pt x="58" y="461"/>
                    </a:lnTo>
                    <a:lnTo>
                      <a:pt x="44" y="461"/>
                    </a:lnTo>
                    <a:lnTo>
                      <a:pt x="29" y="461"/>
                    </a:lnTo>
                    <a:lnTo>
                      <a:pt x="29" y="446"/>
                    </a:lnTo>
                    <a:lnTo>
                      <a:pt x="44" y="432"/>
                    </a:lnTo>
                    <a:lnTo>
                      <a:pt x="58" y="432"/>
                    </a:lnTo>
                    <a:lnTo>
                      <a:pt x="71" y="432"/>
                    </a:lnTo>
                    <a:lnTo>
                      <a:pt x="58" y="432"/>
                    </a:lnTo>
                    <a:lnTo>
                      <a:pt x="44" y="432"/>
                    </a:lnTo>
                    <a:lnTo>
                      <a:pt x="29" y="417"/>
                    </a:lnTo>
                    <a:lnTo>
                      <a:pt x="13" y="432"/>
                    </a:lnTo>
                    <a:lnTo>
                      <a:pt x="0" y="417"/>
                    </a:lnTo>
                    <a:lnTo>
                      <a:pt x="13" y="403"/>
                    </a:lnTo>
                    <a:lnTo>
                      <a:pt x="29" y="387"/>
                    </a:lnTo>
                    <a:lnTo>
                      <a:pt x="44" y="387"/>
                    </a:lnTo>
                    <a:lnTo>
                      <a:pt x="58" y="387"/>
                    </a:lnTo>
                    <a:lnTo>
                      <a:pt x="71" y="387"/>
                    </a:lnTo>
                    <a:lnTo>
                      <a:pt x="58" y="374"/>
                    </a:lnTo>
                    <a:lnTo>
                      <a:pt x="29" y="374"/>
                    </a:lnTo>
                    <a:lnTo>
                      <a:pt x="13" y="374"/>
                    </a:lnTo>
                    <a:lnTo>
                      <a:pt x="13" y="360"/>
                    </a:lnTo>
                    <a:lnTo>
                      <a:pt x="29" y="345"/>
                    </a:lnTo>
                    <a:lnTo>
                      <a:pt x="44" y="345"/>
                    </a:lnTo>
                    <a:lnTo>
                      <a:pt x="85" y="345"/>
                    </a:lnTo>
                    <a:lnTo>
                      <a:pt x="85" y="331"/>
                    </a:lnTo>
                    <a:lnTo>
                      <a:pt x="114" y="331"/>
                    </a:lnTo>
                    <a:lnTo>
                      <a:pt x="130" y="331"/>
                    </a:lnTo>
                    <a:lnTo>
                      <a:pt x="143" y="345"/>
                    </a:lnTo>
                    <a:lnTo>
                      <a:pt x="174" y="345"/>
                    </a:lnTo>
                    <a:lnTo>
                      <a:pt x="188" y="345"/>
                    </a:lnTo>
                    <a:lnTo>
                      <a:pt x="174" y="331"/>
                    </a:lnTo>
                    <a:lnTo>
                      <a:pt x="159" y="331"/>
                    </a:lnTo>
                    <a:lnTo>
                      <a:pt x="143" y="331"/>
                    </a:lnTo>
                    <a:lnTo>
                      <a:pt x="130" y="316"/>
                    </a:lnTo>
                    <a:lnTo>
                      <a:pt x="101" y="331"/>
                    </a:lnTo>
                    <a:lnTo>
                      <a:pt x="85" y="316"/>
                    </a:lnTo>
                    <a:lnTo>
                      <a:pt x="114" y="316"/>
                    </a:lnTo>
                    <a:lnTo>
                      <a:pt x="143" y="289"/>
                    </a:lnTo>
                    <a:lnTo>
                      <a:pt x="188" y="273"/>
                    </a:lnTo>
                    <a:lnTo>
                      <a:pt x="201" y="273"/>
                    </a:lnTo>
                    <a:lnTo>
                      <a:pt x="215" y="259"/>
                    </a:lnTo>
                    <a:lnTo>
                      <a:pt x="215" y="244"/>
                    </a:lnTo>
                    <a:lnTo>
                      <a:pt x="201" y="244"/>
                    </a:lnTo>
                    <a:lnTo>
                      <a:pt x="174" y="244"/>
                    </a:lnTo>
                    <a:lnTo>
                      <a:pt x="159" y="259"/>
                    </a:lnTo>
                    <a:lnTo>
                      <a:pt x="159" y="230"/>
                    </a:lnTo>
                    <a:lnTo>
                      <a:pt x="143" y="230"/>
                    </a:lnTo>
                    <a:lnTo>
                      <a:pt x="143" y="217"/>
                    </a:lnTo>
                    <a:lnTo>
                      <a:pt x="130" y="188"/>
                    </a:lnTo>
                    <a:lnTo>
                      <a:pt x="143" y="174"/>
                    </a:lnTo>
                    <a:lnTo>
                      <a:pt x="159" y="174"/>
                    </a:lnTo>
                    <a:lnTo>
                      <a:pt x="174" y="159"/>
                    </a:lnTo>
                    <a:lnTo>
                      <a:pt x="188" y="143"/>
                    </a:lnTo>
                    <a:lnTo>
                      <a:pt x="201" y="143"/>
                    </a:lnTo>
                    <a:lnTo>
                      <a:pt x="188" y="143"/>
                    </a:lnTo>
                    <a:lnTo>
                      <a:pt x="188" y="130"/>
                    </a:lnTo>
                    <a:lnTo>
                      <a:pt x="188" y="116"/>
                    </a:lnTo>
                    <a:lnTo>
                      <a:pt x="174" y="102"/>
                    </a:lnTo>
                    <a:lnTo>
                      <a:pt x="188" y="102"/>
                    </a:lnTo>
                    <a:lnTo>
                      <a:pt x="201" y="71"/>
                    </a:lnTo>
                    <a:lnTo>
                      <a:pt x="231" y="71"/>
                    </a:lnTo>
                    <a:lnTo>
                      <a:pt x="244" y="87"/>
                    </a:lnTo>
                    <a:lnTo>
                      <a:pt x="260" y="102"/>
                    </a:lnTo>
                    <a:lnTo>
                      <a:pt x="260" y="116"/>
                    </a:lnTo>
                    <a:lnTo>
                      <a:pt x="289" y="130"/>
                    </a:lnTo>
                    <a:lnTo>
                      <a:pt x="302" y="143"/>
                    </a:lnTo>
                    <a:lnTo>
                      <a:pt x="331" y="130"/>
                    </a:lnTo>
                    <a:lnTo>
                      <a:pt x="331" y="116"/>
                    </a:lnTo>
                    <a:lnTo>
                      <a:pt x="331" y="102"/>
                    </a:lnTo>
                    <a:lnTo>
                      <a:pt x="360" y="102"/>
                    </a:lnTo>
                    <a:lnTo>
                      <a:pt x="374" y="87"/>
                    </a:lnTo>
                    <a:lnTo>
                      <a:pt x="360" y="87"/>
                    </a:lnTo>
                    <a:lnTo>
                      <a:pt x="331" y="71"/>
                    </a:lnTo>
                    <a:lnTo>
                      <a:pt x="318" y="58"/>
                    </a:lnTo>
                    <a:lnTo>
                      <a:pt x="360" y="44"/>
                    </a:lnTo>
                    <a:lnTo>
                      <a:pt x="374" y="29"/>
                    </a:lnTo>
                    <a:lnTo>
                      <a:pt x="390" y="29"/>
                    </a:lnTo>
                    <a:lnTo>
                      <a:pt x="374" y="29"/>
                    </a:lnTo>
                    <a:lnTo>
                      <a:pt x="390" y="15"/>
                    </a:lnTo>
                    <a:lnTo>
                      <a:pt x="419" y="15"/>
                    </a:lnTo>
                    <a:lnTo>
                      <a:pt x="432" y="0"/>
                    </a:lnTo>
                    <a:lnTo>
                      <a:pt x="461" y="15"/>
                    </a:lnTo>
                    <a:lnTo>
                      <a:pt x="477" y="15"/>
                    </a:lnTo>
                    <a:lnTo>
                      <a:pt x="490" y="15"/>
                    </a:lnTo>
                    <a:lnTo>
                      <a:pt x="504" y="15"/>
                    </a:lnTo>
                    <a:lnTo>
                      <a:pt x="504" y="0"/>
                    </a:lnTo>
                    <a:lnTo>
                      <a:pt x="519" y="15"/>
                    </a:lnTo>
                    <a:lnTo>
                      <a:pt x="533" y="29"/>
                    </a:lnTo>
                    <a:lnTo>
                      <a:pt x="519" y="44"/>
                    </a:lnTo>
                    <a:lnTo>
                      <a:pt x="504" y="44"/>
                    </a:lnTo>
                    <a:lnTo>
                      <a:pt x="490" y="44"/>
                    </a:lnTo>
                    <a:lnTo>
                      <a:pt x="504" y="58"/>
                    </a:lnTo>
                    <a:lnTo>
                      <a:pt x="490" y="58"/>
                    </a:lnTo>
                    <a:lnTo>
                      <a:pt x="461" y="58"/>
                    </a:lnTo>
                    <a:lnTo>
                      <a:pt x="448" y="71"/>
                    </a:lnTo>
                    <a:lnTo>
                      <a:pt x="432" y="87"/>
                    </a:lnTo>
                    <a:lnTo>
                      <a:pt x="432" y="102"/>
                    </a:lnTo>
                    <a:lnTo>
                      <a:pt x="419" y="116"/>
                    </a:lnTo>
                    <a:lnTo>
                      <a:pt x="403" y="102"/>
                    </a:lnTo>
                    <a:lnTo>
                      <a:pt x="390" y="102"/>
                    </a:lnTo>
                    <a:lnTo>
                      <a:pt x="390" y="116"/>
                    </a:lnTo>
                    <a:lnTo>
                      <a:pt x="374" y="130"/>
                    </a:lnTo>
                    <a:lnTo>
                      <a:pt x="390" y="143"/>
                    </a:lnTo>
                    <a:lnTo>
                      <a:pt x="403" y="159"/>
                    </a:lnTo>
                    <a:lnTo>
                      <a:pt x="419" y="174"/>
                    </a:lnTo>
                    <a:lnTo>
                      <a:pt x="432" y="188"/>
                    </a:lnTo>
                    <a:lnTo>
                      <a:pt x="448" y="174"/>
                    </a:lnTo>
                    <a:lnTo>
                      <a:pt x="461" y="174"/>
                    </a:lnTo>
                    <a:lnTo>
                      <a:pt x="477" y="174"/>
                    </a:lnTo>
                    <a:lnTo>
                      <a:pt x="504" y="188"/>
                    </a:lnTo>
                    <a:lnTo>
                      <a:pt x="504" y="201"/>
                    </a:lnTo>
                    <a:lnTo>
                      <a:pt x="519" y="217"/>
                    </a:lnTo>
                    <a:lnTo>
                      <a:pt x="533" y="244"/>
                    </a:lnTo>
                    <a:lnTo>
                      <a:pt x="533" y="244"/>
                    </a:lnTo>
                    <a:close/>
                  </a:path>
                </a:pathLst>
              </a:custGeom>
              <a:solidFill>
                <a:srgbClr val="0072C6"/>
              </a:solidFill>
              <a:ln w="3175" cmpd="sng">
                <a:solidFill>
                  <a:schemeClr val="bg1"/>
                </a:solidFill>
                <a:round/>
                <a:headEnd/>
                <a:tailEnd/>
              </a:ln>
            </p:spPr>
            <p:txBody>
              <a:bodyPr/>
              <a:lstStyle/>
              <a:p>
                <a:pPr>
                  <a:defRPr/>
                </a:pPr>
                <a:endParaRPr lang="de-CH"/>
              </a:p>
            </p:txBody>
          </p:sp>
          <p:sp>
            <p:nvSpPr>
              <p:cNvPr id="1245" name="Freeform 26"/>
              <p:cNvSpPr>
                <a:spLocks/>
              </p:cNvSpPr>
              <p:nvPr/>
            </p:nvSpPr>
            <p:spPr bwMode="auto">
              <a:xfrm>
                <a:off x="2199" y="1787"/>
                <a:ext cx="186" cy="135"/>
              </a:xfrm>
              <a:custGeom>
                <a:avLst/>
                <a:gdLst>
                  <a:gd name="T0" fmla="*/ 130 w 244"/>
                  <a:gd name="T1" fmla="*/ 14 h 202"/>
                  <a:gd name="T2" fmla="*/ 115 w 244"/>
                  <a:gd name="T3" fmla="*/ 14 h 202"/>
                  <a:gd name="T4" fmla="*/ 85 w 244"/>
                  <a:gd name="T5" fmla="*/ 14 h 202"/>
                  <a:gd name="T6" fmla="*/ 72 w 244"/>
                  <a:gd name="T7" fmla="*/ 29 h 202"/>
                  <a:gd name="T8" fmla="*/ 58 w 244"/>
                  <a:gd name="T9" fmla="*/ 43 h 202"/>
                  <a:gd name="T10" fmla="*/ 58 w 244"/>
                  <a:gd name="T11" fmla="*/ 58 h 202"/>
                  <a:gd name="T12" fmla="*/ 43 w 244"/>
                  <a:gd name="T13" fmla="*/ 72 h 202"/>
                  <a:gd name="T14" fmla="*/ 27 w 244"/>
                  <a:gd name="T15" fmla="*/ 58 h 202"/>
                  <a:gd name="T16" fmla="*/ 14 w 244"/>
                  <a:gd name="T17" fmla="*/ 58 h 202"/>
                  <a:gd name="T18" fmla="*/ 14 w 244"/>
                  <a:gd name="T19" fmla="*/ 72 h 202"/>
                  <a:gd name="T20" fmla="*/ 0 w 244"/>
                  <a:gd name="T21" fmla="*/ 87 h 202"/>
                  <a:gd name="T22" fmla="*/ 14 w 244"/>
                  <a:gd name="T23" fmla="*/ 101 h 202"/>
                  <a:gd name="T24" fmla="*/ 27 w 244"/>
                  <a:gd name="T25" fmla="*/ 115 h 202"/>
                  <a:gd name="T26" fmla="*/ 43 w 244"/>
                  <a:gd name="T27" fmla="*/ 130 h 202"/>
                  <a:gd name="T28" fmla="*/ 58 w 244"/>
                  <a:gd name="T29" fmla="*/ 144 h 202"/>
                  <a:gd name="T30" fmla="*/ 72 w 244"/>
                  <a:gd name="T31" fmla="*/ 130 h 202"/>
                  <a:gd name="T32" fmla="*/ 85 w 244"/>
                  <a:gd name="T33" fmla="*/ 130 h 202"/>
                  <a:gd name="T34" fmla="*/ 101 w 244"/>
                  <a:gd name="T35" fmla="*/ 130 h 202"/>
                  <a:gd name="T36" fmla="*/ 130 w 244"/>
                  <a:gd name="T37" fmla="*/ 144 h 202"/>
                  <a:gd name="T38" fmla="*/ 130 w 244"/>
                  <a:gd name="T39" fmla="*/ 159 h 202"/>
                  <a:gd name="T40" fmla="*/ 144 w 244"/>
                  <a:gd name="T41" fmla="*/ 173 h 202"/>
                  <a:gd name="T42" fmla="*/ 159 w 244"/>
                  <a:gd name="T43" fmla="*/ 202 h 202"/>
                  <a:gd name="T44" fmla="*/ 173 w 244"/>
                  <a:gd name="T45" fmla="*/ 188 h 202"/>
                  <a:gd name="T46" fmla="*/ 186 w 244"/>
                  <a:gd name="T47" fmla="*/ 173 h 202"/>
                  <a:gd name="T48" fmla="*/ 202 w 244"/>
                  <a:gd name="T49" fmla="*/ 173 h 202"/>
                  <a:gd name="T50" fmla="*/ 215 w 244"/>
                  <a:gd name="T51" fmla="*/ 173 h 202"/>
                  <a:gd name="T52" fmla="*/ 215 w 244"/>
                  <a:gd name="T53" fmla="*/ 144 h 202"/>
                  <a:gd name="T54" fmla="*/ 231 w 244"/>
                  <a:gd name="T55" fmla="*/ 130 h 202"/>
                  <a:gd name="T56" fmla="*/ 231 w 244"/>
                  <a:gd name="T57" fmla="*/ 144 h 202"/>
                  <a:gd name="T58" fmla="*/ 231 w 244"/>
                  <a:gd name="T59" fmla="*/ 159 h 202"/>
                  <a:gd name="T60" fmla="*/ 244 w 244"/>
                  <a:gd name="T61" fmla="*/ 159 h 202"/>
                  <a:gd name="T62" fmla="*/ 244 w 244"/>
                  <a:gd name="T63" fmla="*/ 144 h 202"/>
                  <a:gd name="T64" fmla="*/ 244 w 244"/>
                  <a:gd name="T65" fmla="*/ 130 h 202"/>
                  <a:gd name="T66" fmla="*/ 231 w 244"/>
                  <a:gd name="T67" fmla="*/ 115 h 202"/>
                  <a:gd name="T68" fmla="*/ 215 w 244"/>
                  <a:gd name="T69" fmla="*/ 130 h 202"/>
                  <a:gd name="T70" fmla="*/ 202 w 244"/>
                  <a:gd name="T71" fmla="*/ 115 h 202"/>
                  <a:gd name="T72" fmla="*/ 215 w 244"/>
                  <a:gd name="T73" fmla="*/ 101 h 202"/>
                  <a:gd name="T74" fmla="*/ 231 w 244"/>
                  <a:gd name="T75" fmla="*/ 101 h 202"/>
                  <a:gd name="T76" fmla="*/ 231 w 244"/>
                  <a:gd name="T77" fmla="*/ 87 h 202"/>
                  <a:gd name="T78" fmla="*/ 231 w 244"/>
                  <a:gd name="T79" fmla="*/ 72 h 202"/>
                  <a:gd name="T80" fmla="*/ 215 w 244"/>
                  <a:gd name="T81" fmla="*/ 43 h 202"/>
                  <a:gd name="T82" fmla="*/ 215 w 244"/>
                  <a:gd name="T83" fmla="*/ 29 h 202"/>
                  <a:gd name="T84" fmla="*/ 215 w 244"/>
                  <a:gd name="T85" fmla="*/ 14 h 202"/>
                  <a:gd name="T86" fmla="*/ 202 w 244"/>
                  <a:gd name="T87" fmla="*/ 14 h 202"/>
                  <a:gd name="T88" fmla="*/ 186 w 244"/>
                  <a:gd name="T89" fmla="*/ 14 h 202"/>
                  <a:gd name="T90" fmla="*/ 173 w 244"/>
                  <a:gd name="T91" fmla="*/ 14 h 202"/>
                  <a:gd name="T92" fmla="*/ 173 w 244"/>
                  <a:gd name="T93" fmla="*/ 0 h 202"/>
                  <a:gd name="T94" fmla="*/ 159 w 244"/>
                  <a:gd name="T95" fmla="*/ 0 h 202"/>
                  <a:gd name="T96" fmla="*/ 144 w 244"/>
                  <a:gd name="T97" fmla="*/ 14 h 202"/>
                  <a:gd name="T98" fmla="*/ 130 w 244"/>
                  <a:gd name="T99" fmla="*/ 14 h 202"/>
                  <a:gd name="T100" fmla="*/ 130 w 244"/>
                  <a:gd name="T101" fmla="*/ 1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 h="202">
                    <a:moveTo>
                      <a:pt x="130" y="14"/>
                    </a:moveTo>
                    <a:lnTo>
                      <a:pt x="115" y="14"/>
                    </a:lnTo>
                    <a:lnTo>
                      <a:pt x="85" y="14"/>
                    </a:lnTo>
                    <a:lnTo>
                      <a:pt x="72" y="29"/>
                    </a:lnTo>
                    <a:lnTo>
                      <a:pt x="58" y="43"/>
                    </a:lnTo>
                    <a:lnTo>
                      <a:pt x="58" y="58"/>
                    </a:lnTo>
                    <a:lnTo>
                      <a:pt x="43" y="72"/>
                    </a:lnTo>
                    <a:lnTo>
                      <a:pt x="27" y="58"/>
                    </a:lnTo>
                    <a:lnTo>
                      <a:pt x="14" y="58"/>
                    </a:lnTo>
                    <a:lnTo>
                      <a:pt x="14" y="72"/>
                    </a:lnTo>
                    <a:lnTo>
                      <a:pt x="0" y="87"/>
                    </a:lnTo>
                    <a:lnTo>
                      <a:pt x="14" y="101"/>
                    </a:lnTo>
                    <a:lnTo>
                      <a:pt x="27" y="115"/>
                    </a:lnTo>
                    <a:lnTo>
                      <a:pt x="43" y="130"/>
                    </a:lnTo>
                    <a:lnTo>
                      <a:pt x="58" y="144"/>
                    </a:lnTo>
                    <a:lnTo>
                      <a:pt x="72" y="130"/>
                    </a:lnTo>
                    <a:lnTo>
                      <a:pt x="85" y="130"/>
                    </a:lnTo>
                    <a:lnTo>
                      <a:pt x="101" y="130"/>
                    </a:lnTo>
                    <a:lnTo>
                      <a:pt x="130" y="144"/>
                    </a:lnTo>
                    <a:lnTo>
                      <a:pt x="130" y="159"/>
                    </a:lnTo>
                    <a:lnTo>
                      <a:pt x="144" y="173"/>
                    </a:lnTo>
                    <a:lnTo>
                      <a:pt x="159" y="202"/>
                    </a:lnTo>
                    <a:lnTo>
                      <a:pt x="173" y="188"/>
                    </a:lnTo>
                    <a:lnTo>
                      <a:pt x="186" y="173"/>
                    </a:lnTo>
                    <a:lnTo>
                      <a:pt x="202" y="173"/>
                    </a:lnTo>
                    <a:lnTo>
                      <a:pt x="215" y="173"/>
                    </a:lnTo>
                    <a:lnTo>
                      <a:pt x="215" y="144"/>
                    </a:lnTo>
                    <a:lnTo>
                      <a:pt x="231" y="130"/>
                    </a:lnTo>
                    <a:lnTo>
                      <a:pt x="231" y="144"/>
                    </a:lnTo>
                    <a:lnTo>
                      <a:pt x="231" y="159"/>
                    </a:lnTo>
                    <a:lnTo>
                      <a:pt x="244" y="159"/>
                    </a:lnTo>
                    <a:lnTo>
                      <a:pt x="244" y="144"/>
                    </a:lnTo>
                    <a:lnTo>
                      <a:pt x="244" y="130"/>
                    </a:lnTo>
                    <a:lnTo>
                      <a:pt x="231" y="115"/>
                    </a:lnTo>
                    <a:lnTo>
                      <a:pt x="215" y="130"/>
                    </a:lnTo>
                    <a:lnTo>
                      <a:pt x="202" y="115"/>
                    </a:lnTo>
                    <a:lnTo>
                      <a:pt x="215" y="101"/>
                    </a:lnTo>
                    <a:lnTo>
                      <a:pt x="231" y="101"/>
                    </a:lnTo>
                    <a:lnTo>
                      <a:pt x="231" y="87"/>
                    </a:lnTo>
                    <a:lnTo>
                      <a:pt x="231" y="72"/>
                    </a:lnTo>
                    <a:lnTo>
                      <a:pt x="215" y="43"/>
                    </a:lnTo>
                    <a:lnTo>
                      <a:pt x="215" y="29"/>
                    </a:lnTo>
                    <a:lnTo>
                      <a:pt x="215" y="14"/>
                    </a:lnTo>
                    <a:lnTo>
                      <a:pt x="202" y="14"/>
                    </a:lnTo>
                    <a:lnTo>
                      <a:pt x="186" y="14"/>
                    </a:lnTo>
                    <a:lnTo>
                      <a:pt x="173" y="14"/>
                    </a:lnTo>
                    <a:lnTo>
                      <a:pt x="173" y="0"/>
                    </a:lnTo>
                    <a:lnTo>
                      <a:pt x="159" y="0"/>
                    </a:lnTo>
                    <a:lnTo>
                      <a:pt x="144" y="14"/>
                    </a:lnTo>
                    <a:lnTo>
                      <a:pt x="130" y="14"/>
                    </a:lnTo>
                    <a:lnTo>
                      <a:pt x="130" y="14"/>
                    </a:lnTo>
                    <a:close/>
                  </a:path>
                </a:pathLst>
              </a:custGeom>
              <a:solidFill>
                <a:srgbClr val="0072C6"/>
              </a:solidFill>
              <a:ln w="3175" cmpd="sng">
                <a:solidFill>
                  <a:schemeClr val="bg1"/>
                </a:solidFill>
                <a:round/>
                <a:headEnd/>
                <a:tailEnd/>
              </a:ln>
            </p:spPr>
            <p:txBody>
              <a:bodyPr/>
              <a:lstStyle/>
              <a:p>
                <a:pPr>
                  <a:defRPr/>
                </a:pPr>
                <a:endParaRPr lang="de-CH"/>
              </a:p>
            </p:txBody>
          </p:sp>
          <p:sp>
            <p:nvSpPr>
              <p:cNvPr id="1246" name="Freeform 27"/>
              <p:cNvSpPr>
                <a:spLocks/>
              </p:cNvSpPr>
              <p:nvPr/>
            </p:nvSpPr>
            <p:spPr bwMode="auto">
              <a:xfrm>
                <a:off x="3129" y="3230"/>
                <a:ext cx="85" cy="132"/>
              </a:xfrm>
              <a:custGeom>
                <a:avLst/>
                <a:gdLst>
                  <a:gd name="T0" fmla="*/ 37 w 110"/>
                  <a:gd name="T1" fmla="*/ 194 h 208"/>
                  <a:gd name="T2" fmla="*/ 29 w 110"/>
                  <a:gd name="T3" fmla="*/ 190 h 208"/>
                  <a:gd name="T4" fmla="*/ 19 w 110"/>
                  <a:gd name="T5" fmla="*/ 179 h 208"/>
                  <a:gd name="T6" fmla="*/ 19 w 110"/>
                  <a:gd name="T7" fmla="*/ 163 h 208"/>
                  <a:gd name="T8" fmla="*/ 10 w 110"/>
                  <a:gd name="T9" fmla="*/ 150 h 208"/>
                  <a:gd name="T10" fmla="*/ 0 w 110"/>
                  <a:gd name="T11" fmla="*/ 136 h 208"/>
                  <a:gd name="T12" fmla="*/ 10 w 110"/>
                  <a:gd name="T13" fmla="*/ 126 h 208"/>
                  <a:gd name="T14" fmla="*/ 10 w 110"/>
                  <a:gd name="T15" fmla="*/ 121 h 208"/>
                  <a:gd name="T16" fmla="*/ 10 w 110"/>
                  <a:gd name="T17" fmla="*/ 107 h 208"/>
                  <a:gd name="T18" fmla="*/ 4 w 110"/>
                  <a:gd name="T19" fmla="*/ 95 h 208"/>
                  <a:gd name="T20" fmla="*/ 0 w 110"/>
                  <a:gd name="T21" fmla="*/ 78 h 208"/>
                  <a:gd name="T22" fmla="*/ 4 w 110"/>
                  <a:gd name="T23" fmla="*/ 62 h 208"/>
                  <a:gd name="T24" fmla="*/ 0 w 110"/>
                  <a:gd name="T25" fmla="*/ 51 h 208"/>
                  <a:gd name="T26" fmla="*/ 10 w 110"/>
                  <a:gd name="T27" fmla="*/ 41 h 208"/>
                  <a:gd name="T28" fmla="*/ 23 w 110"/>
                  <a:gd name="T29" fmla="*/ 26 h 208"/>
                  <a:gd name="T30" fmla="*/ 39 w 110"/>
                  <a:gd name="T31" fmla="*/ 18 h 208"/>
                  <a:gd name="T32" fmla="*/ 45 w 110"/>
                  <a:gd name="T33" fmla="*/ 10 h 208"/>
                  <a:gd name="T34" fmla="*/ 52 w 110"/>
                  <a:gd name="T35" fmla="*/ 6 h 208"/>
                  <a:gd name="T36" fmla="*/ 68 w 110"/>
                  <a:gd name="T37" fmla="*/ 6 h 208"/>
                  <a:gd name="T38" fmla="*/ 81 w 110"/>
                  <a:gd name="T39" fmla="*/ 0 h 208"/>
                  <a:gd name="T40" fmla="*/ 95 w 110"/>
                  <a:gd name="T41" fmla="*/ 4 h 208"/>
                  <a:gd name="T42" fmla="*/ 99 w 110"/>
                  <a:gd name="T43" fmla="*/ 0 h 208"/>
                  <a:gd name="T44" fmla="*/ 105 w 110"/>
                  <a:gd name="T45" fmla="*/ 6 h 208"/>
                  <a:gd name="T46" fmla="*/ 110 w 110"/>
                  <a:gd name="T47" fmla="*/ 22 h 208"/>
                  <a:gd name="T48" fmla="*/ 110 w 110"/>
                  <a:gd name="T49" fmla="*/ 35 h 208"/>
                  <a:gd name="T50" fmla="*/ 110 w 110"/>
                  <a:gd name="T51" fmla="*/ 51 h 208"/>
                  <a:gd name="T52" fmla="*/ 110 w 110"/>
                  <a:gd name="T53" fmla="*/ 80 h 208"/>
                  <a:gd name="T54" fmla="*/ 97 w 110"/>
                  <a:gd name="T55" fmla="*/ 93 h 208"/>
                  <a:gd name="T56" fmla="*/ 81 w 110"/>
                  <a:gd name="T57" fmla="*/ 107 h 208"/>
                  <a:gd name="T58" fmla="*/ 81 w 110"/>
                  <a:gd name="T59" fmla="*/ 121 h 208"/>
                  <a:gd name="T60" fmla="*/ 81 w 110"/>
                  <a:gd name="T61" fmla="*/ 136 h 208"/>
                  <a:gd name="T62" fmla="*/ 68 w 110"/>
                  <a:gd name="T63" fmla="*/ 165 h 208"/>
                  <a:gd name="T64" fmla="*/ 68 w 110"/>
                  <a:gd name="T65" fmla="*/ 179 h 208"/>
                  <a:gd name="T66" fmla="*/ 52 w 110"/>
                  <a:gd name="T67" fmla="*/ 194 h 208"/>
                  <a:gd name="T68" fmla="*/ 52 w 110"/>
                  <a:gd name="T69" fmla="*/ 208 h 208"/>
                  <a:gd name="T70" fmla="*/ 39 w 110"/>
                  <a:gd name="T71" fmla="*/ 194 h 208"/>
                  <a:gd name="T72" fmla="*/ 39 w 110"/>
                  <a:gd name="T73" fmla="*/ 194 h 208"/>
                  <a:gd name="T74" fmla="*/ 37 w 110"/>
                  <a:gd name="T75" fmla="*/ 19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208">
                    <a:moveTo>
                      <a:pt x="37" y="194"/>
                    </a:moveTo>
                    <a:lnTo>
                      <a:pt x="29" y="190"/>
                    </a:lnTo>
                    <a:lnTo>
                      <a:pt x="19" y="179"/>
                    </a:lnTo>
                    <a:lnTo>
                      <a:pt x="19" y="163"/>
                    </a:lnTo>
                    <a:lnTo>
                      <a:pt x="10" y="150"/>
                    </a:lnTo>
                    <a:lnTo>
                      <a:pt x="0" y="136"/>
                    </a:lnTo>
                    <a:lnTo>
                      <a:pt x="10" y="126"/>
                    </a:lnTo>
                    <a:lnTo>
                      <a:pt x="10" y="121"/>
                    </a:lnTo>
                    <a:lnTo>
                      <a:pt x="10" y="107"/>
                    </a:lnTo>
                    <a:lnTo>
                      <a:pt x="4" y="95"/>
                    </a:lnTo>
                    <a:lnTo>
                      <a:pt x="0" y="78"/>
                    </a:lnTo>
                    <a:lnTo>
                      <a:pt x="4" y="62"/>
                    </a:lnTo>
                    <a:lnTo>
                      <a:pt x="0" y="51"/>
                    </a:lnTo>
                    <a:lnTo>
                      <a:pt x="10" y="41"/>
                    </a:lnTo>
                    <a:lnTo>
                      <a:pt x="23" y="26"/>
                    </a:lnTo>
                    <a:lnTo>
                      <a:pt x="39" y="18"/>
                    </a:lnTo>
                    <a:lnTo>
                      <a:pt x="45" y="10"/>
                    </a:lnTo>
                    <a:lnTo>
                      <a:pt x="52" y="6"/>
                    </a:lnTo>
                    <a:lnTo>
                      <a:pt x="68" y="6"/>
                    </a:lnTo>
                    <a:lnTo>
                      <a:pt x="81" y="0"/>
                    </a:lnTo>
                    <a:lnTo>
                      <a:pt x="95" y="4"/>
                    </a:lnTo>
                    <a:lnTo>
                      <a:pt x="99" y="0"/>
                    </a:lnTo>
                    <a:lnTo>
                      <a:pt x="105" y="6"/>
                    </a:lnTo>
                    <a:lnTo>
                      <a:pt x="110" y="22"/>
                    </a:lnTo>
                    <a:lnTo>
                      <a:pt x="110" y="35"/>
                    </a:lnTo>
                    <a:lnTo>
                      <a:pt x="110" y="51"/>
                    </a:lnTo>
                    <a:lnTo>
                      <a:pt x="110" y="80"/>
                    </a:lnTo>
                    <a:lnTo>
                      <a:pt x="97" y="93"/>
                    </a:lnTo>
                    <a:lnTo>
                      <a:pt x="81" y="107"/>
                    </a:lnTo>
                    <a:lnTo>
                      <a:pt x="81" y="121"/>
                    </a:lnTo>
                    <a:lnTo>
                      <a:pt x="81" y="136"/>
                    </a:lnTo>
                    <a:lnTo>
                      <a:pt x="68" y="165"/>
                    </a:lnTo>
                    <a:lnTo>
                      <a:pt x="68" y="179"/>
                    </a:lnTo>
                    <a:lnTo>
                      <a:pt x="52" y="194"/>
                    </a:lnTo>
                    <a:lnTo>
                      <a:pt x="52" y="208"/>
                    </a:lnTo>
                    <a:lnTo>
                      <a:pt x="39" y="194"/>
                    </a:lnTo>
                    <a:lnTo>
                      <a:pt x="39" y="194"/>
                    </a:lnTo>
                    <a:lnTo>
                      <a:pt x="37" y="194"/>
                    </a:lnTo>
                    <a:close/>
                  </a:path>
                </a:pathLst>
              </a:custGeom>
              <a:solidFill>
                <a:srgbClr val="0072C6"/>
              </a:solidFill>
              <a:ln w="3175" cmpd="sng">
                <a:solidFill>
                  <a:schemeClr val="bg1"/>
                </a:solidFill>
                <a:round/>
                <a:headEnd/>
                <a:tailEnd/>
              </a:ln>
            </p:spPr>
            <p:txBody>
              <a:bodyPr/>
              <a:lstStyle/>
              <a:p>
                <a:pPr>
                  <a:defRPr/>
                </a:pPr>
                <a:endParaRPr lang="de-CH"/>
              </a:p>
            </p:txBody>
          </p:sp>
          <p:sp>
            <p:nvSpPr>
              <p:cNvPr id="1247" name="Freeform 28"/>
              <p:cNvSpPr>
                <a:spLocks/>
              </p:cNvSpPr>
              <p:nvPr/>
            </p:nvSpPr>
            <p:spPr bwMode="auto">
              <a:xfrm>
                <a:off x="3048" y="3372"/>
                <a:ext cx="155" cy="217"/>
              </a:xfrm>
              <a:custGeom>
                <a:avLst/>
                <a:gdLst>
                  <a:gd name="T0" fmla="*/ 29 w 204"/>
                  <a:gd name="T1" fmla="*/ 57 h 344"/>
                  <a:gd name="T2" fmla="*/ 72 w 204"/>
                  <a:gd name="T3" fmla="*/ 43 h 344"/>
                  <a:gd name="T4" fmla="*/ 101 w 204"/>
                  <a:gd name="T5" fmla="*/ 27 h 344"/>
                  <a:gd name="T6" fmla="*/ 130 w 204"/>
                  <a:gd name="T7" fmla="*/ 27 h 344"/>
                  <a:gd name="T8" fmla="*/ 146 w 204"/>
                  <a:gd name="T9" fmla="*/ 14 h 344"/>
                  <a:gd name="T10" fmla="*/ 159 w 204"/>
                  <a:gd name="T11" fmla="*/ 14 h 344"/>
                  <a:gd name="T12" fmla="*/ 188 w 204"/>
                  <a:gd name="T13" fmla="*/ 43 h 344"/>
                  <a:gd name="T14" fmla="*/ 188 w 204"/>
                  <a:gd name="T15" fmla="*/ 57 h 344"/>
                  <a:gd name="T16" fmla="*/ 204 w 204"/>
                  <a:gd name="T17" fmla="*/ 70 h 344"/>
                  <a:gd name="T18" fmla="*/ 188 w 204"/>
                  <a:gd name="T19" fmla="*/ 115 h 344"/>
                  <a:gd name="T20" fmla="*/ 204 w 204"/>
                  <a:gd name="T21" fmla="*/ 128 h 344"/>
                  <a:gd name="T22" fmla="*/ 175 w 204"/>
                  <a:gd name="T23" fmla="*/ 142 h 344"/>
                  <a:gd name="T24" fmla="*/ 175 w 204"/>
                  <a:gd name="T25" fmla="*/ 171 h 344"/>
                  <a:gd name="T26" fmla="*/ 175 w 204"/>
                  <a:gd name="T27" fmla="*/ 200 h 344"/>
                  <a:gd name="T28" fmla="*/ 159 w 204"/>
                  <a:gd name="T29" fmla="*/ 243 h 344"/>
                  <a:gd name="T30" fmla="*/ 159 w 204"/>
                  <a:gd name="T31" fmla="*/ 301 h 344"/>
                  <a:gd name="T32" fmla="*/ 146 w 204"/>
                  <a:gd name="T33" fmla="*/ 330 h 344"/>
                  <a:gd name="T34" fmla="*/ 117 w 204"/>
                  <a:gd name="T35" fmla="*/ 316 h 344"/>
                  <a:gd name="T36" fmla="*/ 72 w 204"/>
                  <a:gd name="T37" fmla="*/ 316 h 344"/>
                  <a:gd name="T38" fmla="*/ 72 w 204"/>
                  <a:gd name="T39" fmla="*/ 344 h 344"/>
                  <a:gd name="T40" fmla="*/ 43 w 204"/>
                  <a:gd name="T41" fmla="*/ 344 h 344"/>
                  <a:gd name="T42" fmla="*/ 16 w 204"/>
                  <a:gd name="T43" fmla="*/ 316 h 344"/>
                  <a:gd name="T44" fmla="*/ 0 w 204"/>
                  <a:gd name="T45" fmla="*/ 287 h 344"/>
                  <a:gd name="T46" fmla="*/ 0 w 204"/>
                  <a:gd name="T47" fmla="*/ 243 h 344"/>
                  <a:gd name="T48" fmla="*/ 29 w 204"/>
                  <a:gd name="T49" fmla="*/ 229 h 344"/>
                  <a:gd name="T50" fmla="*/ 29 w 204"/>
                  <a:gd name="T51" fmla="*/ 200 h 344"/>
                  <a:gd name="T52" fmla="*/ 58 w 204"/>
                  <a:gd name="T53" fmla="*/ 171 h 344"/>
                  <a:gd name="T54" fmla="*/ 16 w 204"/>
                  <a:gd name="T55" fmla="*/ 171 h 344"/>
                  <a:gd name="T56" fmla="*/ 16 w 204"/>
                  <a:gd name="T57" fmla="*/ 128 h 344"/>
                  <a:gd name="T58" fmla="*/ 0 w 204"/>
                  <a:gd name="T59" fmla="*/ 86 h 344"/>
                  <a:gd name="T60" fmla="*/ 16 w 204"/>
                  <a:gd name="T61" fmla="*/ 57 h 344"/>
                  <a:gd name="T62" fmla="*/ 16 w 204"/>
                  <a:gd name="T63" fmla="*/ 4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4" h="344">
                    <a:moveTo>
                      <a:pt x="16" y="43"/>
                    </a:moveTo>
                    <a:lnTo>
                      <a:pt x="29" y="57"/>
                    </a:lnTo>
                    <a:lnTo>
                      <a:pt x="43" y="43"/>
                    </a:lnTo>
                    <a:lnTo>
                      <a:pt x="72" y="43"/>
                    </a:lnTo>
                    <a:lnTo>
                      <a:pt x="88" y="43"/>
                    </a:lnTo>
                    <a:lnTo>
                      <a:pt x="101" y="27"/>
                    </a:lnTo>
                    <a:lnTo>
                      <a:pt x="117" y="27"/>
                    </a:lnTo>
                    <a:lnTo>
                      <a:pt x="130" y="27"/>
                    </a:lnTo>
                    <a:lnTo>
                      <a:pt x="130" y="14"/>
                    </a:lnTo>
                    <a:lnTo>
                      <a:pt x="146" y="14"/>
                    </a:lnTo>
                    <a:lnTo>
                      <a:pt x="159" y="0"/>
                    </a:lnTo>
                    <a:lnTo>
                      <a:pt x="159" y="14"/>
                    </a:lnTo>
                    <a:lnTo>
                      <a:pt x="175" y="27"/>
                    </a:lnTo>
                    <a:lnTo>
                      <a:pt x="188" y="43"/>
                    </a:lnTo>
                    <a:lnTo>
                      <a:pt x="175" y="43"/>
                    </a:lnTo>
                    <a:lnTo>
                      <a:pt x="188" y="57"/>
                    </a:lnTo>
                    <a:lnTo>
                      <a:pt x="188" y="70"/>
                    </a:lnTo>
                    <a:lnTo>
                      <a:pt x="204" y="70"/>
                    </a:lnTo>
                    <a:lnTo>
                      <a:pt x="204" y="86"/>
                    </a:lnTo>
                    <a:lnTo>
                      <a:pt x="188" y="115"/>
                    </a:lnTo>
                    <a:lnTo>
                      <a:pt x="204" y="115"/>
                    </a:lnTo>
                    <a:lnTo>
                      <a:pt x="204" y="128"/>
                    </a:lnTo>
                    <a:lnTo>
                      <a:pt x="188" y="142"/>
                    </a:lnTo>
                    <a:lnTo>
                      <a:pt x="175" y="142"/>
                    </a:lnTo>
                    <a:lnTo>
                      <a:pt x="175" y="157"/>
                    </a:lnTo>
                    <a:lnTo>
                      <a:pt x="175" y="171"/>
                    </a:lnTo>
                    <a:lnTo>
                      <a:pt x="175" y="186"/>
                    </a:lnTo>
                    <a:lnTo>
                      <a:pt x="175" y="200"/>
                    </a:lnTo>
                    <a:lnTo>
                      <a:pt x="175" y="214"/>
                    </a:lnTo>
                    <a:lnTo>
                      <a:pt x="159" y="243"/>
                    </a:lnTo>
                    <a:lnTo>
                      <a:pt x="159" y="272"/>
                    </a:lnTo>
                    <a:lnTo>
                      <a:pt x="159" y="301"/>
                    </a:lnTo>
                    <a:lnTo>
                      <a:pt x="159" y="316"/>
                    </a:lnTo>
                    <a:lnTo>
                      <a:pt x="146" y="330"/>
                    </a:lnTo>
                    <a:lnTo>
                      <a:pt x="130" y="316"/>
                    </a:lnTo>
                    <a:lnTo>
                      <a:pt x="117" y="316"/>
                    </a:lnTo>
                    <a:lnTo>
                      <a:pt x="88" y="301"/>
                    </a:lnTo>
                    <a:lnTo>
                      <a:pt x="72" y="316"/>
                    </a:lnTo>
                    <a:lnTo>
                      <a:pt x="72" y="330"/>
                    </a:lnTo>
                    <a:lnTo>
                      <a:pt x="72" y="344"/>
                    </a:lnTo>
                    <a:lnTo>
                      <a:pt x="58" y="344"/>
                    </a:lnTo>
                    <a:lnTo>
                      <a:pt x="43" y="344"/>
                    </a:lnTo>
                    <a:lnTo>
                      <a:pt x="16" y="330"/>
                    </a:lnTo>
                    <a:lnTo>
                      <a:pt x="16" y="316"/>
                    </a:lnTo>
                    <a:lnTo>
                      <a:pt x="16" y="301"/>
                    </a:lnTo>
                    <a:lnTo>
                      <a:pt x="0" y="287"/>
                    </a:lnTo>
                    <a:lnTo>
                      <a:pt x="16" y="258"/>
                    </a:lnTo>
                    <a:lnTo>
                      <a:pt x="0" y="243"/>
                    </a:lnTo>
                    <a:lnTo>
                      <a:pt x="16" y="243"/>
                    </a:lnTo>
                    <a:lnTo>
                      <a:pt x="29" y="229"/>
                    </a:lnTo>
                    <a:lnTo>
                      <a:pt x="29" y="214"/>
                    </a:lnTo>
                    <a:lnTo>
                      <a:pt x="29" y="200"/>
                    </a:lnTo>
                    <a:lnTo>
                      <a:pt x="43" y="186"/>
                    </a:lnTo>
                    <a:lnTo>
                      <a:pt x="58" y="171"/>
                    </a:lnTo>
                    <a:lnTo>
                      <a:pt x="29" y="171"/>
                    </a:lnTo>
                    <a:lnTo>
                      <a:pt x="16" y="171"/>
                    </a:lnTo>
                    <a:lnTo>
                      <a:pt x="16" y="142"/>
                    </a:lnTo>
                    <a:lnTo>
                      <a:pt x="16" y="128"/>
                    </a:lnTo>
                    <a:lnTo>
                      <a:pt x="0" y="99"/>
                    </a:lnTo>
                    <a:lnTo>
                      <a:pt x="0" y="86"/>
                    </a:lnTo>
                    <a:lnTo>
                      <a:pt x="0" y="70"/>
                    </a:lnTo>
                    <a:lnTo>
                      <a:pt x="16" y="57"/>
                    </a:lnTo>
                    <a:lnTo>
                      <a:pt x="16" y="43"/>
                    </a:lnTo>
                    <a:lnTo>
                      <a:pt x="16" y="43"/>
                    </a:lnTo>
                    <a:lnTo>
                      <a:pt x="16" y="43"/>
                    </a:lnTo>
                    <a:close/>
                  </a:path>
                </a:pathLst>
              </a:custGeom>
              <a:grpFill/>
              <a:ln w="3175" cmpd="sng">
                <a:solidFill>
                  <a:schemeClr val="bg1"/>
                </a:solidFill>
                <a:round/>
                <a:headEnd/>
                <a:tailEnd/>
              </a:ln>
            </p:spPr>
            <p:txBody>
              <a:bodyPr/>
              <a:lstStyle/>
              <a:p>
                <a:pPr>
                  <a:defRPr/>
                </a:pPr>
                <a:endParaRPr lang="de-CH"/>
              </a:p>
            </p:txBody>
          </p:sp>
          <p:sp>
            <p:nvSpPr>
              <p:cNvPr id="1248" name="Freeform 29"/>
              <p:cNvSpPr>
                <a:spLocks/>
              </p:cNvSpPr>
              <p:nvPr/>
            </p:nvSpPr>
            <p:spPr bwMode="auto">
              <a:xfrm>
                <a:off x="3421" y="3692"/>
                <a:ext cx="307" cy="164"/>
              </a:xfrm>
              <a:custGeom>
                <a:avLst/>
                <a:gdLst>
                  <a:gd name="T0" fmla="*/ 403 w 403"/>
                  <a:gd name="T1" fmla="*/ 13 h 258"/>
                  <a:gd name="T2" fmla="*/ 403 w 403"/>
                  <a:gd name="T3" fmla="*/ 29 h 258"/>
                  <a:gd name="T4" fmla="*/ 403 w 403"/>
                  <a:gd name="T5" fmla="*/ 42 h 258"/>
                  <a:gd name="T6" fmla="*/ 390 w 403"/>
                  <a:gd name="T7" fmla="*/ 71 h 258"/>
                  <a:gd name="T8" fmla="*/ 376 w 403"/>
                  <a:gd name="T9" fmla="*/ 71 h 258"/>
                  <a:gd name="T10" fmla="*/ 361 w 403"/>
                  <a:gd name="T11" fmla="*/ 85 h 258"/>
                  <a:gd name="T12" fmla="*/ 361 w 403"/>
                  <a:gd name="T13" fmla="*/ 100 h 258"/>
                  <a:gd name="T14" fmla="*/ 361 w 403"/>
                  <a:gd name="T15" fmla="*/ 114 h 258"/>
                  <a:gd name="T16" fmla="*/ 361 w 403"/>
                  <a:gd name="T17" fmla="*/ 128 h 258"/>
                  <a:gd name="T18" fmla="*/ 347 w 403"/>
                  <a:gd name="T19" fmla="*/ 143 h 258"/>
                  <a:gd name="T20" fmla="*/ 347 w 403"/>
                  <a:gd name="T21" fmla="*/ 157 h 258"/>
                  <a:gd name="T22" fmla="*/ 347 w 403"/>
                  <a:gd name="T23" fmla="*/ 172 h 258"/>
                  <a:gd name="T24" fmla="*/ 361 w 403"/>
                  <a:gd name="T25" fmla="*/ 172 h 258"/>
                  <a:gd name="T26" fmla="*/ 347 w 403"/>
                  <a:gd name="T27" fmla="*/ 186 h 258"/>
                  <a:gd name="T28" fmla="*/ 361 w 403"/>
                  <a:gd name="T29" fmla="*/ 186 h 258"/>
                  <a:gd name="T30" fmla="*/ 361 w 403"/>
                  <a:gd name="T31" fmla="*/ 215 h 258"/>
                  <a:gd name="T32" fmla="*/ 332 w 403"/>
                  <a:gd name="T33" fmla="*/ 228 h 258"/>
                  <a:gd name="T34" fmla="*/ 332 w 403"/>
                  <a:gd name="T35" fmla="*/ 258 h 258"/>
                  <a:gd name="T36" fmla="*/ 302 w 403"/>
                  <a:gd name="T37" fmla="*/ 244 h 258"/>
                  <a:gd name="T38" fmla="*/ 289 w 403"/>
                  <a:gd name="T39" fmla="*/ 258 h 258"/>
                  <a:gd name="T40" fmla="*/ 260 w 403"/>
                  <a:gd name="T41" fmla="*/ 244 h 258"/>
                  <a:gd name="T42" fmla="*/ 244 w 403"/>
                  <a:gd name="T43" fmla="*/ 215 h 258"/>
                  <a:gd name="T44" fmla="*/ 244 w 403"/>
                  <a:gd name="T45" fmla="*/ 199 h 258"/>
                  <a:gd name="T46" fmla="*/ 215 w 403"/>
                  <a:gd name="T47" fmla="*/ 186 h 258"/>
                  <a:gd name="T48" fmla="*/ 188 w 403"/>
                  <a:gd name="T49" fmla="*/ 186 h 258"/>
                  <a:gd name="T50" fmla="*/ 174 w 403"/>
                  <a:gd name="T51" fmla="*/ 172 h 258"/>
                  <a:gd name="T52" fmla="*/ 145 w 403"/>
                  <a:gd name="T53" fmla="*/ 172 h 258"/>
                  <a:gd name="T54" fmla="*/ 130 w 403"/>
                  <a:gd name="T55" fmla="*/ 143 h 258"/>
                  <a:gd name="T56" fmla="*/ 116 w 403"/>
                  <a:gd name="T57" fmla="*/ 128 h 258"/>
                  <a:gd name="T58" fmla="*/ 74 w 403"/>
                  <a:gd name="T59" fmla="*/ 114 h 258"/>
                  <a:gd name="T60" fmla="*/ 58 w 403"/>
                  <a:gd name="T61" fmla="*/ 100 h 258"/>
                  <a:gd name="T62" fmla="*/ 45 w 403"/>
                  <a:gd name="T63" fmla="*/ 100 h 258"/>
                  <a:gd name="T64" fmla="*/ 14 w 403"/>
                  <a:gd name="T65" fmla="*/ 85 h 258"/>
                  <a:gd name="T66" fmla="*/ 0 w 403"/>
                  <a:gd name="T67" fmla="*/ 71 h 258"/>
                  <a:gd name="T68" fmla="*/ 0 w 403"/>
                  <a:gd name="T69" fmla="*/ 58 h 258"/>
                  <a:gd name="T70" fmla="*/ 14 w 403"/>
                  <a:gd name="T71" fmla="*/ 42 h 258"/>
                  <a:gd name="T72" fmla="*/ 14 w 403"/>
                  <a:gd name="T73" fmla="*/ 13 h 258"/>
                  <a:gd name="T74" fmla="*/ 29 w 403"/>
                  <a:gd name="T75" fmla="*/ 13 h 258"/>
                  <a:gd name="T76" fmla="*/ 45 w 403"/>
                  <a:gd name="T77" fmla="*/ 0 h 258"/>
                  <a:gd name="T78" fmla="*/ 58 w 403"/>
                  <a:gd name="T79" fmla="*/ 13 h 258"/>
                  <a:gd name="T80" fmla="*/ 58 w 403"/>
                  <a:gd name="T81" fmla="*/ 29 h 258"/>
                  <a:gd name="T82" fmla="*/ 87 w 403"/>
                  <a:gd name="T83" fmla="*/ 13 h 258"/>
                  <a:gd name="T84" fmla="*/ 116 w 403"/>
                  <a:gd name="T85" fmla="*/ 13 h 258"/>
                  <a:gd name="T86" fmla="*/ 130 w 403"/>
                  <a:gd name="T87" fmla="*/ 29 h 258"/>
                  <a:gd name="T88" fmla="*/ 159 w 403"/>
                  <a:gd name="T89" fmla="*/ 42 h 258"/>
                  <a:gd name="T90" fmla="*/ 188 w 403"/>
                  <a:gd name="T91" fmla="*/ 58 h 258"/>
                  <a:gd name="T92" fmla="*/ 215 w 403"/>
                  <a:gd name="T93" fmla="*/ 58 h 258"/>
                  <a:gd name="T94" fmla="*/ 244 w 403"/>
                  <a:gd name="T95" fmla="*/ 42 h 258"/>
                  <a:gd name="T96" fmla="*/ 260 w 403"/>
                  <a:gd name="T97" fmla="*/ 42 h 258"/>
                  <a:gd name="T98" fmla="*/ 273 w 403"/>
                  <a:gd name="T99" fmla="*/ 42 h 258"/>
                  <a:gd name="T100" fmla="*/ 289 w 403"/>
                  <a:gd name="T101" fmla="*/ 42 h 258"/>
                  <a:gd name="T102" fmla="*/ 302 w 403"/>
                  <a:gd name="T103" fmla="*/ 29 h 258"/>
                  <a:gd name="T104" fmla="*/ 318 w 403"/>
                  <a:gd name="T105" fmla="*/ 29 h 258"/>
                  <a:gd name="T106" fmla="*/ 332 w 403"/>
                  <a:gd name="T107" fmla="*/ 42 h 258"/>
                  <a:gd name="T108" fmla="*/ 347 w 403"/>
                  <a:gd name="T109" fmla="*/ 29 h 258"/>
                  <a:gd name="T110" fmla="*/ 376 w 403"/>
                  <a:gd name="T111" fmla="*/ 29 h 258"/>
                  <a:gd name="T112" fmla="*/ 403 w 403"/>
                  <a:gd name="T113" fmla="*/ 13 h 258"/>
                  <a:gd name="T114" fmla="*/ 403 w 403"/>
                  <a:gd name="T115" fmla="*/ 13 h 258"/>
                  <a:gd name="T116" fmla="*/ 403 w 403"/>
                  <a:gd name="T117" fmla="*/ 13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3" h="258">
                    <a:moveTo>
                      <a:pt x="403" y="13"/>
                    </a:moveTo>
                    <a:lnTo>
                      <a:pt x="403" y="29"/>
                    </a:lnTo>
                    <a:lnTo>
                      <a:pt x="403" y="42"/>
                    </a:lnTo>
                    <a:lnTo>
                      <a:pt x="390" y="71"/>
                    </a:lnTo>
                    <a:lnTo>
                      <a:pt x="376" y="71"/>
                    </a:lnTo>
                    <a:lnTo>
                      <a:pt x="361" y="85"/>
                    </a:lnTo>
                    <a:lnTo>
                      <a:pt x="361" y="100"/>
                    </a:lnTo>
                    <a:lnTo>
                      <a:pt x="361" y="114"/>
                    </a:lnTo>
                    <a:lnTo>
                      <a:pt x="361" y="128"/>
                    </a:lnTo>
                    <a:lnTo>
                      <a:pt x="347" y="143"/>
                    </a:lnTo>
                    <a:lnTo>
                      <a:pt x="347" y="157"/>
                    </a:lnTo>
                    <a:lnTo>
                      <a:pt x="347" y="172"/>
                    </a:lnTo>
                    <a:lnTo>
                      <a:pt x="361" y="172"/>
                    </a:lnTo>
                    <a:lnTo>
                      <a:pt x="347" y="186"/>
                    </a:lnTo>
                    <a:lnTo>
                      <a:pt x="361" y="186"/>
                    </a:lnTo>
                    <a:lnTo>
                      <a:pt x="361" y="215"/>
                    </a:lnTo>
                    <a:lnTo>
                      <a:pt x="332" y="228"/>
                    </a:lnTo>
                    <a:lnTo>
                      <a:pt x="332" y="258"/>
                    </a:lnTo>
                    <a:lnTo>
                      <a:pt x="302" y="244"/>
                    </a:lnTo>
                    <a:lnTo>
                      <a:pt x="289" y="258"/>
                    </a:lnTo>
                    <a:lnTo>
                      <a:pt x="260" y="244"/>
                    </a:lnTo>
                    <a:lnTo>
                      <a:pt x="244" y="215"/>
                    </a:lnTo>
                    <a:lnTo>
                      <a:pt x="244" y="199"/>
                    </a:lnTo>
                    <a:lnTo>
                      <a:pt x="215" y="186"/>
                    </a:lnTo>
                    <a:lnTo>
                      <a:pt x="188" y="186"/>
                    </a:lnTo>
                    <a:lnTo>
                      <a:pt x="174" y="172"/>
                    </a:lnTo>
                    <a:lnTo>
                      <a:pt x="145" y="172"/>
                    </a:lnTo>
                    <a:lnTo>
                      <a:pt x="130" y="143"/>
                    </a:lnTo>
                    <a:lnTo>
                      <a:pt x="116" y="128"/>
                    </a:lnTo>
                    <a:lnTo>
                      <a:pt x="74" y="114"/>
                    </a:lnTo>
                    <a:lnTo>
                      <a:pt x="58" y="100"/>
                    </a:lnTo>
                    <a:lnTo>
                      <a:pt x="45" y="100"/>
                    </a:lnTo>
                    <a:lnTo>
                      <a:pt x="14" y="85"/>
                    </a:lnTo>
                    <a:lnTo>
                      <a:pt x="0" y="71"/>
                    </a:lnTo>
                    <a:lnTo>
                      <a:pt x="0" y="58"/>
                    </a:lnTo>
                    <a:lnTo>
                      <a:pt x="14" y="42"/>
                    </a:lnTo>
                    <a:lnTo>
                      <a:pt x="14" y="13"/>
                    </a:lnTo>
                    <a:lnTo>
                      <a:pt x="29" y="13"/>
                    </a:lnTo>
                    <a:lnTo>
                      <a:pt x="45" y="0"/>
                    </a:lnTo>
                    <a:lnTo>
                      <a:pt x="58" y="13"/>
                    </a:lnTo>
                    <a:lnTo>
                      <a:pt x="58" y="29"/>
                    </a:lnTo>
                    <a:lnTo>
                      <a:pt x="87" y="13"/>
                    </a:lnTo>
                    <a:lnTo>
                      <a:pt x="116" y="13"/>
                    </a:lnTo>
                    <a:lnTo>
                      <a:pt x="130" y="29"/>
                    </a:lnTo>
                    <a:lnTo>
                      <a:pt x="159" y="42"/>
                    </a:lnTo>
                    <a:lnTo>
                      <a:pt x="188" y="58"/>
                    </a:lnTo>
                    <a:lnTo>
                      <a:pt x="215" y="58"/>
                    </a:lnTo>
                    <a:lnTo>
                      <a:pt x="244" y="42"/>
                    </a:lnTo>
                    <a:lnTo>
                      <a:pt x="260" y="42"/>
                    </a:lnTo>
                    <a:lnTo>
                      <a:pt x="273" y="42"/>
                    </a:lnTo>
                    <a:lnTo>
                      <a:pt x="289" y="42"/>
                    </a:lnTo>
                    <a:lnTo>
                      <a:pt x="302" y="29"/>
                    </a:lnTo>
                    <a:lnTo>
                      <a:pt x="318" y="29"/>
                    </a:lnTo>
                    <a:lnTo>
                      <a:pt x="332" y="42"/>
                    </a:lnTo>
                    <a:lnTo>
                      <a:pt x="347" y="29"/>
                    </a:lnTo>
                    <a:lnTo>
                      <a:pt x="376" y="29"/>
                    </a:lnTo>
                    <a:lnTo>
                      <a:pt x="403" y="13"/>
                    </a:lnTo>
                    <a:lnTo>
                      <a:pt x="403" y="13"/>
                    </a:lnTo>
                    <a:lnTo>
                      <a:pt x="403" y="13"/>
                    </a:lnTo>
                    <a:close/>
                  </a:path>
                </a:pathLst>
              </a:custGeom>
              <a:solidFill>
                <a:srgbClr val="0072C6"/>
              </a:solidFill>
              <a:ln w="3175" cmpd="sng">
                <a:solidFill>
                  <a:schemeClr val="bg1"/>
                </a:solidFill>
                <a:round/>
                <a:headEnd/>
                <a:tailEnd/>
              </a:ln>
            </p:spPr>
            <p:txBody>
              <a:bodyPr/>
              <a:lstStyle/>
              <a:p>
                <a:pPr>
                  <a:defRPr/>
                </a:pPr>
                <a:endParaRPr lang="de-CH"/>
              </a:p>
            </p:txBody>
          </p:sp>
          <p:sp>
            <p:nvSpPr>
              <p:cNvPr id="1249" name="Freeform 30"/>
              <p:cNvSpPr>
                <a:spLocks/>
              </p:cNvSpPr>
              <p:nvPr/>
            </p:nvSpPr>
            <p:spPr bwMode="auto">
              <a:xfrm>
                <a:off x="2398" y="2002"/>
                <a:ext cx="36" cy="20"/>
              </a:xfrm>
              <a:custGeom>
                <a:avLst/>
                <a:gdLst>
                  <a:gd name="T0" fmla="*/ 29 w 45"/>
                  <a:gd name="T1" fmla="*/ 29 h 29"/>
                  <a:gd name="T2" fmla="*/ 15 w 45"/>
                  <a:gd name="T3" fmla="*/ 29 h 29"/>
                  <a:gd name="T4" fmla="*/ 0 w 45"/>
                  <a:gd name="T5" fmla="*/ 29 h 29"/>
                  <a:gd name="T6" fmla="*/ 0 w 45"/>
                  <a:gd name="T7" fmla="*/ 0 h 29"/>
                  <a:gd name="T8" fmla="*/ 15 w 45"/>
                  <a:gd name="T9" fmla="*/ 0 h 29"/>
                  <a:gd name="T10" fmla="*/ 29 w 45"/>
                  <a:gd name="T11" fmla="*/ 0 h 29"/>
                  <a:gd name="T12" fmla="*/ 45 w 45"/>
                  <a:gd name="T13" fmla="*/ 15 h 29"/>
                  <a:gd name="T14" fmla="*/ 29 w 45"/>
                  <a:gd name="T15" fmla="*/ 29 h 29"/>
                  <a:gd name="T16" fmla="*/ 29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9" y="29"/>
                    </a:moveTo>
                    <a:lnTo>
                      <a:pt x="15" y="29"/>
                    </a:lnTo>
                    <a:lnTo>
                      <a:pt x="0" y="29"/>
                    </a:lnTo>
                    <a:lnTo>
                      <a:pt x="0" y="0"/>
                    </a:lnTo>
                    <a:lnTo>
                      <a:pt x="15" y="0"/>
                    </a:lnTo>
                    <a:lnTo>
                      <a:pt x="29" y="0"/>
                    </a:lnTo>
                    <a:lnTo>
                      <a:pt x="45" y="15"/>
                    </a:lnTo>
                    <a:lnTo>
                      <a:pt x="29" y="29"/>
                    </a:lnTo>
                    <a:lnTo>
                      <a:pt x="29" y="29"/>
                    </a:lnTo>
                    <a:close/>
                  </a:path>
                </a:pathLst>
              </a:custGeom>
              <a:grpFill/>
              <a:ln w="3175" cmpd="sng">
                <a:solidFill>
                  <a:schemeClr val="bg1"/>
                </a:solidFill>
                <a:round/>
                <a:headEnd/>
                <a:tailEnd/>
              </a:ln>
            </p:spPr>
            <p:txBody>
              <a:bodyPr/>
              <a:lstStyle/>
              <a:p>
                <a:pPr>
                  <a:defRPr/>
                </a:pPr>
                <a:endParaRPr lang="de-CH"/>
              </a:p>
            </p:txBody>
          </p:sp>
          <p:sp>
            <p:nvSpPr>
              <p:cNvPr id="1250" name="Freeform 31"/>
              <p:cNvSpPr>
                <a:spLocks/>
              </p:cNvSpPr>
              <p:nvPr/>
            </p:nvSpPr>
            <p:spPr bwMode="auto">
              <a:xfrm>
                <a:off x="2398" y="2002"/>
                <a:ext cx="36" cy="20"/>
              </a:xfrm>
              <a:custGeom>
                <a:avLst/>
                <a:gdLst>
                  <a:gd name="T0" fmla="*/ 29 w 45"/>
                  <a:gd name="T1" fmla="*/ 29 h 29"/>
                  <a:gd name="T2" fmla="*/ 15 w 45"/>
                  <a:gd name="T3" fmla="*/ 29 h 29"/>
                  <a:gd name="T4" fmla="*/ 0 w 45"/>
                  <a:gd name="T5" fmla="*/ 29 h 29"/>
                  <a:gd name="T6" fmla="*/ 0 w 45"/>
                  <a:gd name="T7" fmla="*/ 0 h 29"/>
                  <a:gd name="T8" fmla="*/ 15 w 45"/>
                  <a:gd name="T9" fmla="*/ 0 h 29"/>
                  <a:gd name="T10" fmla="*/ 29 w 45"/>
                  <a:gd name="T11" fmla="*/ 0 h 29"/>
                  <a:gd name="T12" fmla="*/ 45 w 45"/>
                  <a:gd name="T13" fmla="*/ 15 h 29"/>
                  <a:gd name="T14" fmla="*/ 29 w 45"/>
                  <a:gd name="T15" fmla="*/ 29 h 29"/>
                  <a:gd name="T16" fmla="*/ 29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9" y="29"/>
                    </a:moveTo>
                    <a:lnTo>
                      <a:pt x="15" y="29"/>
                    </a:lnTo>
                    <a:lnTo>
                      <a:pt x="0" y="29"/>
                    </a:lnTo>
                    <a:lnTo>
                      <a:pt x="0" y="0"/>
                    </a:lnTo>
                    <a:lnTo>
                      <a:pt x="15" y="0"/>
                    </a:lnTo>
                    <a:lnTo>
                      <a:pt x="29" y="0"/>
                    </a:lnTo>
                    <a:lnTo>
                      <a:pt x="45" y="15"/>
                    </a:lnTo>
                    <a:lnTo>
                      <a:pt x="29" y="29"/>
                    </a:lnTo>
                    <a:lnTo>
                      <a:pt x="29" y="29"/>
                    </a:lnTo>
                  </a:path>
                </a:pathLst>
              </a:custGeom>
              <a:solidFill>
                <a:srgbClr val="0072C6"/>
              </a:solidFill>
              <a:ln w="3175" cmpd="sng">
                <a:solidFill>
                  <a:schemeClr val="bg1"/>
                </a:solidFill>
                <a:prstDash val="solid"/>
                <a:round/>
                <a:headEnd/>
                <a:tailEnd/>
              </a:ln>
            </p:spPr>
            <p:txBody>
              <a:bodyPr/>
              <a:lstStyle/>
              <a:p>
                <a:pPr>
                  <a:defRPr/>
                </a:pPr>
                <a:endParaRPr lang="de-CH"/>
              </a:p>
            </p:txBody>
          </p:sp>
          <p:sp>
            <p:nvSpPr>
              <p:cNvPr id="1251" name="Freeform 32"/>
              <p:cNvSpPr>
                <a:spLocks/>
              </p:cNvSpPr>
              <p:nvPr/>
            </p:nvSpPr>
            <p:spPr bwMode="auto">
              <a:xfrm>
                <a:off x="2516" y="2313"/>
                <a:ext cx="31" cy="9"/>
              </a:xfrm>
              <a:custGeom>
                <a:avLst/>
                <a:gdLst>
                  <a:gd name="T0" fmla="*/ 0 w 43"/>
                  <a:gd name="T1" fmla="*/ 0 h 14"/>
                  <a:gd name="T2" fmla="*/ 29 w 43"/>
                  <a:gd name="T3" fmla="*/ 0 h 14"/>
                  <a:gd name="T4" fmla="*/ 43 w 43"/>
                  <a:gd name="T5" fmla="*/ 0 h 14"/>
                  <a:gd name="T6" fmla="*/ 43 w 43"/>
                  <a:gd name="T7" fmla="*/ 14 h 14"/>
                  <a:gd name="T8" fmla="*/ 29 w 43"/>
                  <a:gd name="T9" fmla="*/ 14 h 14"/>
                  <a:gd name="T10" fmla="*/ 14 w 43"/>
                  <a:gd name="T11" fmla="*/ 14 h 14"/>
                  <a:gd name="T12" fmla="*/ 0 w 43"/>
                  <a:gd name="T13" fmla="*/ 0 h 14"/>
                  <a:gd name="T14" fmla="*/ 0 w 43"/>
                  <a:gd name="T15" fmla="*/ 0 h 14"/>
                  <a:gd name="T16" fmla="*/ 0 w 43"/>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4">
                    <a:moveTo>
                      <a:pt x="0" y="0"/>
                    </a:moveTo>
                    <a:lnTo>
                      <a:pt x="29" y="0"/>
                    </a:lnTo>
                    <a:lnTo>
                      <a:pt x="43" y="0"/>
                    </a:lnTo>
                    <a:lnTo>
                      <a:pt x="43" y="14"/>
                    </a:lnTo>
                    <a:lnTo>
                      <a:pt x="29" y="14"/>
                    </a:lnTo>
                    <a:lnTo>
                      <a:pt x="14" y="14"/>
                    </a:lnTo>
                    <a:lnTo>
                      <a:pt x="0" y="0"/>
                    </a:lnTo>
                    <a:lnTo>
                      <a:pt x="0" y="0"/>
                    </a:lnTo>
                    <a:lnTo>
                      <a:pt x="0" y="0"/>
                    </a:lnTo>
                    <a:close/>
                  </a:path>
                </a:pathLst>
              </a:custGeom>
              <a:grpFill/>
              <a:ln w="3175" cmpd="sng">
                <a:solidFill>
                  <a:schemeClr val="bg1"/>
                </a:solidFill>
                <a:round/>
                <a:headEnd/>
                <a:tailEnd/>
              </a:ln>
            </p:spPr>
            <p:txBody>
              <a:bodyPr/>
              <a:lstStyle/>
              <a:p>
                <a:pPr>
                  <a:defRPr/>
                </a:pPr>
                <a:endParaRPr lang="de-CH"/>
              </a:p>
            </p:txBody>
          </p:sp>
          <p:sp>
            <p:nvSpPr>
              <p:cNvPr id="1252" name="Freeform 33"/>
              <p:cNvSpPr>
                <a:spLocks/>
              </p:cNvSpPr>
              <p:nvPr/>
            </p:nvSpPr>
            <p:spPr bwMode="auto">
              <a:xfrm>
                <a:off x="2516" y="2313"/>
                <a:ext cx="31" cy="9"/>
              </a:xfrm>
              <a:custGeom>
                <a:avLst/>
                <a:gdLst>
                  <a:gd name="T0" fmla="*/ 0 w 43"/>
                  <a:gd name="T1" fmla="*/ 0 h 14"/>
                  <a:gd name="T2" fmla="*/ 29 w 43"/>
                  <a:gd name="T3" fmla="*/ 0 h 14"/>
                  <a:gd name="T4" fmla="*/ 43 w 43"/>
                  <a:gd name="T5" fmla="*/ 0 h 14"/>
                  <a:gd name="T6" fmla="*/ 43 w 43"/>
                  <a:gd name="T7" fmla="*/ 14 h 14"/>
                  <a:gd name="T8" fmla="*/ 29 w 43"/>
                  <a:gd name="T9" fmla="*/ 14 h 14"/>
                  <a:gd name="T10" fmla="*/ 14 w 43"/>
                  <a:gd name="T11" fmla="*/ 14 h 14"/>
                  <a:gd name="T12" fmla="*/ 0 w 43"/>
                  <a:gd name="T13" fmla="*/ 0 h 14"/>
                  <a:gd name="T14" fmla="*/ 0 w 43"/>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4">
                    <a:moveTo>
                      <a:pt x="0" y="0"/>
                    </a:moveTo>
                    <a:lnTo>
                      <a:pt x="29" y="0"/>
                    </a:lnTo>
                    <a:lnTo>
                      <a:pt x="43" y="0"/>
                    </a:lnTo>
                    <a:lnTo>
                      <a:pt x="43" y="14"/>
                    </a:lnTo>
                    <a:lnTo>
                      <a:pt x="29" y="14"/>
                    </a:lnTo>
                    <a:lnTo>
                      <a:pt x="14" y="14"/>
                    </a:lnTo>
                    <a:lnTo>
                      <a:pt x="0" y="0"/>
                    </a:lnTo>
                    <a:lnTo>
                      <a:pt x="0" y="0"/>
                    </a:lnTo>
                  </a:path>
                </a:pathLst>
              </a:custGeom>
              <a:grpFill/>
              <a:ln w="3175" cmpd="sng">
                <a:solidFill>
                  <a:schemeClr val="bg1"/>
                </a:solidFill>
                <a:prstDash val="solid"/>
                <a:round/>
                <a:headEnd/>
                <a:tailEnd/>
              </a:ln>
            </p:spPr>
            <p:txBody>
              <a:bodyPr/>
              <a:lstStyle/>
              <a:p>
                <a:pPr>
                  <a:defRPr/>
                </a:pPr>
                <a:endParaRPr lang="de-CH"/>
              </a:p>
            </p:txBody>
          </p:sp>
          <p:sp>
            <p:nvSpPr>
              <p:cNvPr id="1253" name="Freeform 34"/>
              <p:cNvSpPr>
                <a:spLocks/>
              </p:cNvSpPr>
              <p:nvPr/>
            </p:nvSpPr>
            <p:spPr bwMode="auto">
              <a:xfrm>
                <a:off x="2434" y="1912"/>
                <a:ext cx="31" cy="26"/>
              </a:xfrm>
              <a:custGeom>
                <a:avLst/>
                <a:gdLst>
                  <a:gd name="T0" fmla="*/ 0 w 42"/>
                  <a:gd name="T1" fmla="*/ 29 h 43"/>
                  <a:gd name="T2" fmla="*/ 13 w 42"/>
                  <a:gd name="T3" fmla="*/ 14 h 43"/>
                  <a:gd name="T4" fmla="*/ 29 w 42"/>
                  <a:gd name="T5" fmla="*/ 0 h 43"/>
                  <a:gd name="T6" fmla="*/ 42 w 42"/>
                  <a:gd name="T7" fmla="*/ 14 h 43"/>
                  <a:gd name="T8" fmla="*/ 42 w 42"/>
                  <a:gd name="T9" fmla="*/ 29 h 43"/>
                  <a:gd name="T10" fmla="*/ 13 w 42"/>
                  <a:gd name="T11" fmla="*/ 43 h 43"/>
                  <a:gd name="T12" fmla="*/ 0 w 42"/>
                  <a:gd name="T13" fmla="*/ 29 h 43"/>
                  <a:gd name="T14" fmla="*/ 0 w 42"/>
                  <a:gd name="T15" fmla="*/ 29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0" y="29"/>
                    </a:moveTo>
                    <a:lnTo>
                      <a:pt x="13" y="14"/>
                    </a:lnTo>
                    <a:lnTo>
                      <a:pt x="29" y="0"/>
                    </a:lnTo>
                    <a:lnTo>
                      <a:pt x="42" y="14"/>
                    </a:lnTo>
                    <a:lnTo>
                      <a:pt x="42" y="29"/>
                    </a:lnTo>
                    <a:lnTo>
                      <a:pt x="13" y="43"/>
                    </a:lnTo>
                    <a:lnTo>
                      <a:pt x="0" y="29"/>
                    </a:lnTo>
                    <a:lnTo>
                      <a:pt x="0" y="29"/>
                    </a:lnTo>
                    <a:close/>
                  </a:path>
                </a:pathLst>
              </a:custGeom>
              <a:solidFill>
                <a:srgbClr val="0072C6"/>
              </a:solidFill>
              <a:ln w="3175" cmpd="sng">
                <a:solidFill>
                  <a:schemeClr val="bg1"/>
                </a:solidFill>
                <a:round/>
                <a:headEnd/>
                <a:tailEnd/>
              </a:ln>
            </p:spPr>
            <p:txBody>
              <a:bodyPr/>
              <a:lstStyle/>
              <a:p>
                <a:pPr>
                  <a:defRPr/>
                </a:pPr>
                <a:endParaRPr lang="de-CH"/>
              </a:p>
            </p:txBody>
          </p:sp>
          <p:sp>
            <p:nvSpPr>
              <p:cNvPr id="1254" name="Freeform 35"/>
              <p:cNvSpPr>
                <a:spLocks/>
              </p:cNvSpPr>
              <p:nvPr/>
            </p:nvSpPr>
            <p:spPr bwMode="auto">
              <a:xfrm>
                <a:off x="2189" y="1823"/>
                <a:ext cx="638" cy="512"/>
              </a:xfrm>
              <a:custGeom>
                <a:avLst/>
                <a:gdLst>
                  <a:gd name="T0" fmla="*/ 71 w 835"/>
                  <a:gd name="T1" fmla="*/ 690 h 804"/>
                  <a:gd name="T2" fmla="*/ 157 w 835"/>
                  <a:gd name="T3" fmla="*/ 632 h 804"/>
                  <a:gd name="T4" fmla="*/ 186 w 835"/>
                  <a:gd name="T5" fmla="*/ 618 h 804"/>
                  <a:gd name="T6" fmla="*/ 228 w 835"/>
                  <a:gd name="T7" fmla="*/ 632 h 804"/>
                  <a:gd name="T8" fmla="*/ 287 w 835"/>
                  <a:gd name="T9" fmla="*/ 645 h 804"/>
                  <a:gd name="T10" fmla="*/ 343 w 835"/>
                  <a:gd name="T11" fmla="*/ 618 h 804"/>
                  <a:gd name="T12" fmla="*/ 401 w 835"/>
                  <a:gd name="T13" fmla="*/ 587 h 804"/>
                  <a:gd name="T14" fmla="*/ 372 w 835"/>
                  <a:gd name="T15" fmla="*/ 576 h 804"/>
                  <a:gd name="T16" fmla="*/ 358 w 835"/>
                  <a:gd name="T17" fmla="*/ 517 h 804"/>
                  <a:gd name="T18" fmla="*/ 389 w 835"/>
                  <a:gd name="T19" fmla="*/ 475 h 804"/>
                  <a:gd name="T20" fmla="*/ 416 w 835"/>
                  <a:gd name="T21" fmla="*/ 417 h 804"/>
                  <a:gd name="T22" fmla="*/ 416 w 835"/>
                  <a:gd name="T23" fmla="*/ 360 h 804"/>
                  <a:gd name="T24" fmla="*/ 459 w 835"/>
                  <a:gd name="T25" fmla="*/ 345 h 804"/>
                  <a:gd name="T26" fmla="*/ 430 w 835"/>
                  <a:gd name="T27" fmla="*/ 316 h 804"/>
                  <a:gd name="T28" fmla="*/ 459 w 835"/>
                  <a:gd name="T29" fmla="*/ 273 h 804"/>
                  <a:gd name="T30" fmla="*/ 502 w 835"/>
                  <a:gd name="T31" fmla="*/ 244 h 804"/>
                  <a:gd name="T32" fmla="*/ 446 w 835"/>
                  <a:gd name="T33" fmla="*/ 228 h 804"/>
                  <a:gd name="T34" fmla="*/ 446 w 835"/>
                  <a:gd name="T35" fmla="*/ 172 h 804"/>
                  <a:gd name="T36" fmla="*/ 475 w 835"/>
                  <a:gd name="T37" fmla="*/ 102 h 804"/>
                  <a:gd name="T38" fmla="*/ 517 w 835"/>
                  <a:gd name="T39" fmla="*/ 87 h 804"/>
                  <a:gd name="T40" fmla="*/ 560 w 835"/>
                  <a:gd name="T41" fmla="*/ 71 h 804"/>
                  <a:gd name="T42" fmla="*/ 589 w 835"/>
                  <a:gd name="T43" fmla="*/ 42 h 804"/>
                  <a:gd name="T44" fmla="*/ 618 w 835"/>
                  <a:gd name="T45" fmla="*/ 29 h 804"/>
                  <a:gd name="T46" fmla="*/ 674 w 835"/>
                  <a:gd name="T47" fmla="*/ 42 h 804"/>
                  <a:gd name="T48" fmla="*/ 674 w 835"/>
                  <a:gd name="T49" fmla="*/ 116 h 804"/>
                  <a:gd name="T50" fmla="*/ 661 w 835"/>
                  <a:gd name="T51" fmla="*/ 186 h 804"/>
                  <a:gd name="T52" fmla="*/ 705 w 835"/>
                  <a:gd name="T53" fmla="*/ 215 h 804"/>
                  <a:gd name="T54" fmla="*/ 719 w 835"/>
                  <a:gd name="T55" fmla="*/ 273 h 804"/>
                  <a:gd name="T56" fmla="*/ 690 w 835"/>
                  <a:gd name="T57" fmla="*/ 345 h 804"/>
                  <a:gd name="T58" fmla="*/ 719 w 835"/>
                  <a:gd name="T59" fmla="*/ 374 h 804"/>
                  <a:gd name="T60" fmla="*/ 735 w 835"/>
                  <a:gd name="T61" fmla="*/ 430 h 804"/>
                  <a:gd name="T62" fmla="*/ 690 w 835"/>
                  <a:gd name="T63" fmla="*/ 475 h 804"/>
                  <a:gd name="T64" fmla="*/ 719 w 835"/>
                  <a:gd name="T65" fmla="*/ 502 h 804"/>
                  <a:gd name="T66" fmla="*/ 791 w 835"/>
                  <a:gd name="T67" fmla="*/ 502 h 804"/>
                  <a:gd name="T68" fmla="*/ 835 w 835"/>
                  <a:gd name="T69" fmla="*/ 576 h 804"/>
                  <a:gd name="T70" fmla="*/ 791 w 835"/>
                  <a:gd name="T71" fmla="*/ 645 h 804"/>
                  <a:gd name="T72" fmla="*/ 748 w 835"/>
                  <a:gd name="T73" fmla="*/ 661 h 804"/>
                  <a:gd name="T74" fmla="*/ 719 w 835"/>
                  <a:gd name="T75" fmla="*/ 674 h 804"/>
                  <a:gd name="T76" fmla="*/ 674 w 835"/>
                  <a:gd name="T77" fmla="*/ 690 h 804"/>
                  <a:gd name="T78" fmla="*/ 690 w 835"/>
                  <a:gd name="T79" fmla="*/ 733 h 804"/>
                  <a:gd name="T80" fmla="*/ 748 w 835"/>
                  <a:gd name="T81" fmla="*/ 733 h 804"/>
                  <a:gd name="T82" fmla="*/ 719 w 835"/>
                  <a:gd name="T83" fmla="*/ 775 h 804"/>
                  <a:gd name="T84" fmla="*/ 661 w 835"/>
                  <a:gd name="T85" fmla="*/ 789 h 804"/>
                  <a:gd name="T86" fmla="*/ 589 w 835"/>
                  <a:gd name="T87" fmla="*/ 775 h 804"/>
                  <a:gd name="T88" fmla="*/ 517 w 835"/>
                  <a:gd name="T89" fmla="*/ 775 h 804"/>
                  <a:gd name="T90" fmla="*/ 475 w 835"/>
                  <a:gd name="T91" fmla="*/ 746 h 804"/>
                  <a:gd name="T92" fmla="*/ 416 w 835"/>
                  <a:gd name="T93" fmla="*/ 760 h 804"/>
                  <a:gd name="T94" fmla="*/ 343 w 835"/>
                  <a:gd name="T95" fmla="*/ 760 h 804"/>
                  <a:gd name="T96" fmla="*/ 300 w 835"/>
                  <a:gd name="T97" fmla="*/ 717 h 804"/>
                  <a:gd name="T98" fmla="*/ 242 w 835"/>
                  <a:gd name="T99" fmla="*/ 704 h 804"/>
                  <a:gd name="T100" fmla="*/ 213 w 835"/>
                  <a:gd name="T101" fmla="*/ 760 h 804"/>
                  <a:gd name="T102" fmla="*/ 143 w 835"/>
                  <a:gd name="T103" fmla="*/ 733 h 804"/>
                  <a:gd name="T104" fmla="*/ 71 w 835"/>
                  <a:gd name="T105" fmla="*/ 733 h 804"/>
                  <a:gd name="T106" fmla="*/ 27 w 835"/>
                  <a:gd name="T107" fmla="*/ 746 h 804"/>
                  <a:gd name="T108" fmla="*/ 27 w 835"/>
                  <a:gd name="T109" fmla="*/ 717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5" h="804">
                    <a:moveTo>
                      <a:pt x="27" y="717"/>
                    </a:moveTo>
                    <a:lnTo>
                      <a:pt x="56" y="704"/>
                    </a:lnTo>
                    <a:lnTo>
                      <a:pt x="71" y="704"/>
                    </a:lnTo>
                    <a:lnTo>
                      <a:pt x="71" y="690"/>
                    </a:lnTo>
                    <a:lnTo>
                      <a:pt x="114" y="674"/>
                    </a:lnTo>
                    <a:lnTo>
                      <a:pt x="143" y="674"/>
                    </a:lnTo>
                    <a:lnTo>
                      <a:pt x="157" y="645"/>
                    </a:lnTo>
                    <a:lnTo>
                      <a:pt x="157" y="632"/>
                    </a:lnTo>
                    <a:lnTo>
                      <a:pt x="172" y="632"/>
                    </a:lnTo>
                    <a:lnTo>
                      <a:pt x="186" y="645"/>
                    </a:lnTo>
                    <a:lnTo>
                      <a:pt x="201" y="632"/>
                    </a:lnTo>
                    <a:lnTo>
                      <a:pt x="186" y="618"/>
                    </a:lnTo>
                    <a:lnTo>
                      <a:pt x="201" y="618"/>
                    </a:lnTo>
                    <a:lnTo>
                      <a:pt x="213" y="618"/>
                    </a:lnTo>
                    <a:lnTo>
                      <a:pt x="228" y="618"/>
                    </a:lnTo>
                    <a:lnTo>
                      <a:pt x="228" y="632"/>
                    </a:lnTo>
                    <a:lnTo>
                      <a:pt x="242" y="632"/>
                    </a:lnTo>
                    <a:lnTo>
                      <a:pt x="257" y="645"/>
                    </a:lnTo>
                    <a:lnTo>
                      <a:pt x="271" y="645"/>
                    </a:lnTo>
                    <a:lnTo>
                      <a:pt x="287" y="645"/>
                    </a:lnTo>
                    <a:lnTo>
                      <a:pt x="316" y="645"/>
                    </a:lnTo>
                    <a:lnTo>
                      <a:pt x="329" y="645"/>
                    </a:lnTo>
                    <a:lnTo>
                      <a:pt x="329" y="632"/>
                    </a:lnTo>
                    <a:lnTo>
                      <a:pt x="343" y="618"/>
                    </a:lnTo>
                    <a:lnTo>
                      <a:pt x="358" y="618"/>
                    </a:lnTo>
                    <a:lnTo>
                      <a:pt x="372" y="618"/>
                    </a:lnTo>
                    <a:lnTo>
                      <a:pt x="389" y="603"/>
                    </a:lnTo>
                    <a:lnTo>
                      <a:pt x="401" y="587"/>
                    </a:lnTo>
                    <a:lnTo>
                      <a:pt x="389" y="587"/>
                    </a:lnTo>
                    <a:lnTo>
                      <a:pt x="358" y="587"/>
                    </a:lnTo>
                    <a:lnTo>
                      <a:pt x="358" y="576"/>
                    </a:lnTo>
                    <a:lnTo>
                      <a:pt x="372" y="576"/>
                    </a:lnTo>
                    <a:lnTo>
                      <a:pt x="372" y="546"/>
                    </a:lnTo>
                    <a:lnTo>
                      <a:pt x="358" y="546"/>
                    </a:lnTo>
                    <a:lnTo>
                      <a:pt x="358" y="531"/>
                    </a:lnTo>
                    <a:lnTo>
                      <a:pt x="358" y="517"/>
                    </a:lnTo>
                    <a:lnTo>
                      <a:pt x="372" y="502"/>
                    </a:lnTo>
                    <a:lnTo>
                      <a:pt x="389" y="475"/>
                    </a:lnTo>
                    <a:lnTo>
                      <a:pt x="372" y="475"/>
                    </a:lnTo>
                    <a:lnTo>
                      <a:pt x="389" y="475"/>
                    </a:lnTo>
                    <a:lnTo>
                      <a:pt x="401" y="459"/>
                    </a:lnTo>
                    <a:lnTo>
                      <a:pt x="401" y="446"/>
                    </a:lnTo>
                    <a:lnTo>
                      <a:pt x="401" y="430"/>
                    </a:lnTo>
                    <a:lnTo>
                      <a:pt x="416" y="417"/>
                    </a:lnTo>
                    <a:lnTo>
                      <a:pt x="430" y="401"/>
                    </a:lnTo>
                    <a:lnTo>
                      <a:pt x="430" y="387"/>
                    </a:lnTo>
                    <a:lnTo>
                      <a:pt x="416" y="374"/>
                    </a:lnTo>
                    <a:lnTo>
                      <a:pt x="416" y="360"/>
                    </a:lnTo>
                    <a:lnTo>
                      <a:pt x="430" y="345"/>
                    </a:lnTo>
                    <a:lnTo>
                      <a:pt x="430" y="360"/>
                    </a:lnTo>
                    <a:lnTo>
                      <a:pt x="446" y="360"/>
                    </a:lnTo>
                    <a:lnTo>
                      <a:pt x="459" y="345"/>
                    </a:lnTo>
                    <a:lnTo>
                      <a:pt x="446" y="345"/>
                    </a:lnTo>
                    <a:lnTo>
                      <a:pt x="446" y="331"/>
                    </a:lnTo>
                    <a:lnTo>
                      <a:pt x="446" y="316"/>
                    </a:lnTo>
                    <a:lnTo>
                      <a:pt x="430" y="316"/>
                    </a:lnTo>
                    <a:lnTo>
                      <a:pt x="430" y="302"/>
                    </a:lnTo>
                    <a:lnTo>
                      <a:pt x="446" y="287"/>
                    </a:lnTo>
                    <a:lnTo>
                      <a:pt x="459" y="287"/>
                    </a:lnTo>
                    <a:lnTo>
                      <a:pt x="459" y="273"/>
                    </a:lnTo>
                    <a:lnTo>
                      <a:pt x="459" y="258"/>
                    </a:lnTo>
                    <a:lnTo>
                      <a:pt x="475" y="258"/>
                    </a:lnTo>
                    <a:lnTo>
                      <a:pt x="475" y="244"/>
                    </a:lnTo>
                    <a:lnTo>
                      <a:pt x="502" y="244"/>
                    </a:lnTo>
                    <a:lnTo>
                      <a:pt x="502" y="228"/>
                    </a:lnTo>
                    <a:lnTo>
                      <a:pt x="475" y="215"/>
                    </a:lnTo>
                    <a:lnTo>
                      <a:pt x="459" y="215"/>
                    </a:lnTo>
                    <a:lnTo>
                      <a:pt x="446" y="228"/>
                    </a:lnTo>
                    <a:lnTo>
                      <a:pt x="475" y="201"/>
                    </a:lnTo>
                    <a:lnTo>
                      <a:pt x="459" y="201"/>
                    </a:lnTo>
                    <a:lnTo>
                      <a:pt x="446" y="186"/>
                    </a:lnTo>
                    <a:lnTo>
                      <a:pt x="446" y="172"/>
                    </a:lnTo>
                    <a:lnTo>
                      <a:pt x="446" y="143"/>
                    </a:lnTo>
                    <a:lnTo>
                      <a:pt x="446" y="130"/>
                    </a:lnTo>
                    <a:lnTo>
                      <a:pt x="459" y="116"/>
                    </a:lnTo>
                    <a:lnTo>
                      <a:pt x="475" y="102"/>
                    </a:lnTo>
                    <a:lnTo>
                      <a:pt x="488" y="116"/>
                    </a:lnTo>
                    <a:lnTo>
                      <a:pt x="488" y="102"/>
                    </a:lnTo>
                    <a:lnTo>
                      <a:pt x="502" y="102"/>
                    </a:lnTo>
                    <a:lnTo>
                      <a:pt x="517" y="87"/>
                    </a:lnTo>
                    <a:lnTo>
                      <a:pt x="517" y="102"/>
                    </a:lnTo>
                    <a:lnTo>
                      <a:pt x="531" y="102"/>
                    </a:lnTo>
                    <a:lnTo>
                      <a:pt x="546" y="87"/>
                    </a:lnTo>
                    <a:lnTo>
                      <a:pt x="560" y="71"/>
                    </a:lnTo>
                    <a:lnTo>
                      <a:pt x="575" y="71"/>
                    </a:lnTo>
                    <a:lnTo>
                      <a:pt x="575" y="58"/>
                    </a:lnTo>
                    <a:lnTo>
                      <a:pt x="589" y="58"/>
                    </a:lnTo>
                    <a:lnTo>
                      <a:pt x="589" y="42"/>
                    </a:lnTo>
                    <a:lnTo>
                      <a:pt x="603" y="42"/>
                    </a:lnTo>
                    <a:lnTo>
                      <a:pt x="618" y="58"/>
                    </a:lnTo>
                    <a:lnTo>
                      <a:pt x="632" y="42"/>
                    </a:lnTo>
                    <a:lnTo>
                      <a:pt x="618" y="29"/>
                    </a:lnTo>
                    <a:lnTo>
                      <a:pt x="632" y="29"/>
                    </a:lnTo>
                    <a:lnTo>
                      <a:pt x="647" y="0"/>
                    </a:lnTo>
                    <a:lnTo>
                      <a:pt x="661" y="29"/>
                    </a:lnTo>
                    <a:lnTo>
                      <a:pt x="674" y="42"/>
                    </a:lnTo>
                    <a:lnTo>
                      <a:pt x="661" y="71"/>
                    </a:lnTo>
                    <a:lnTo>
                      <a:pt x="661" y="87"/>
                    </a:lnTo>
                    <a:lnTo>
                      <a:pt x="661" y="102"/>
                    </a:lnTo>
                    <a:lnTo>
                      <a:pt x="674" y="116"/>
                    </a:lnTo>
                    <a:lnTo>
                      <a:pt x="674" y="130"/>
                    </a:lnTo>
                    <a:lnTo>
                      <a:pt x="661" y="143"/>
                    </a:lnTo>
                    <a:lnTo>
                      <a:pt x="661" y="157"/>
                    </a:lnTo>
                    <a:lnTo>
                      <a:pt x="661" y="186"/>
                    </a:lnTo>
                    <a:lnTo>
                      <a:pt x="661" y="201"/>
                    </a:lnTo>
                    <a:lnTo>
                      <a:pt x="674" y="201"/>
                    </a:lnTo>
                    <a:lnTo>
                      <a:pt x="690" y="215"/>
                    </a:lnTo>
                    <a:lnTo>
                      <a:pt x="705" y="215"/>
                    </a:lnTo>
                    <a:lnTo>
                      <a:pt x="705" y="228"/>
                    </a:lnTo>
                    <a:lnTo>
                      <a:pt x="719" y="244"/>
                    </a:lnTo>
                    <a:lnTo>
                      <a:pt x="719" y="258"/>
                    </a:lnTo>
                    <a:lnTo>
                      <a:pt x="719" y="273"/>
                    </a:lnTo>
                    <a:lnTo>
                      <a:pt x="719" y="287"/>
                    </a:lnTo>
                    <a:lnTo>
                      <a:pt x="719" y="360"/>
                    </a:lnTo>
                    <a:lnTo>
                      <a:pt x="705" y="345"/>
                    </a:lnTo>
                    <a:lnTo>
                      <a:pt x="690" y="345"/>
                    </a:lnTo>
                    <a:lnTo>
                      <a:pt x="674" y="345"/>
                    </a:lnTo>
                    <a:lnTo>
                      <a:pt x="674" y="360"/>
                    </a:lnTo>
                    <a:lnTo>
                      <a:pt x="690" y="360"/>
                    </a:lnTo>
                    <a:lnTo>
                      <a:pt x="719" y="374"/>
                    </a:lnTo>
                    <a:lnTo>
                      <a:pt x="719" y="387"/>
                    </a:lnTo>
                    <a:lnTo>
                      <a:pt x="735" y="401"/>
                    </a:lnTo>
                    <a:lnTo>
                      <a:pt x="735" y="417"/>
                    </a:lnTo>
                    <a:lnTo>
                      <a:pt x="735" y="430"/>
                    </a:lnTo>
                    <a:lnTo>
                      <a:pt x="735" y="446"/>
                    </a:lnTo>
                    <a:lnTo>
                      <a:pt x="719" y="459"/>
                    </a:lnTo>
                    <a:lnTo>
                      <a:pt x="705" y="475"/>
                    </a:lnTo>
                    <a:lnTo>
                      <a:pt x="690" y="475"/>
                    </a:lnTo>
                    <a:lnTo>
                      <a:pt x="690" y="488"/>
                    </a:lnTo>
                    <a:lnTo>
                      <a:pt x="690" y="502"/>
                    </a:lnTo>
                    <a:lnTo>
                      <a:pt x="705" y="517"/>
                    </a:lnTo>
                    <a:lnTo>
                      <a:pt x="719" y="502"/>
                    </a:lnTo>
                    <a:lnTo>
                      <a:pt x="735" y="502"/>
                    </a:lnTo>
                    <a:lnTo>
                      <a:pt x="748" y="488"/>
                    </a:lnTo>
                    <a:lnTo>
                      <a:pt x="764" y="502"/>
                    </a:lnTo>
                    <a:lnTo>
                      <a:pt x="791" y="502"/>
                    </a:lnTo>
                    <a:lnTo>
                      <a:pt x="820" y="517"/>
                    </a:lnTo>
                    <a:lnTo>
                      <a:pt x="835" y="531"/>
                    </a:lnTo>
                    <a:lnTo>
                      <a:pt x="835" y="560"/>
                    </a:lnTo>
                    <a:lnTo>
                      <a:pt x="835" y="576"/>
                    </a:lnTo>
                    <a:lnTo>
                      <a:pt x="820" y="603"/>
                    </a:lnTo>
                    <a:lnTo>
                      <a:pt x="820" y="618"/>
                    </a:lnTo>
                    <a:lnTo>
                      <a:pt x="806" y="632"/>
                    </a:lnTo>
                    <a:lnTo>
                      <a:pt x="791" y="645"/>
                    </a:lnTo>
                    <a:lnTo>
                      <a:pt x="777" y="645"/>
                    </a:lnTo>
                    <a:lnTo>
                      <a:pt x="764" y="645"/>
                    </a:lnTo>
                    <a:lnTo>
                      <a:pt x="764" y="661"/>
                    </a:lnTo>
                    <a:lnTo>
                      <a:pt x="748" y="661"/>
                    </a:lnTo>
                    <a:lnTo>
                      <a:pt x="735" y="661"/>
                    </a:lnTo>
                    <a:lnTo>
                      <a:pt x="719" y="661"/>
                    </a:lnTo>
                    <a:lnTo>
                      <a:pt x="705" y="674"/>
                    </a:lnTo>
                    <a:lnTo>
                      <a:pt x="719" y="674"/>
                    </a:lnTo>
                    <a:lnTo>
                      <a:pt x="719" y="690"/>
                    </a:lnTo>
                    <a:lnTo>
                      <a:pt x="705" y="704"/>
                    </a:lnTo>
                    <a:lnTo>
                      <a:pt x="690" y="690"/>
                    </a:lnTo>
                    <a:lnTo>
                      <a:pt x="674" y="690"/>
                    </a:lnTo>
                    <a:lnTo>
                      <a:pt x="661" y="690"/>
                    </a:lnTo>
                    <a:lnTo>
                      <a:pt x="661" y="704"/>
                    </a:lnTo>
                    <a:lnTo>
                      <a:pt x="674" y="717"/>
                    </a:lnTo>
                    <a:lnTo>
                      <a:pt x="690" y="733"/>
                    </a:lnTo>
                    <a:lnTo>
                      <a:pt x="705" y="733"/>
                    </a:lnTo>
                    <a:lnTo>
                      <a:pt x="719" y="746"/>
                    </a:lnTo>
                    <a:lnTo>
                      <a:pt x="735" y="733"/>
                    </a:lnTo>
                    <a:lnTo>
                      <a:pt x="748" y="733"/>
                    </a:lnTo>
                    <a:lnTo>
                      <a:pt x="764" y="746"/>
                    </a:lnTo>
                    <a:lnTo>
                      <a:pt x="748" y="760"/>
                    </a:lnTo>
                    <a:lnTo>
                      <a:pt x="735" y="775"/>
                    </a:lnTo>
                    <a:lnTo>
                      <a:pt x="719" y="775"/>
                    </a:lnTo>
                    <a:lnTo>
                      <a:pt x="705" y="789"/>
                    </a:lnTo>
                    <a:lnTo>
                      <a:pt x="690" y="804"/>
                    </a:lnTo>
                    <a:lnTo>
                      <a:pt x="674" y="789"/>
                    </a:lnTo>
                    <a:lnTo>
                      <a:pt x="661" y="789"/>
                    </a:lnTo>
                    <a:lnTo>
                      <a:pt x="632" y="804"/>
                    </a:lnTo>
                    <a:lnTo>
                      <a:pt x="618" y="789"/>
                    </a:lnTo>
                    <a:lnTo>
                      <a:pt x="603" y="789"/>
                    </a:lnTo>
                    <a:lnTo>
                      <a:pt x="589" y="775"/>
                    </a:lnTo>
                    <a:lnTo>
                      <a:pt x="575" y="775"/>
                    </a:lnTo>
                    <a:lnTo>
                      <a:pt x="560" y="775"/>
                    </a:lnTo>
                    <a:lnTo>
                      <a:pt x="546" y="775"/>
                    </a:lnTo>
                    <a:lnTo>
                      <a:pt x="517" y="775"/>
                    </a:lnTo>
                    <a:lnTo>
                      <a:pt x="517" y="760"/>
                    </a:lnTo>
                    <a:lnTo>
                      <a:pt x="502" y="760"/>
                    </a:lnTo>
                    <a:lnTo>
                      <a:pt x="488" y="760"/>
                    </a:lnTo>
                    <a:lnTo>
                      <a:pt x="475" y="746"/>
                    </a:lnTo>
                    <a:lnTo>
                      <a:pt x="459" y="733"/>
                    </a:lnTo>
                    <a:lnTo>
                      <a:pt x="446" y="746"/>
                    </a:lnTo>
                    <a:lnTo>
                      <a:pt x="446" y="760"/>
                    </a:lnTo>
                    <a:lnTo>
                      <a:pt x="416" y="760"/>
                    </a:lnTo>
                    <a:lnTo>
                      <a:pt x="401" y="746"/>
                    </a:lnTo>
                    <a:lnTo>
                      <a:pt x="372" y="746"/>
                    </a:lnTo>
                    <a:lnTo>
                      <a:pt x="358" y="760"/>
                    </a:lnTo>
                    <a:lnTo>
                      <a:pt x="343" y="760"/>
                    </a:lnTo>
                    <a:lnTo>
                      <a:pt x="343" y="746"/>
                    </a:lnTo>
                    <a:lnTo>
                      <a:pt x="329" y="733"/>
                    </a:lnTo>
                    <a:lnTo>
                      <a:pt x="316" y="717"/>
                    </a:lnTo>
                    <a:lnTo>
                      <a:pt x="300" y="717"/>
                    </a:lnTo>
                    <a:lnTo>
                      <a:pt x="287" y="717"/>
                    </a:lnTo>
                    <a:lnTo>
                      <a:pt x="271" y="717"/>
                    </a:lnTo>
                    <a:lnTo>
                      <a:pt x="257" y="717"/>
                    </a:lnTo>
                    <a:lnTo>
                      <a:pt x="242" y="704"/>
                    </a:lnTo>
                    <a:lnTo>
                      <a:pt x="228" y="717"/>
                    </a:lnTo>
                    <a:lnTo>
                      <a:pt x="228" y="733"/>
                    </a:lnTo>
                    <a:lnTo>
                      <a:pt x="228" y="746"/>
                    </a:lnTo>
                    <a:lnTo>
                      <a:pt x="213" y="760"/>
                    </a:lnTo>
                    <a:lnTo>
                      <a:pt x="186" y="760"/>
                    </a:lnTo>
                    <a:lnTo>
                      <a:pt x="172" y="746"/>
                    </a:lnTo>
                    <a:lnTo>
                      <a:pt x="172" y="733"/>
                    </a:lnTo>
                    <a:lnTo>
                      <a:pt x="143" y="733"/>
                    </a:lnTo>
                    <a:lnTo>
                      <a:pt x="114" y="717"/>
                    </a:lnTo>
                    <a:lnTo>
                      <a:pt x="85" y="733"/>
                    </a:lnTo>
                    <a:lnTo>
                      <a:pt x="71" y="746"/>
                    </a:lnTo>
                    <a:lnTo>
                      <a:pt x="71" y="733"/>
                    </a:lnTo>
                    <a:lnTo>
                      <a:pt x="56" y="733"/>
                    </a:lnTo>
                    <a:lnTo>
                      <a:pt x="56" y="746"/>
                    </a:lnTo>
                    <a:lnTo>
                      <a:pt x="40" y="746"/>
                    </a:lnTo>
                    <a:lnTo>
                      <a:pt x="27" y="746"/>
                    </a:lnTo>
                    <a:lnTo>
                      <a:pt x="27" y="717"/>
                    </a:lnTo>
                    <a:lnTo>
                      <a:pt x="13" y="717"/>
                    </a:lnTo>
                    <a:lnTo>
                      <a:pt x="0" y="717"/>
                    </a:lnTo>
                    <a:lnTo>
                      <a:pt x="27" y="717"/>
                    </a:lnTo>
                    <a:lnTo>
                      <a:pt x="27" y="717"/>
                    </a:lnTo>
                    <a:lnTo>
                      <a:pt x="27" y="717"/>
                    </a:lnTo>
                    <a:close/>
                  </a:path>
                </a:pathLst>
              </a:custGeom>
              <a:solidFill>
                <a:srgbClr val="0072C6"/>
              </a:solidFill>
              <a:ln w="3175" cmpd="sng">
                <a:solidFill>
                  <a:schemeClr val="bg1"/>
                </a:solidFill>
                <a:round/>
                <a:headEnd/>
                <a:tailEnd/>
              </a:ln>
            </p:spPr>
            <p:txBody>
              <a:bodyPr/>
              <a:lstStyle/>
              <a:p>
                <a:pPr>
                  <a:defRPr/>
                </a:pPr>
                <a:endParaRPr lang="de-CH"/>
              </a:p>
            </p:txBody>
          </p:sp>
          <p:sp>
            <p:nvSpPr>
              <p:cNvPr id="1255" name="Freeform 36"/>
              <p:cNvSpPr>
                <a:spLocks/>
              </p:cNvSpPr>
              <p:nvPr/>
            </p:nvSpPr>
            <p:spPr bwMode="auto">
              <a:xfrm>
                <a:off x="2293" y="2026"/>
                <a:ext cx="229" cy="182"/>
              </a:xfrm>
              <a:custGeom>
                <a:avLst/>
                <a:gdLst>
                  <a:gd name="T0" fmla="*/ 274 w 303"/>
                  <a:gd name="T1" fmla="*/ 29 h 287"/>
                  <a:gd name="T2" fmla="*/ 260 w 303"/>
                  <a:gd name="T3" fmla="*/ 15 h 287"/>
                  <a:gd name="T4" fmla="*/ 245 w 303"/>
                  <a:gd name="T5" fmla="*/ 0 h 287"/>
                  <a:gd name="T6" fmla="*/ 187 w 303"/>
                  <a:gd name="T7" fmla="*/ 15 h 287"/>
                  <a:gd name="T8" fmla="*/ 144 w 303"/>
                  <a:gd name="T9" fmla="*/ 29 h 287"/>
                  <a:gd name="T10" fmla="*/ 115 w 303"/>
                  <a:gd name="T11" fmla="*/ 44 h 287"/>
                  <a:gd name="T12" fmla="*/ 130 w 303"/>
                  <a:gd name="T13" fmla="*/ 58 h 287"/>
                  <a:gd name="T14" fmla="*/ 159 w 303"/>
                  <a:gd name="T15" fmla="*/ 58 h 287"/>
                  <a:gd name="T16" fmla="*/ 187 w 303"/>
                  <a:gd name="T17" fmla="*/ 44 h 287"/>
                  <a:gd name="T18" fmla="*/ 171 w 303"/>
                  <a:gd name="T19" fmla="*/ 71 h 287"/>
                  <a:gd name="T20" fmla="*/ 171 w 303"/>
                  <a:gd name="T21" fmla="*/ 100 h 287"/>
                  <a:gd name="T22" fmla="*/ 171 w 303"/>
                  <a:gd name="T23" fmla="*/ 116 h 287"/>
                  <a:gd name="T24" fmla="*/ 144 w 303"/>
                  <a:gd name="T25" fmla="*/ 130 h 287"/>
                  <a:gd name="T26" fmla="*/ 115 w 303"/>
                  <a:gd name="T27" fmla="*/ 159 h 287"/>
                  <a:gd name="T28" fmla="*/ 86 w 303"/>
                  <a:gd name="T29" fmla="*/ 159 h 287"/>
                  <a:gd name="T30" fmla="*/ 59 w 303"/>
                  <a:gd name="T31" fmla="*/ 159 h 287"/>
                  <a:gd name="T32" fmla="*/ 27 w 303"/>
                  <a:gd name="T33" fmla="*/ 143 h 287"/>
                  <a:gd name="T34" fmla="*/ 14 w 303"/>
                  <a:gd name="T35" fmla="*/ 174 h 287"/>
                  <a:gd name="T36" fmla="*/ 27 w 303"/>
                  <a:gd name="T37" fmla="*/ 188 h 287"/>
                  <a:gd name="T38" fmla="*/ 43 w 303"/>
                  <a:gd name="T39" fmla="*/ 201 h 287"/>
                  <a:gd name="T40" fmla="*/ 27 w 303"/>
                  <a:gd name="T41" fmla="*/ 215 h 287"/>
                  <a:gd name="T42" fmla="*/ 72 w 303"/>
                  <a:gd name="T43" fmla="*/ 201 h 287"/>
                  <a:gd name="T44" fmla="*/ 101 w 303"/>
                  <a:gd name="T45" fmla="*/ 201 h 287"/>
                  <a:gd name="T46" fmla="*/ 101 w 303"/>
                  <a:gd name="T47" fmla="*/ 230 h 287"/>
                  <a:gd name="T48" fmla="*/ 101 w 303"/>
                  <a:gd name="T49" fmla="*/ 230 h 287"/>
                  <a:gd name="T50" fmla="*/ 130 w 303"/>
                  <a:gd name="T51" fmla="*/ 244 h 287"/>
                  <a:gd name="T52" fmla="*/ 130 w 303"/>
                  <a:gd name="T53" fmla="*/ 259 h 287"/>
                  <a:gd name="T54" fmla="*/ 159 w 303"/>
                  <a:gd name="T55" fmla="*/ 287 h 287"/>
                  <a:gd name="T56" fmla="*/ 202 w 303"/>
                  <a:gd name="T57" fmla="*/ 287 h 287"/>
                  <a:gd name="T58" fmla="*/ 231 w 303"/>
                  <a:gd name="T59" fmla="*/ 273 h 287"/>
                  <a:gd name="T60" fmla="*/ 245 w 303"/>
                  <a:gd name="T61" fmla="*/ 259 h 287"/>
                  <a:gd name="T62" fmla="*/ 231 w 303"/>
                  <a:gd name="T63" fmla="*/ 230 h 287"/>
                  <a:gd name="T64" fmla="*/ 231 w 303"/>
                  <a:gd name="T65" fmla="*/ 201 h 287"/>
                  <a:gd name="T66" fmla="*/ 260 w 303"/>
                  <a:gd name="T67" fmla="*/ 159 h 287"/>
                  <a:gd name="T68" fmla="*/ 260 w 303"/>
                  <a:gd name="T69" fmla="*/ 159 h 287"/>
                  <a:gd name="T70" fmla="*/ 274 w 303"/>
                  <a:gd name="T71" fmla="*/ 130 h 287"/>
                  <a:gd name="T72" fmla="*/ 289 w 303"/>
                  <a:gd name="T73" fmla="*/ 100 h 287"/>
                  <a:gd name="T74" fmla="*/ 303 w 303"/>
                  <a:gd name="T75" fmla="*/ 71 h 287"/>
                  <a:gd name="T76" fmla="*/ 289 w 303"/>
                  <a:gd name="T77" fmla="*/ 4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287">
                    <a:moveTo>
                      <a:pt x="289" y="44"/>
                    </a:moveTo>
                    <a:lnTo>
                      <a:pt x="274" y="29"/>
                    </a:lnTo>
                    <a:lnTo>
                      <a:pt x="274" y="15"/>
                    </a:lnTo>
                    <a:lnTo>
                      <a:pt x="260" y="15"/>
                    </a:lnTo>
                    <a:lnTo>
                      <a:pt x="245" y="15"/>
                    </a:lnTo>
                    <a:lnTo>
                      <a:pt x="245" y="0"/>
                    </a:lnTo>
                    <a:lnTo>
                      <a:pt x="202" y="15"/>
                    </a:lnTo>
                    <a:lnTo>
                      <a:pt x="187" y="15"/>
                    </a:lnTo>
                    <a:lnTo>
                      <a:pt x="171" y="29"/>
                    </a:lnTo>
                    <a:lnTo>
                      <a:pt x="144" y="29"/>
                    </a:lnTo>
                    <a:lnTo>
                      <a:pt x="130" y="44"/>
                    </a:lnTo>
                    <a:lnTo>
                      <a:pt x="115" y="44"/>
                    </a:lnTo>
                    <a:lnTo>
                      <a:pt x="115" y="58"/>
                    </a:lnTo>
                    <a:lnTo>
                      <a:pt x="130" y="58"/>
                    </a:lnTo>
                    <a:lnTo>
                      <a:pt x="144" y="44"/>
                    </a:lnTo>
                    <a:lnTo>
                      <a:pt x="159" y="58"/>
                    </a:lnTo>
                    <a:lnTo>
                      <a:pt x="171" y="44"/>
                    </a:lnTo>
                    <a:lnTo>
                      <a:pt x="187" y="44"/>
                    </a:lnTo>
                    <a:lnTo>
                      <a:pt x="187" y="58"/>
                    </a:lnTo>
                    <a:lnTo>
                      <a:pt x="171" y="71"/>
                    </a:lnTo>
                    <a:lnTo>
                      <a:pt x="171" y="85"/>
                    </a:lnTo>
                    <a:lnTo>
                      <a:pt x="171" y="100"/>
                    </a:lnTo>
                    <a:lnTo>
                      <a:pt x="159" y="100"/>
                    </a:lnTo>
                    <a:lnTo>
                      <a:pt x="171" y="116"/>
                    </a:lnTo>
                    <a:lnTo>
                      <a:pt x="159" y="130"/>
                    </a:lnTo>
                    <a:lnTo>
                      <a:pt x="144" y="130"/>
                    </a:lnTo>
                    <a:lnTo>
                      <a:pt x="130" y="143"/>
                    </a:lnTo>
                    <a:lnTo>
                      <a:pt x="115" y="159"/>
                    </a:lnTo>
                    <a:lnTo>
                      <a:pt x="101" y="143"/>
                    </a:lnTo>
                    <a:lnTo>
                      <a:pt x="86" y="159"/>
                    </a:lnTo>
                    <a:lnTo>
                      <a:pt x="72" y="159"/>
                    </a:lnTo>
                    <a:lnTo>
                      <a:pt x="59" y="159"/>
                    </a:lnTo>
                    <a:lnTo>
                      <a:pt x="43" y="159"/>
                    </a:lnTo>
                    <a:lnTo>
                      <a:pt x="27" y="143"/>
                    </a:lnTo>
                    <a:lnTo>
                      <a:pt x="14" y="159"/>
                    </a:lnTo>
                    <a:lnTo>
                      <a:pt x="14" y="174"/>
                    </a:lnTo>
                    <a:lnTo>
                      <a:pt x="0" y="188"/>
                    </a:lnTo>
                    <a:lnTo>
                      <a:pt x="27" y="188"/>
                    </a:lnTo>
                    <a:lnTo>
                      <a:pt x="43" y="188"/>
                    </a:lnTo>
                    <a:lnTo>
                      <a:pt x="43" y="201"/>
                    </a:lnTo>
                    <a:lnTo>
                      <a:pt x="27" y="201"/>
                    </a:lnTo>
                    <a:lnTo>
                      <a:pt x="27" y="215"/>
                    </a:lnTo>
                    <a:lnTo>
                      <a:pt x="59" y="215"/>
                    </a:lnTo>
                    <a:lnTo>
                      <a:pt x="72" y="201"/>
                    </a:lnTo>
                    <a:lnTo>
                      <a:pt x="86" y="201"/>
                    </a:lnTo>
                    <a:lnTo>
                      <a:pt x="101" y="201"/>
                    </a:lnTo>
                    <a:lnTo>
                      <a:pt x="101" y="215"/>
                    </a:lnTo>
                    <a:lnTo>
                      <a:pt x="101" y="230"/>
                    </a:lnTo>
                    <a:lnTo>
                      <a:pt x="115" y="230"/>
                    </a:lnTo>
                    <a:lnTo>
                      <a:pt x="101" y="230"/>
                    </a:lnTo>
                    <a:lnTo>
                      <a:pt x="101" y="244"/>
                    </a:lnTo>
                    <a:lnTo>
                      <a:pt x="130" y="244"/>
                    </a:lnTo>
                    <a:lnTo>
                      <a:pt x="144" y="244"/>
                    </a:lnTo>
                    <a:lnTo>
                      <a:pt x="130" y="259"/>
                    </a:lnTo>
                    <a:lnTo>
                      <a:pt x="144" y="273"/>
                    </a:lnTo>
                    <a:lnTo>
                      <a:pt x="159" y="287"/>
                    </a:lnTo>
                    <a:lnTo>
                      <a:pt x="171" y="287"/>
                    </a:lnTo>
                    <a:lnTo>
                      <a:pt x="202" y="287"/>
                    </a:lnTo>
                    <a:lnTo>
                      <a:pt x="216" y="287"/>
                    </a:lnTo>
                    <a:lnTo>
                      <a:pt x="231" y="273"/>
                    </a:lnTo>
                    <a:lnTo>
                      <a:pt x="231" y="259"/>
                    </a:lnTo>
                    <a:lnTo>
                      <a:pt x="245" y="259"/>
                    </a:lnTo>
                    <a:lnTo>
                      <a:pt x="245" y="230"/>
                    </a:lnTo>
                    <a:lnTo>
                      <a:pt x="231" y="230"/>
                    </a:lnTo>
                    <a:lnTo>
                      <a:pt x="231" y="215"/>
                    </a:lnTo>
                    <a:lnTo>
                      <a:pt x="231" y="201"/>
                    </a:lnTo>
                    <a:lnTo>
                      <a:pt x="245" y="188"/>
                    </a:lnTo>
                    <a:lnTo>
                      <a:pt x="260" y="159"/>
                    </a:lnTo>
                    <a:lnTo>
                      <a:pt x="245" y="159"/>
                    </a:lnTo>
                    <a:lnTo>
                      <a:pt x="260" y="159"/>
                    </a:lnTo>
                    <a:lnTo>
                      <a:pt x="274" y="143"/>
                    </a:lnTo>
                    <a:lnTo>
                      <a:pt x="274" y="130"/>
                    </a:lnTo>
                    <a:lnTo>
                      <a:pt x="274" y="116"/>
                    </a:lnTo>
                    <a:lnTo>
                      <a:pt x="289" y="100"/>
                    </a:lnTo>
                    <a:lnTo>
                      <a:pt x="303" y="85"/>
                    </a:lnTo>
                    <a:lnTo>
                      <a:pt x="303" y="71"/>
                    </a:lnTo>
                    <a:lnTo>
                      <a:pt x="289" y="58"/>
                    </a:lnTo>
                    <a:lnTo>
                      <a:pt x="289" y="44"/>
                    </a:lnTo>
                    <a:lnTo>
                      <a:pt x="289" y="44"/>
                    </a:lnTo>
                    <a:close/>
                  </a:path>
                </a:pathLst>
              </a:custGeom>
              <a:solidFill>
                <a:srgbClr val="0072C6"/>
              </a:solidFill>
              <a:ln w="3175" cmpd="sng">
                <a:solidFill>
                  <a:schemeClr val="bg1"/>
                </a:solidFill>
                <a:round/>
                <a:headEnd/>
                <a:tailEnd/>
              </a:ln>
            </p:spPr>
            <p:txBody>
              <a:bodyPr/>
              <a:lstStyle/>
              <a:p>
                <a:pPr>
                  <a:defRPr/>
                </a:pPr>
                <a:endParaRPr lang="de-CH"/>
              </a:p>
            </p:txBody>
          </p:sp>
          <p:sp>
            <p:nvSpPr>
              <p:cNvPr id="1256" name="Freeform 37"/>
              <p:cNvSpPr>
                <a:spLocks/>
              </p:cNvSpPr>
              <p:nvPr/>
            </p:nvSpPr>
            <p:spPr bwMode="auto">
              <a:xfrm>
                <a:off x="2443" y="1514"/>
                <a:ext cx="319" cy="375"/>
              </a:xfrm>
              <a:custGeom>
                <a:avLst/>
                <a:gdLst>
                  <a:gd name="T0" fmla="*/ 173 w 419"/>
                  <a:gd name="T1" fmla="*/ 574 h 589"/>
                  <a:gd name="T2" fmla="*/ 130 w 419"/>
                  <a:gd name="T3" fmla="*/ 560 h 589"/>
                  <a:gd name="T4" fmla="*/ 115 w 419"/>
                  <a:gd name="T5" fmla="*/ 560 h 589"/>
                  <a:gd name="T6" fmla="*/ 72 w 419"/>
                  <a:gd name="T7" fmla="*/ 545 h 589"/>
                  <a:gd name="T8" fmla="*/ 58 w 419"/>
                  <a:gd name="T9" fmla="*/ 589 h 589"/>
                  <a:gd name="T10" fmla="*/ 29 w 419"/>
                  <a:gd name="T11" fmla="*/ 545 h 589"/>
                  <a:gd name="T12" fmla="*/ 14 w 419"/>
                  <a:gd name="T13" fmla="*/ 574 h 589"/>
                  <a:gd name="T14" fmla="*/ 0 w 419"/>
                  <a:gd name="T15" fmla="*/ 531 h 589"/>
                  <a:gd name="T16" fmla="*/ 14 w 419"/>
                  <a:gd name="T17" fmla="*/ 502 h 589"/>
                  <a:gd name="T18" fmla="*/ 43 w 419"/>
                  <a:gd name="T19" fmla="*/ 473 h 589"/>
                  <a:gd name="T20" fmla="*/ 87 w 419"/>
                  <a:gd name="T21" fmla="*/ 444 h 589"/>
                  <a:gd name="T22" fmla="*/ 115 w 419"/>
                  <a:gd name="T23" fmla="*/ 417 h 589"/>
                  <a:gd name="T24" fmla="*/ 87 w 419"/>
                  <a:gd name="T25" fmla="*/ 388 h 589"/>
                  <a:gd name="T26" fmla="*/ 58 w 419"/>
                  <a:gd name="T27" fmla="*/ 374 h 589"/>
                  <a:gd name="T28" fmla="*/ 87 w 419"/>
                  <a:gd name="T29" fmla="*/ 343 h 589"/>
                  <a:gd name="T30" fmla="*/ 43 w 419"/>
                  <a:gd name="T31" fmla="*/ 358 h 589"/>
                  <a:gd name="T32" fmla="*/ 29 w 419"/>
                  <a:gd name="T33" fmla="*/ 343 h 589"/>
                  <a:gd name="T34" fmla="*/ 72 w 419"/>
                  <a:gd name="T35" fmla="*/ 302 h 589"/>
                  <a:gd name="T36" fmla="*/ 72 w 419"/>
                  <a:gd name="T37" fmla="*/ 287 h 589"/>
                  <a:gd name="T38" fmla="*/ 115 w 419"/>
                  <a:gd name="T39" fmla="*/ 244 h 589"/>
                  <a:gd name="T40" fmla="*/ 72 w 419"/>
                  <a:gd name="T41" fmla="*/ 258 h 589"/>
                  <a:gd name="T42" fmla="*/ 29 w 419"/>
                  <a:gd name="T43" fmla="*/ 258 h 589"/>
                  <a:gd name="T44" fmla="*/ 58 w 419"/>
                  <a:gd name="T45" fmla="*/ 215 h 589"/>
                  <a:gd name="T46" fmla="*/ 87 w 419"/>
                  <a:gd name="T47" fmla="*/ 186 h 589"/>
                  <a:gd name="T48" fmla="*/ 115 w 419"/>
                  <a:gd name="T49" fmla="*/ 157 h 589"/>
                  <a:gd name="T50" fmla="*/ 101 w 419"/>
                  <a:gd name="T51" fmla="*/ 143 h 589"/>
                  <a:gd name="T52" fmla="*/ 101 w 419"/>
                  <a:gd name="T53" fmla="*/ 101 h 589"/>
                  <a:gd name="T54" fmla="*/ 144 w 419"/>
                  <a:gd name="T55" fmla="*/ 85 h 589"/>
                  <a:gd name="T56" fmla="*/ 173 w 419"/>
                  <a:gd name="T57" fmla="*/ 114 h 589"/>
                  <a:gd name="T58" fmla="*/ 157 w 419"/>
                  <a:gd name="T59" fmla="*/ 71 h 589"/>
                  <a:gd name="T60" fmla="*/ 173 w 419"/>
                  <a:gd name="T61" fmla="*/ 42 h 589"/>
                  <a:gd name="T62" fmla="*/ 202 w 419"/>
                  <a:gd name="T63" fmla="*/ 42 h 589"/>
                  <a:gd name="T64" fmla="*/ 231 w 419"/>
                  <a:gd name="T65" fmla="*/ 0 h 589"/>
                  <a:gd name="T66" fmla="*/ 258 w 419"/>
                  <a:gd name="T67" fmla="*/ 29 h 589"/>
                  <a:gd name="T68" fmla="*/ 303 w 419"/>
                  <a:gd name="T69" fmla="*/ 42 h 589"/>
                  <a:gd name="T70" fmla="*/ 345 w 419"/>
                  <a:gd name="T71" fmla="*/ 42 h 589"/>
                  <a:gd name="T72" fmla="*/ 361 w 419"/>
                  <a:gd name="T73" fmla="*/ 71 h 589"/>
                  <a:gd name="T74" fmla="*/ 318 w 419"/>
                  <a:gd name="T75" fmla="*/ 101 h 589"/>
                  <a:gd name="T76" fmla="*/ 274 w 419"/>
                  <a:gd name="T77" fmla="*/ 114 h 589"/>
                  <a:gd name="T78" fmla="*/ 245 w 419"/>
                  <a:gd name="T79" fmla="*/ 143 h 589"/>
                  <a:gd name="T80" fmla="*/ 231 w 419"/>
                  <a:gd name="T81" fmla="*/ 172 h 589"/>
                  <a:gd name="T82" fmla="*/ 215 w 419"/>
                  <a:gd name="T83" fmla="*/ 199 h 589"/>
                  <a:gd name="T84" fmla="*/ 274 w 419"/>
                  <a:gd name="T85" fmla="*/ 186 h 589"/>
                  <a:gd name="T86" fmla="*/ 345 w 419"/>
                  <a:gd name="T87" fmla="*/ 186 h 589"/>
                  <a:gd name="T88" fmla="*/ 376 w 419"/>
                  <a:gd name="T89" fmla="*/ 215 h 589"/>
                  <a:gd name="T90" fmla="*/ 419 w 419"/>
                  <a:gd name="T91" fmla="*/ 215 h 589"/>
                  <a:gd name="T92" fmla="*/ 406 w 419"/>
                  <a:gd name="T93" fmla="*/ 258 h 589"/>
                  <a:gd name="T94" fmla="*/ 376 w 419"/>
                  <a:gd name="T95" fmla="*/ 273 h 589"/>
                  <a:gd name="T96" fmla="*/ 376 w 419"/>
                  <a:gd name="T97" fmla="*/ 316 h 589"/>
                  <a:gd name="T98" fmla="*/ 332 w 419"/>
                  <a:gd name="T99" fmla="*/ 358 h 589"/>
                  <a:gd name="T100" fmla="*/ 289 w 419"/>
                  <a:gd name="T101" fmla="*/ 358 h 589"/>
                  <a:gd name="T102" fmla="*/ 245 w 419"/>
                  <a:gd name="T103" fmla="*/ 374 h 589"/>
                  <a:gd name="T104" fmla="*/ 289 w 419"/>
                  <a:gd name="T105" fmla="*/ 388 h 589"/>
                  <a:gd name="T106" fmla="*/ 245 w 419"/>
                  <a:gd name="T107" fmla="*/ 417 h 589"/>
                  <a:gd name="T108" fmla="*/ 202 w 419"/>
                  <a:gd name="T109" fmla="*/ 401 h 589"/>
                  <a:gd name="T110" fmla="*/ 202 w 419"/>
                  <a:gd name="T111" fmla="*/ 417 h 589"/>
                  <a:gd name="T112" fmla="*/ 258 w 419"/>
                  <a:gd name="T113" fmla="*/ 430 h 589"/>
                  <a:gd name="T114" fmla="*/ 303 w 419"/>
                  <a:gd name="T115" fmla="*/ 459 h 589"/>
                  <a:gd name="T116" fmla="*/ 289 w 419"/>
                  <a:gd name="T117" fmla="*/ 517 h 589"/>
                  <a:gd name="T118" fmla="*/ 274 w 419"/>
                  <a:gd name="T119" fmla="*/ 531 h 589"/>
                  <a:gd name="T120" fmla="*/ 245 w 419"/>
                  <a:gd name="T121" fmla="*/ 545 h 589"/>
                  <a:gd name="T122" fmla="*/ 215 w 419"/>
                  <a:gd name="T123" fmla="*/ 574 h 589"/>
                  <a:gd name="T124" fmla="*/ 186 w 419"/>
                  <a:gd name="T125" fmla="*/ 574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589">
                    <a:moveTo>
                      <a:pt x="186" y="574"/>
                    </a:moveTo>
                    <a:lnTo>
                      <a:pt x="186" y="560"/>
                    </a:lnTo>
                    <a:lnTo>
                      <a:pt x="173" y="574"/>
                    </a:lnTo>
                    <a:lnTo>
                      <a:pt x="157" y="574"/>
                    </a:lnTo>
                    <a:lnTo>
                      <a:pt x="144" y="560"/>
                    </a:lnTo>
                    <a:lnTo>
                      <a:pt x="130" y="560"/>
                    </a:lnTo>
                    <a:lnTo>
                      <a:pt x="130" y="574"/>
                    </a:lnTo>
                    <a:lnTo>
                      <a:pt x="115" y="574"/>
                    </a:lnTo>
                    <a:lnTo>
                      <a:pt x="115" y="560"/>
                    </a:lnTo>
                    <a:lnTo>
                      <a:pt x="87" y="574"/>
                    </a:lnTo>
                    <a:lnTo>
                      <a:pt x="87" y="560"/>
                    </a:lnTo>
                    <a:lnTo>
                      <a:pt x="72" y="545"/>
                    </a:lnTo>
                    <a:lnTo>
                      <a:pt x="58" y="560"/>
                    </a:lnTo>
                    <a:lnTo>
                      <a:pt x="58" y="574"/>
                    </a:lnTo>
                    <a:lnTo>
                      <a:pt x="58" y="589"/>
                    </a:lnTo>
                    <a:lnTo>
                      <a:pt x="43" y="574"/>
                    </a:lnTo>
                    <a:lnTo>
                      <a:pt x="43" y="560"/>
                    </a:lnTo>
                    <a:lnTo>
                      <a:pt x="29" y="545"/>
                    </a:lnTo>
                    <a:lnTo>
                      <a:pt x="14" y="545"/>
                    </a:lnTo>
                    <a:lnTo>
                      <a:pt x="14" y="560"/>
                    </a:lnTo>
                    <a:lnTo>
                      <a:pt x="14" y="574"/>
                    </a:lnTo>
                    <a:lnTo>
                      <a:pt x="0" y="574"/>
                    </a:lnTo>
                    <a:lnTo>
                      <a:pt x="0" y="560"/>
                    </a:lnTo>
                    <a:lnTo>
                      <a:pt x="0" y="531"/>
                    </a:lnTo>
                    <a:lnTo>
                      <a:pt x="0" y="517"/>
                    </a:lnTo>
                    <a:lnTo>
                      <a:pt x="14" y="517"/>
                    </a:lnTo>
                    <a:lnTo>
                      <a:pt x="14" y="502"/>
                    </a:lnTo>
                    <a:lnTo>
                      <a:pt x="29" y="502"/>
                    </a:lnTo>
                    <a:lnTo>
                      <a:pt x="43" y="488"/>
                    </a:lnTo>
                    <a:lnTo>
                      <a:pt x="43" y="473"/>
                    </a:lnTo>
                    <a:lnTo>
                      <a:pt x="58" y="473"/>
                    </a:lnTo>
                    <a:lnTo>
                      <a:pt x="72" y="459"/>
                    </a:lnTo>
                    <a:lnTo>
                      <a:pt x="87" y="444"/>
                    </a:lnTo>
                    <a:lnTo>
                      <a:pt x="101" y="430"/>
                    </a:lnTo>
                    <a:lnTo>
                      <a:pt x="101" y="417"/>
                    </a:lnTo>
                    <a:lnTo>
                      <a:pt x="115" y="417"/>
                    </a:lnTo>
                    <a:lnTo>
                      <a:pt x="115" y="401"/>
                    </a:lnTo>
                    <a:lnTo>
                      <a:pt x="101" y="401"/>
                    </a:lnTo>
                    <a:lnTo>
                      <a:pt x="87" y="388"/>
                    </a:lnTo>
                    <a:lnTo>
                      <a:pt x="72" y="388"/>
                    </a:lnTo>
                    <a:lnTo>
                      <a:pt x="58" y="388"/>
                    </a:lnTo>
                    <a:lnTo>
                      <a:pt x="58" y="374"/>
                    </a:lnTo>
                    <a:lnTo>
                      <a:pt x="72" y="374"/>
                    </a:lnTo>
                    <a:lnTo>
                      <a:pt x="87" y="358"/>
                    </a:lnTo>
                    <a:lnTo>
                      <a:pt x="87" y="343"/>
                    </a:lnTo>
                    <a:lnTo>
                      <a:pt x="72" y="331"/>
                    </a:lnTo>
                    <a:lnTo>
                      <a:pt x="58" y="331"/>
                    </a:lnTo>
                    <a:lnTo>
                      <a:pt x="43" y="358"/>
                    </a:lnTo>
                    <a:lnTo>
                      <a:pt x="29" y="374"/>
                    </a:lnTo>
                    <a:lnTo>
                      <a:pt x="29" y="358"/>
                    </a:lnTo>
                    <a:lnTo>
                      <a:pt x="29" y="343"/>
                    </a:lnTo>
                    <a:lnTo>
                      <a:pt x="43" y="316"/>
                    </a:lnTo>
                    <a:lnTo>
                      <a:pt x="58" y="302"/>
                    </a:lnTo>
                    <a:lnTo>
                      <a:pt x="72" y="302"/>
                    </a:lnTo>
                    <a:lnTo>
                      <a:pt x="87" y="302"/>
                    </a:lnTo>
                    <a:lnTo>
                      <a:pt x="87" y="287"/>
                    </a:lnTo>
                    <a:lnTo>
                      <a:pt x="72" y="287"/>
                    </a:lnTo>
                    <a:lnTo>
                      <a:pt x="87" y="273"/>
                    </a:lnTo>
                    <a:lnTo>
                      <a:pt x="101" y="258"/>
                    </a:lnTo>
                    <a:lnTo>
                      <a:pt x="115" y="244"/>
                    </a:lnTo>
                    <a:lnTo>
                      <a:pt x="101" y="244"/>
                    </a:lnTo>
                    <a:lnTo>
                      <a:pt x="87" y="258"/>
                    </a:lnTo>
                    <a:lnTo>
                      <a:pt x="72" y="258"/>
                    </a:lnTo>
                    <a:lnTo>
                      <a:pt x="58" y="287"/>
                    </a:lnTo>
                    <a:lnTo>
                      <a:pt x="43" y="273"/>
                    </a:lnTo>
                    <a:lnTo>
                      <a:pt x="29" y="258"/>
                    </a:lnTo>
                    <a:lnTo>
                      <a:pt x="58" y="244"/>
                    </a:lnTo>
                    <a:lnTo>
                      <a:pt x="58" y="229"/>
                    </a:lnTo>
                    <a:lnTo>
                      <a:pt x="58" y="215"/>
                    </a:lnTo>
                    <a:lnTo>
                      <a:pt x="72" y="199"/>
                    </a:lnTo>
                    <a:lnTo>
                      <a:pt x="87" y="199"/>
                    </a:lnTo>
                    <a:lnTo>
                      <a:pt x="87" y="186"/>
                    </a:lnTo>
                    <a:lnTo>
                      <a:pt x="87" y="172"/>
                    </a:lnTo>
                    <a:lnTo>
                      <a:pt x="115" y="172"/>
                    </a:lnTo>
                    <a:lnTo>
                      <a:pt x="115" y="157"/>
                    </a:lnTo>
                    <a:lnTo>
                      <a:pt x="101" y="143"/>
                    </a:lnTo>
                    <a:lnTo>
                      <a:pt x="87" y="143"/>
                    </a:lnTo>
                    <a:lnTo>
                      <a:pt x="101" y="143"/>
                    </a:lnTo>
                    <a:lnTo>
                      <a:pt x="101" y="130"/>
                    </a:lnTo>
                    <a:lnTo>
                      <a:pt x="101" y="114"/>
                    </a:lnTo>
                    <a:lnTo>
                      <a:pt x="101" y="101"/>
                    </a:lnTo>
                    <a:lnTo>
                      <a:pt x="115" y="85"/>
                    </a:lnTo>
                    <a:lnTo>
                      <a:pt x="130" y="85"/>
                    </a:lnTo>
                    <a:lnTo>
                      <a:pt x="144" y="85"/>
                    </a:lnTo>
                    <a:lnTo>
                      <a:pt x="144" y="101"/>
                    </a:lnTo>
                    <a:lnTo>
                      <a:pt x="157" y="101"/>
                    </a:lnTo>
                    <a:lnTo>
                      <a:pt x="173" y="114"/>
                    </a:lnTo>
                    <a:lnTo>
                      <a:pt x="173" y="101"/>
                    </a:lnTo>
                    <a:lnTo>
                      <a:pt x="173" y="85"/>
                    </a:lnTo>
                    <a:lnTo>
                      <a:pt x="157" y="71"/>
                    </a:lnTo>
                    <a:lnTo>
                      <a:pt x="173" y="58"/>
                    </a:lnTo>
                    <a:lnTo>
                      <a:pt x="186" y="58"/>
                    </a:lnTo>
                    <a:lnTo>
                      <a:pt x="173" y="42"/>
                    </a:lnTo>
                    <a:lnTo>
                      <a:pt x="202" y="58"/>
                    </a:lnTo>
                    <a:lnTo>
                      <a:pt x="215" y="42"/>
                    </a:lnTo>
                    <a:lnTo>
                      <a:pt x="202" y="42"/>
                    </a:lnTo>
                    <a:lnTo>
                      <a:pt x="215" y="13"/>
                    </a:lnTo>
                    <a:lnTo>
                      <a:pt x="215" y="0"/>
                    </a:lnTo>
                    <a:lnTo>
                      <a:pt x="231" y="0"/>
                    </a:lnTo>
                    <a:lnTo>
                      <a:pt x="258" y="13"/>
                    </a:lnTo>
                    <a:lnTo>
                      <a:pt x="245" y="13"/>
                    </a:lnTo>
                    <a:lnTo>
                      <a:pt x="258" y="29"/>
                    </a:lnTo>
                    <a:lnTo>
                      <a:pt x="274" y="13"/>
                    </a:lnTo>
                    <a:lnTo>
                      <a:pt x="274" y="29"/>
                    </a:lnTo>
                    <a:lnTo>
                      <a:pt x="303" y="42"/>
                    </a:lnTo>
                    <a:lnTo>
                      <a:pt x="332" y="29"/>
                    </a:lnTo>
                    <a:lnTo>
                      <a:pt x="332" y="42"/>
                    </a:lnTo>
                    <a:lnTo>
                      <a:pt x="345" y="42"/>
                    </a:lnTo>
                    <a:lnTo>
                      <a:pt x="361" y="42"/>
                    </a:lnTo>
                    <a:lnTo>
                      <a:pt x="376" y="58"/>
                    </a:lnTo>
                    <a:lnTo>
                      <a:pt x="361" y="71"/>
                    </a:lnTo>
                    <a:lnTo>
                      <a:pt x="361" y="85"/>
                    </a:lnTo>
                    <a:lnTo>
                      <a:pt x="332" y="85"/>
                    </a:lnTo>
                    <a:lnTo>
                      <a:pt x="318" y="101"/>
                    </a:lnTo>
                    <a:lnTo>
                      <a:pt x="303" y="114"/>
                    </a:lnTo>
                    <a:lnTo>
                      <a:pt x="289" y="114"/>
                    </a:lnTo>
                    <a:lnTo>
                      <a:pt x="274" y="114"/>
                    </a:lnTo>
                    <a:lnTo>
                      <a:pt x="258" y="130"/>
                    </a:lnTo>
                    <a:lnTo>
                      <a:pt x="258" y="143"/>
                    </a:lnTo>
                    <a:lnTo>
                      <a:pt x="245" y="143"/>
                    </a:lnTo>
                    <a:lnTo>
                      <a:pt x="215" y="157"/>
                    </a:lnTo>
                    <a:lnTo>
                      <a:pt x="215" y="172"/>
                    </a:lnTo>
                    <a:lnTo>
                      <a:pt x="231" y="172"/>
                    </a:lnTo>
                    <a:lnTo>
                      <a:pt x="215" y="172"/>
                    </a:lnTo>
                    <a:lnTo>
                      <a:pt x="215" y="186"/>
                    </a:lnTo>
                    <a:lnTo>
                      <a:pt x="215" y="199"/>
                    </a:lnTo>
                    <a:lnTo>
                      <a:pt x="231" y="199"/>
                    </a:lnTo>
                    <a:lnTo>
                      <a:pt x="258" y="186"/>
                    </a:lnTo>
                    <a:lnTo>
                      <a:pt x="274" y="186"/>
                    </a:lnTo>
                    <a:lnTo>
                      <a:pt x="303" y="186"/>
                    </a:lnTo>
                    <a:lnTo>
                      <a:pt x="318" y="186"/>
                    </a:lnTo>
                    <a:lnTo>
                      <a:pt x="345" y="186"/>
                    </a:lnTo>
                    <a:lnTo>
                      <a:pt x="361" y="186"/>
                    </a:lnTo>
                    <a:lnTo>
                      <a:pt x="376" y="199"/>
                    </a:lnTo>
                    <a:lnTo>
                      <a:pt x="376" y="215"/>
                    </a:lnTo>
                    <a:lnTo>
                      <a:pt x="390" y="215"/>
                    </a:lnTo>
                    <a:lnTo>
                      <a:pt x="406" y="215"/>
                    </a:lnTo>
                    <a:lnTo>
                      <a:pt x="419" y="215"/>
                    </a:lnTo>
                    <a:lnTo>
                      <a:pt x="419" y="229"/>
                    </a:lnTo>
                    <a:lnTo>
                      <a:pt x="419" y="244"/>
                    </a:lnTo>
                    <a:lnTo>
                      <a:pt x="406" y="258"/>
                    </a:lnTo>
                    <a:lnTo>
                      <a:pt x="390" y="258"/>
                    </a:lnTo>
                    <a:lnTo>
                      <a:pt x="390" y="273"/>
                    </a:lnTo>
                    <a:lnTo>
                      <a:pt x="376" y="273"/>
                    </a:lnTo>
                    <a:lnTo>
                      <a:pt x="361" y="287"/>
                    </a:lnTo>
                    <a:lnTo>
                      <a:pt x="376" y="302"/>
                    </a:lnTo>
                    <a:lnTo>
                      <a:pt x="376" y="316"/>
                    </a:lnTo>
                    <a:lnTo>
                      <a:pt x="361" y="331"/>
                    </a:lnTo>
                    <a:lnTo>
                      <a:pt x="332" y="343"/>
                    </a:lnTo>
                    <a:lnTo>
                      <a:pt x="332" y="358"/>
                    </a:lnTo>
                    <a:lnTo>
                      <a:pt x="318" y="358"/>
                    </a:lnTo>
                    <a:lnTo>
                      <a:pt x="303" y="374"/>
                    </a:lnTo>
                    <a:lnTo>
                      <a:pt x="289" y="358"/>
                    </a:lnTo>
                    <a:lnTo>
                      <a:pt x="274" y="358"/>
                    </a:lnTo>
                    <a:lnTo>
                      <a:pt x="245" y="358"/>
                    </a:lnTo>
                    <a:lnTo>
                      <a:pt x="245" y="374"/>
                    </a:lnTo>
                    <a:lnTo>
                      <a:pt x="258" y="374"/>
                    </a:lnTo>
                    <a:lnTo>
                      <a:pt x="274" y="388"/>
                    </a:lnTo>
                    <a:lnTo>
                      <a:pt x="289" y="388"/>
                    </a:lnTo>
                    <a:lnTo>
                      <a:pt x="274" y="401"/>
                    </a:lnTo>
                    <a:lnTo>
                      <a:pt x="245" y="401"/>
                    </a:lnTo>
                    <a:lnTo>
                      <a:pt x="245" y="417"/>
                    </a:lnTo>
                    <a:lnTo>
                      <a:pt x="231" y="417"/>
                    </a:lnTo>
                    <a:lnTo>
                      <a:pt x="215" y="417"/>
                    </a:lnTo>
                    <a:lnTo>
                      <a:pt x="202" y="401"/>
                    </a:lnTo>
                    <a:lnTo>
                      <a:pt x="186" y="401"/>
                    </a:lnTo>
                    <a:lnTo>
                      <a:pt x="186" y="417"/>
                    </a:lnTo>
                    <a:lnTo>
                      <a:pt x="202" y="417"/>
                    </a:lnTo>
                    <a:lnTo>
                      <a:pt x="215" y="430"/>
                    </a:lnTo>
                    <a:lnTo>
                      <a:pt x="231" y="430"/>
                    </a:lnTo>
                    <a:lnTo>
                      <a:pt x="258" y="430"/>
                    </a:lnTo>
                    <a:lnTo>
                      <a:pt x="274" y="430"/>
                    </a:lnTo>
                    <a:lnTo>
                      <a:pt x="289" y="444"/>
                    </a:lnTo>
                    <a:lnTo>
                      <a:pt x="303" y="459"/>
                    </a:lnTo>
                    <a:lnTo>
                      <a:pt x="318" y="488"/>
                    </a:lnTo>
                    <a:lnTo>
                      <a:pt x="303" y="517"/>
                    </a:lnTo>
                    <a:lnTo>
                      <a:pt x="289" y="517"/>
                    </a:lnTo>
                    <a:lnTo>
                      <a:pt x="303" y="531"/>
                    </a:lnTo>
                    <a:lnTo>
                      <a:pt x="289" y="545"/>
                    </a:lnTo>
                    <a:lnTo>
                      <a:pt x="274" y="531"/>
                    </a:lnTo>
                    <a:lnTo>
                      <a:pt x="258" y="531"/>
                    </a:lnTo>
                    <a:lnTo>
                      <a:pt x="258" y="545"/>
                    </a:lnTo>
                    <a:lnTo>
                      <a:pt x="245" y="545"/>
                    </a:lnTo>
                    <a:lnTo>
                      <a:pt x="245" y="560"/>
                    </a:lnTo>
                    <a:lnTo>
                      <a:pt x="231" y="560"/>
                    </a:lnTo>
                    <a:lnTo>
                      <a:pt x="215" y="574"/>
                    </a:lnTo>
                    <a:lnTo>
                      <a:pt x="202" y="589"/>
                    </a:lnTo>
                    <a:lnTo>
                      <a:pt x="186" y="589"/>
                    </a:lnTo>
                    <a:lnTo>
                      <a:pt x="186" y="574"/>
                    </a:lnTo>
                    <a:lnTo>
                      <a:pt x="186" y="574"/>
                    </a:lnTo>
                    <a:close/>
                  </a:path>
                </a:pathLst>
              </a:custGeom>
              <a:solidFill>
                <a:srgbClr val="0072C6"/>
              </a:solidFill>
              <a:ln w="3175" cmpd="sng">
                <a:solidFill>
                  <a:schemeClr val="bg1"/>
                </a:solidFill>
                <a:round/>
                <a:headEnd/>
                <a:tailEnd/>
              </a:ln>
            </p:spPr>
            <p:txBody>
              <a:bodyPr/>
              <a:lstStyle/>
              <a:p>
                <a:pPr>
                  <a:defRPr/>
                </a:pPr>
                <a:endParaRPr lang="de-CH"/>
              </a:p>
            </p:txBody>
          </p:sp>
          <p:sp>
            <p:nvSpPr>
              <p:cNvPr id="1257" name="Freeform 38"/>
              <p:cNvSpPr>
                <a:spLocks/>
              </p:cNvSpPr>
              <p:nvPr/>
            </p:nvSpPr>
            <p:spPr bwMode="auto">
              <a:xfrm>
                <a:off x="2983" y="2744"/>
                <a:ext cx="395" cy="174"/>
              </a:xfrm>
              <a:custGeom>
                <a:avLst/>
                <a:gdLst>
                  <a:gd name="T0" fmla="*/ 53 w 385"/>
                  <a:gd name="T1" fmla="*/ 145 h 183"/>
                  <a:gd name="T2" fmla="*/ 63 w 385"/>
                  <a:gd name="T3" fmla="*/ 135 h 183"/>
                  <a:gd name="T4" fmla="*/ 53 w 385"/>
                  <a:gd name="T5" fmla="*/ 116 h 183"/>
                  <a:gd name="T6" fmla="*/ 75 w 385"/>
                  <a:gd name="T7" fmla="*/ 116 h 183"/>
                  <a:gd name="T8" fmla="*/ 63 w 385"/>
                  <a:gd name="T9" fmla="*/ 86 h 183"/>
                  <a:gd name="T10" fmla="*/ 53 w 385"/>
                  <a:gd name="T11" fmla="*/ 97 h 183"/>
                  <a:gd name="T12" fmla="*/ 32 w 385"/>
                  <a:gd name="T13" fmla="*/ 116 h 183"/>
                  <a:gd name="T14" fmla="*/ 0 w 385"/>
                  <a:gd name="T15" fmla="*/ 106 h 183"/>
                  <a:gd name="T16" fmla="*/ 32 w 385"/>
                  <a:gd name="T17" fmla="*/ 68 h 183"/>
                  <a:gd name="T18" fmla="*/ 41 w 385"/>
                  <a:gd name="T19" fmla="*/ 47 h 183"/>
                  <a:gd name="T20" fmla="*/ 84 w 385"/>
                  <a:gd name="T21" fmla="*/ 38 h 183"/>
                  <a:gd name="T22" fmla="*/ 96 w 385"/>
                  <a:gd name="T23" fmla="*/ 9 h 183"/>
                  <a:gd name="T24" fmla="*/ 118 w 385"/>
                  <a:gd name="T25" fmla="*/ 9 h 183"/>
                  <a:gd name="T26" fmla="*/ 139 w 385"/>
                  <a:gd name="T27" fmla="*/ 0 h 183"/>
                  <a:gd name="T28" fmla="*/ 150 w 385"/>
                  <a:gd name="T29" fmla="*/ 0 h 183"/>
                  <a:gd name="T30" fmla="*/ 159 w 385"/>
                  <a:gd name="T31" fmla="*/ 0 h 183"/>
                  <a:gd name="T32" fmla="*/ 193 w 385"/>
                  <a:gd name="T33" fmla="*/ 9 h 183"/>
                  <a:gd name="T34" fmla="*/ 212 w 385"/>
                  <a:gd name="T35" fmla="*/ 9 h 183"/>
                  <a:gd name="T36" fmla="*/ 234 w 385"/>
                  <a:gd name="T37" fmla="*/ 9 h 183"/>
                  <a:gd name="T38" fmla="*/ 272 w 385"/>
                  <a:gd name="T39" fmla="*/ 13 h 183"/>
                  <a:gd name="T40" fmla="*/ 277 w 385"/>
                  <a:gd name="T41" fmla="*/ 20 h 183"/>
                  <a:gd name="T42" fmla="*/ 290 w 385"/>
                  <a:gd name="T43" fmla="*/ 29 h 183"/>
                  <a:gd name="T44" fmla="*/ 309 w 385"/>
                  <a:gd name="T45" fmla="*/ 47 h 183"/>
                  <a:gd name="T46" fmla="*/ 298 w 385"/>
                  <a:gd name="T47" fmla="*/ 68 h 183"/>
                  <a:gd name="T48" fmla="*/ 309 w 385"/>
                  <a:gd name="T49" fmla="*/ 77 h 183"/>
                  <a:gd name="T50" fmla="*/ 332 w 385"/>
                  <a:gd name="T51" fmla="*/ 86 h 183"/>
                  <a:gd name="T52" fmla="*/ 385 w 385"/>
                  <a:gd name="T53" fmla="*/ 97 h 183"/>
                  <a:gd name="T54" fmla="*/ 373 w 385"/>
                  <a:gd name="T55" fmla="*/ 106 h 183"/>
                  <a:gd name="T56" fmla="*/ 373 w 385"/>
                  <a:gd name="T57" fmla="*/ 125 h 183"/>
                  <a:gd name="T58" fmla="*/ 352 w 385"/>
                  <a:gd name="T59" fmla="*/ 116 h 183"/>
                  <a:gd name="T60" fmla="*/ 332 w 385"/>
                  <a:gd name="T61" fmla="*/ 135 h 183"/>
                  <a:gd name="T62" fmla="*/ 332 w 385"/>
                  <a:gd name="T63" fmla="*/ 154 h 183"/>
                  <a:gd name="T64" fmla="*/ 309 w 385"/>
                  <a:gd name="T65" fmla="*/ 145 h 183"/>
                  <a:gd name="T66" fmla="*/ 287 w 385"/>
                  <a:gd name="T67" fmla="*/ 145 h 183"/>
                  <a:gd name="T68" fmla="*/ 277 w 385"/>
                  <a:gd name="T69" fmla="*/ 125 h 183"/>
                  <a:gd name="T70" fmla="*/ 267 w 385"/>
                  <a:gd name="T71" fmla="*/ 135 h 183"/>
                  <a:gd name="T72" fmla="*/ 255 w 385"/>
                  <a:gd name="T73" fmla="*/ 154 h 183"/>
                  <a:gd name="T74" fmla="*/ 234 w 385"/>
                  <a:gd name="T75" fmla="*/ 174 h 183"/>
                  <a:gd name="T76" fmla="*/ 224 w 385"/>
                  <a:gd name="T77" fmla="*/ 174 h 183"/>
                  <a:gd name="T78" fmla="*/ 202 w 385"/>
                  <a:gd name="T79" fmla="*/ 154 h 183"/>
                  <a:gd name="T80" fmla="*/ 202 w 385"/>
                  <a:gd name="T81" fmla="*/ 135 h 183"/>
                  <a:gd name="T82" fmla="*/ 181 w 385"/>
                  <a:gd name="T83" fmla="*/ 125 h 183"/>
                  <a:gd name="T84" fmla="*/ 171 w 385"/>
                  <a:gd name="T85" fmla="*/ 145 h 183"/>
                  <a:gd name="T86" fmla="*/ 150 w 385"/>
                  <a:gd name="T87" fmla="*/ 165 h 183"/>
                  <a:gd name="T88" fmla="*/ 118 w 385"/>
                  <a:gd name="T89" fmla="*/ 154 h 183"/>
                  <a:gd name="T90" fmla="*/ 63 w 385"/>
                  <a:gd name="T91" fmla="*/ 154 h 183"/>
                  <a:gd name="T92" fmla="*/ 63 w 385"/>
                  <a:gd name="T93" fmla="*/ 15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5" h="183">
                    <a:moveTo>
                      <a:pt x="63" y="154"/>
                    </a:moveTo>
                    <a:lnTo>
                      <a:pt x="53" y="145"/>
                    </a:lnTo>
                    <a:lnTo>
                      <a:pt x="53" y="135"/>
                    </a:lnTo>
                    <a:lnTo>
                      <a:pt x="63" y="135"/>
                    </a:lnTo>
                    <a:lnTo>
                      <a:pt x="53" y="125"/>
                    </a:lnTo>
                    <a:lnTo>
                      <a:pt x="53" y="116"/>
                    </a:lnTo>
                    <a:lnTo>
                      <a:pt x="63" y="116"/>
                    </a:lnTo>
                    <a:lnTo>
                      <a:pt x="75" y="116"/>
                    </a:lnTo>
                    <a:lnTo>
                      <a:pt x="75" y="106"/>
                    </a:lnTo>
                    <a:lnTo>
                      <a:pt x="63" y="86"/>
                    </a:lnTo>
                    <a:lnTo>
                      <a:pt x="53" y="86"/>
                    </a:lnTo>
                    <a:lnTo>
                      <a:pt x="53" y="97"/>
                    </a:lnTo>
                    <a:lnTo>
                      <a:pt x="41" y="97"/>
                    </a:lnTo>
                    <a:lnTo>
                      <a:pt x="32" y="116"/>
                    </a:lnTo>
                    <a:lnTo>
                      <a:pt x="10" y="125"/>
                    </a:lnTo>
                    <a:lnTo>
                      <a:pt x="0" y="106"/>
                    </a:lnTo>
                    <a:lnTo>
                      <a:pt x="10" y="86"/>
                    </a:lnTo>
                    <a:lnTo>
                      <a:pt x="32" y="68"/>
                    </a:lnTo>
                    <a:lnTo>
                      <a:pt x="32" y="57"/>
                    </a:lnTo>
                    <a:lnTo>
                      <a:pt x="41" y="47"/>
                    </a:lnTo>
                    <a:lnTo>
                      <a:pt x="63" y="47"/>
                    </a:lnTo>
                    <a:lnTo>
                      <a:pt x="84" y="38"/>
                    </a:lnTo>
                    <a:lnTo>
                      <a:pt x="96" y="20"/>
                    </a:lnTo>
                    <a:lnTo>
                      <a:pt x="96" y="9"/>
                    </a:lnTo>
                    <a:lnTo>
                      <a:pt x="107" y="0"/>
                    </a:lnTo>
                    <a:lnTo>
                      <a:pt x="118" y="9"/>
                    </a:lnTo>
                    <a:lnTo>
                      <a:pt x="130" y="20"/>
                    </a:lnTo>
                    <a:lnTo>
                      <a:pt x="139" y="0"/>
                    </a:lnTo>
                    <a:lnTo>
                      <a:pt x="150" y="9"/>
                    </a:lnTo>
                    <a:lnTo>
                      <a:pt x="150" y="0"/>
                    </a:lnTo>
                    <a:lnTo>
                      <a:pt x="159" y="9"/>
                    </a:lnTo>
                    <a:lnTo>
                      <a:pt x="159" y="0"/>
                    </a:lnTo>
                    <a:lnTo>
                      <a:pt x="181" y="9"/>
                    </a:lnTo>
                    <a:lnTo>
                      <a:pt x="193" y="9"/>
                    </a:lnTo>
                    <a:lnTo>
                      <a:pt x="202" y="9"/>
                    </a:lnTo>
                    <a:lnTo>
                      <a:pt x="212" y="9"/>
                    </a:lnTo>
                    <a:lnTo>
                      <a:pt x="224" y="9"/>
                    </a:lnTo>
                    <a:lnTo>
                      <a:pt x="234" y="9"/>
                    </a:lnTo>
                    <a:lnTo>
                      <a:pt x="246" y="9"/>
                    </a:lnTo>
                    <a:lnTo>
                      <a:pt x="272" y="13"/>
                    </a:lnTo>
                    <a:lnTo>
                      <a:pt x="267" y="20"/>
                    </a:lnTo>
                    <a:lnTo>
                      <a:pt x="277" y="20"/>
                    </a:lnTo>
                    <a:lnTo>
                      <a:pt x="287" y="19"/>
                    </a:lnTo>
                    <a:lnTo>
                      <a:pt x="290" y="29"/>
                    </a:lnTo>
                    <a:lnTo>
                      <a:pt x="309" y="38"/>
                    </a:lnTo>
                    <a:lnTo>
                      <a:pt x="309" y="47"/>
                    </a:lnTo>
                    <a:lnTo>
                      <a:pt x="298" y="57"/>
                    </a:lnTo>
                    <a:lnTo>
                      <a:pt x="298" y="68"/>
                    </a:lnTo>
                    <a:lnTo>
                      <a:pt x="309" y="68"/>
                    </a:lnTo>
                    <a:lnTo>
                      <a:pt x="309" y="77"/>
                    </a:lnTo>
                    <a:lnTo>
                      <a:pt x="320" y="77"/>
                    </a:lnTo>
                    <a:lnTo>
                      <a:pt x="332" y="86"/>
                    </a:lnTo>
                    <a:lnTo>
                      <a:pt x="342" y="97"/>
                    </a:lnTo>
                    <a:lnTo>
                      <a:pt x="385" y="97"/>
                    </a:lnTo>
                    <a:lnTo>
                      <a:pt x="373" y="97"/>
                    </a:lnTo>
                    <a:lnTo>
                      <a:pt x="373" y="106"/>
                    </a:lnTo>
                    <a:lnTo>
                      <a:pt x="373" y="116"/>
                    </a:lnTo>
                    <a:lnTo>
                      <a:pt x="373" y="125"/>
                    </a:lnTo>
                    <a:lnTo>
                      <a:pt x="364" y="125"/>
                    </a:lnTo>
                    <a:lnTo>
                      <a:pt x="352" y="116"/>
                    </a:lnTo>
                    <a:lnTo>
                      <a:pt x="342" y="125"/>
                    </a:lnTo>
                    <a:lnTo>
                      <a:pt x="332" y="135"/>
                    </a:lnTo>
                    <a:lnTo>
                      <a:pt x="342" y="145"/>
                    </a:lnTo>
                    <a:lnTo>
                      <a:pt x="332" y="154"/>
                    </a:lnTo>
                    <a:lnTo>
                      <a:pt x="320" y="145"/>
                    </a:lnTo>
                    <a:lnTo>
                      <a:pt x="309" y="145"/>
                    </a:lnTo>
                    <a:lnTo>
                      <a:pt x="298" y="145"/>
                    </a:lnTo>
                    <a:lnTo>
                      <a:pt x="287" y="145"/>
                    </a:lnTo>
                    <a:lnTo>
                      <a:pt x="287" y="135"/>
                    </a:lnTo>
                    <a:lnTo>
                      <a:pt x="277" y="125"/>
                    </a:lnTo>
                    <a:lnTo>
                      <a:pt x="267" y="125"/>
                    </a:lnTo>
                    <a:lnTo>
                      <a:pt x="267" y="135"/>
                    </a:lnTo>
                    <a:lnTo>
                      <a:pt x="267" y="154"/>
                    </a:lnTo>
                    <a:lnTo>
                      <a:pt x="255" y="154"/>
                    </a:lnTo>
                    <a:lnTo>
                      <a:pt x="246" y="165"/>
                    </a:lnTo>
                    <a:lnTo>
                      <a:pt x="234" y="174"/>
                    </a:lnTo>
                    <a:lnTo>
                      <a:pt x="234" y="183"/>
                    </a:lnTo>
                    <a:lnTo>
                      <a:pt x="224" y="174"/>
                    </a:lnTo>
                    <a:lnTo>
                      <a:pt x="212" y="165"/>
                    </a:lnTo>
                    <a:lnTo>
                      <a:pt x="202" y="154"/>
                    </a:lnTo>
                    <a:lnTo>
                      <a:pt x="202" y="145"/>
                    </a:lnTo>
                    <a:lnTo>
                      <a:pt x="202" y="135"/>
                    </a:lnTo>
                    <a:lnTo>
                      <a:pt x="193" y="125"/>
                    </a:lnTo>
                    <a:lnTo>
                      <a:pt x="181" y="125"/>
                    </a:lnTo>
                    <a:lnTo>
                      <a:pt x="171" y="135"/>
                    </a:lnTo>
                    <a:lnTo>
                      <a:pt x="171" y="145"/>
                    </a:lnTo>
                    <a:lnTo>
                      <a:pt x="159" y="165"/>
                    </a:lnTo>
                    <a:lnTo>
                      <a:pt x="150" y="165"/>
                    </a:lnTo>
                    <a:lnTo>
                      <a:pt x="130" y="165"/>
                    </a:lnTo>
                    <a:lnTo>
                      <a:pt x="118" y="154"/>
                    </a:lnTo>
                    <a:lnTo>
                      <a:pt x="75" y="165"/>
                    </a:lnTo>
                    <a:lnTo>
                      <a:pt x="63" y="154"/>
                    </a:lnTo>
                    <a:lnTo>
                      <a:pt x="63" y="154"/>
                    </a:lnTo>
                    <a:lnTo>
                      <a:pt x="63" y="154"/>
                    </a:lnTo>
                    <a:close/>
                  </a:path>
                </a:pathLst>
              </a:custGeom>
              <a:solidFill>
                <a:srgbClr val="0072C6"/>
              </a:solidFill>
              <a:ln w="3175" cmpd="sng">
                <a:solidFill>
                  <a:schemeClr val="bg1"/>
                </a:solidFill>
                <a:round/>
                <a:headEnd/>
                <a:tailEnd/>
              </a:ln>
            </p:spPr>
            <p:txBody>
              <a:bodyPr/>
              <a:lstStyle/>
              <a:p>
                <a:pPr>
                  <a:defRPr/>
                </a:pPr>
                <a:endParaRPr lang="de-CH"/>
              </a:p>
            </p:txBody>
          </p:sp>
          <p:sp>
            <p:nvSpPr>
              <p:cNvPr id="1258" name="Freeform 39"/>
              <p:cNvSpPr>
                <a:spLocks/>
              </p:cNvSpPr>
              <p:nvPr/>
            </p:nvSpPr>
            <p:spPr bwMode="auto">
              <a:xfrm>
                <a:off x="3350" y="1852"/>
                <a:ext cx="195" cy="211"/>
              </a:xfrm>
              <a:custGeom>
                <a:avLst/>
                <a:gdLst>
                  <a:gd name="T0" fmla="*/ 56 w 258"/>
                  <a:gd name="T1" fmla="*/ 303 h 332"/>
                  <a:gd name="T2" fmla="*/ 101 w 258"/>
                  <a:gd name="T3" fmla="*/ 318 h 332"/>
                  <a:gd name="T4" fmla="*/ 99 w 258"/>
                  <a:gd name="T5" fmla="*/ 332 h 332"/>
                  <a:gd name="T6" fmla="*/ 128 w 258"/>
                  <a:gd name="T7" fmla="*/ 318 h 332"/>
                  <a:gd name="T8" fmla="*/ 99 w 258"/>
                  <a:gd name="T9" fmla="*/ 289 h 332"/>
                  <a:gd name="T10" fmla="*/ 128 w 258"/>
                  <a:gd name="T11" fmla="*/ 274 h 332"/>
                  <a:gd name="T12" fmla="*/ 114 w 258"/>
                  <a:gd name="T13" fmla="*/ 246 h 332"/>
                  <a:gd name="T14" fmla="*/ 128 w 258"/>
                  <a:gd name="T15" fmla="*/ 231 h 332"/>
                  <a:gd name="T16" fmla="*/ 143 w 258"/>
                  <a:gd name="T17" fmla="*/ 217 h 332"/>
                  <a:gd name="T18" fmla="*/ 173 w 258"/>
                  <a:gd name="T19" fmla="*/ 204 h 332"/>
                  <a:gd name="T20" fmla="*/ 202 w 258"/>
                  <a:gd name="T21" fmla="*/ 173 h 332"/>
                  <a:gd name="T22" fmla="*/ 202 w 258"/>
                  <a:gd name="T23" fmla="*/ 130 h 332"/>
                  <a:gd name="T24" fmla="*/ 231 w 258"/>
                  <a:gd name="T25" fmla="*/ 115 h 332"/>
                  <a:gd name="T26" fmla="*/ 244 w 258"/>
                  <a:gd name="T27" fmla="*/ 130 h 332"/>
                  <a:gd name="T28" fmla="*/ 258 w 258"/>
                  <a:gd name="T29" fmla="*/ 101 h 332"/>
                  <a:gd name="T30" fmla="*/ 244 w 258"/>
                  <a:gd name="T31" fmla="*/ 74 h 332"/>
                  <a:gd name="T32" fmla="*/ 215 w 258"/>
                  <a:gd name="T33" fmla="*/ 74 h 332"/>
                  <a:gd name="T34" fmla="*/ 202 w 258"/>
                  <a:gd name="T35" fmla="*/ 58 h 332"/>
                  <a:gd name="T36" fmla="*/ 215 w 258"/>
                  <a:gd name="T37" fmla="*/ 29 h 332"/>
                  <a:gd name="T38" fmla="*/ 215 w 258"/>
                  <a:gd name="T39" fmla="*/ 16 h 332"/>
                  <a:gd name="T40" fmla="*/ 202 w 258"/>
                  <a:gd name="T41" fmla="*/ 0 h 332"/>
                  <a:gd name="T42" fmla="*/ 186 w 258"/>
                  <a:gd name="T43" fmla="*/ 16 h 332"/>
                  <a:gd name="T44" fmla="*/ 143 w 258"/>
                  <a:gd name="T45" fmla="*/ 16 h 332"/>
                  <a:gd name="T46" fmla="*/ 143 w 258"/>
                  <a:gd name="T47" fmla="*/ 45 h 332"/>
                  <a:gd name="T48" fmla="*/ 143 w 258"/>
                  <a:gd name="T49" fmla="*/ 74 h 332"/>
                  <a:gd name="T50" fmla="*/ 128 w 258"/>
                  <a:gd name="T51" fmla="*/ 45 h 332"/>
                  <a:gd name="T52" fmla="*/ 114 w 258"/>
                  <a:gd name="T53" fmla="*/ 45 h 332"/>
                  <a:gd name="T54" fmla="*/ 99 w 258"/>
                  <a:gd name="T55" fmla="*/ 29 h 332"/>
                  <a:gd name="T56" fmla="*/ 87 w 258"/>
                  <a:gd name="T57" fmla="*/ 58 h 332"/>
                  <a:gd name="T58" fmla="*/ 72 w 258"/>
                  <a:gd name="T59" fmla="*/ 74 h 332"/>
                  <a:gd name="T60" fmla="*/ 56 w 258"/>
                  <a:gd name="T61" fmla="*/ 45 h 332"/>
                  <a:gd name="T62" fmla="*/ 43 w 258"/>
                  <a:gd name="T63" fmla="*/ 29 h 332"/>
                  <a:gd name="T64" fmla="*/ 27 w 258"/>
                  <a:gd name="T65" fmla="*/ 45 h 332"/>
                  <a:gd name="T66" fmla="*/ 13 w 258"/>
                  <a:gd name="T67" fmla="*/ 74 h 332"/>
                  <a:gd name="T68" fmla="*/ 13 w 258"/>
                  <a:gd name="T69" fmla="*/ 115 h 332"/>
                  <a:gd name="T70" fmla="*/ 13 w 258"/>
                  <a:gd name="T71" fmla="*/ 146 h 332"/>
                  <a:gd name="T72" fmla="*/ 13 w 258"/>
                  <a:gd name="T73" fmla="*/ 173 h 332"/>
                  <a:gd name="T74" fmla="*/ 13 w 258"/>
                  <a:gd name="T75" fmla="*/ 204 h 332"/>
                  <a:gd name="T76" fmla="*/ 27 w 258"/>
                  <a:gd name="T77" fmla="*/ 217 h 332"/>
                  <a:gd name="T78" fmla="*/ 43 w 258"/>
                  <a:gd name="T79" fmla="*/ 246 h 332"/>
                  <a:gd name="T80" fmla="*/ 43 w 258"/>
                  <a:gd name="T81" fmla="*/ 289 h 332"/>
                  <a:gd name="T82" fmla="*/ 43 w 258"/>
                  <a:gd name="T83" fmla="*/ 318 h 332"/>
                  <a:gd name="T84" fmla="*/ 43 w 258"/>
                  <a:gd name="T85" fmla="*/ 30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8" h="332">
                    <a:moveTo>
                      <a:pt x="43" y="303"/>
                    </a:moveTo>
                    <a:lnTo>
                      <a:pt x="56" y="303"/>
                    </a:lnTo>
                    <a:lnTo>
                      <a:pt x="72" y="318"/>
                    </a:lnTo>
                    <a:lnTo>
                      <a:pt x="101" y="318"/>
                    </a:lnTo>
                    <a:lnTo>
                      <a:pt x="107" y="324"/>
                    </a:lnTo>
                    <a:lnTo>
                      <a:pt x="99" y="332"/>
                    </a:lnTo>
                    <a:lnTo>
                      <a:pt x="114" y="318"/>
                    </a:lnTo>
                    <a:lnTo>
                      <a:pt x="128" y="318"/>
                    </a:lnTo>
                    <a:lnTo>
                      <a:pt x="114" y="303"/>
                    </a:lnTo>
                    <a:lnTo>
                      <a:pt x="99" y="289"/>
                    </a:lnTo>
                    <a:lnTo>
                      <a:pt x="114" y="274"/>
                    </a:lnTo>
                    <a:lnTo>
                      <a:pt x="128" y="274"/>
                    </a:lnTo>
                    <a:lnTo>
                      <a:pt x="114" y="260"/>
                    </a:lnTo>
                    <a:lnTo>
                      <a:pt x="114" y="246"/>
                    </a:lnTo>
                    <a:lnTo>
                      <a:pt x="128" y="246"/>
                    </a:lnTo>
                    <a:lnTo>
                      <a:pt x="128" y="231"/>
                    </a:lnTo>
                    <a:lnTo>
                      <a:pt x="128" y="217"/>
                    </a:lnTo>
                    <a:lnTo>
                      <a:pt x="143" y="217"/>
                    </a:lnTo>
                    <a:lnTo>
                      <a:pt x="157" y="204"/>
                    </a:lnTo>
                    <a:lnTo>
                      <a:pt x="173" y="204"/>
                    </a:lnTo>
                    <a:lnTo>
                      <a:pt x="173" y="188"/>
                    </a:lnTo>
                    <a:lnTo>
                      <a:pt x="202" y="173"/>
                    </a:lnTo>
                    <a:lnTo>
                      <a:pt x="215" y="146"/>
                    </a:lnTo>
                    <a:lnTo>
                      <a:pt x="202" y="130"/>
                    </a:lnTo>
                    <a:lnTo>
                      <a:pt x="215" y="115"/>
                    </a:lnTo>
                    <a:lnTo>
                      <a:pt x="231" y="115"/>
                    </a:lnTo>
                    <a:lnTo>
                      <a:pt x="231" y="130"/>
                    </a:lnTo>
                    <a:lnTo>
                      <a:pt x="244" y="130"/>
                    </a:lnTo>
                    <a:lnTo>
                      <a:pt x="258" y="115"/>
                    </a:lnTo>
                    <a:lnTo>
                      <a:pt x="258" y="101"/>
                    </a:lnTo>
                    <a:lnTo>
                      <a:pt x="258" y="87"/>
                    </a:lnTo>
                    <a:lnTo>
                      <a:pt x="244" y="74"/>
                    </a:lnTo>
                    <a:lnTo>
                      <a:pt x="231" y="74"/>
                    </a:lnTo>
                    <a:lnTo>
                      <a:pt x="215" y="74"/>
                    </a:lnTo>
                    <a:lnTo>
                      <a:pt x="215" y="58"/>
                    </a:lnTo>
                    <a:lnTo>
                      <a:pt x="202" y="58"/>
                    </a:lnTo>
                    <a:lnTo>
                      <a:pt x="202" y="45"/>
                    </a:lnTo>
                    <a:lnTo>
                      <a:pt x="215" y="29"/>
                    </a:lnTo>
                    <a:lnTo>
                      <a:pt x="231" y="29"/>
                    </a:lnTo>
                    <a:lnTo>
                      <a:pt x="215" y="16"/>
                    </a:lnTo>
                    <a:lnTo>
                      <a:pt x="215" y="0"/>
                    </a:lnTo>
                    <a:lnTo>
                      <a:pt x="202" y="0"/>
                    </a:lnTo>
                    <a:lnTo>
                      <a:pt x="186" y="0"/>
                    </a:lnTo>
                    <a:lnTo>
                      <a:pt x="186" y="16"/>
                    </a:lnTo>
                    <a:lnTo>
                      <a:pt x="157" y="16"/>
                    </a:lnTo>
                    <a:lnTo>
                      <a:pt x="143" y="16"/>
                    </a:lnTo>
                    <a:lnTo>
                      <a:pt x="128" y="29"/>
                    </a:lnTo>
                    <a:lnTo>
                      <a:pt x="143" y="45"/>
                    </a:lnTo>
                    <a:lnTo>
                      <a:pt x="143" y="58"/>
                    </a:lnTo>
                    <a:lnTo>
                      <a:pt x="143" y="74"/>
                    </a:lnTo>
                    <a:lnTo>
                      <a:pt x="143" y="58"/>
                    </a:lnTo>
                    <a:lnTo>
                      <a:pt x="128" y="45"/>
                    </a:lnTo>
                    <a:lnTo>
                      <a:pt x="114" y="58"/>
                    </a:lnTo>
                    <a:lnTo>
                      <a:pt x="114" y="45"/>
                    </a:lnTo>
                    <a:lnTo>
                      <a:pt x="114" y="29"/>
                    </a:lnTo>
                    <a:lnTo>
                      <a:pt x="99" y="29"/>
                    </a:lnTo>
                    <a:lnTo>
                      <a:pt x="87" y="45"/>
                    </a:lnTo>
                    <a:lnTo>
                      <a:pt x="87" y="58"/>
                    </a:lnTo>
                    <a:lnTo>
                      <a:pt x="72" y="58"/>
                    </a:lnTo>
                    <a:lnTo>
                      <a:pt x="72" y="74"/>
                    </a:lnTo>
                    <a:lnTo>
                      <a:pt x="72" y="58"/>
                    </a:lnTo>
                    <a:lnTo>
                      <a:pt x="56" y="45"/>
                    </a:lnTo>
                    <a:lnTo>
                      <a:pt x="43" y="45"/>
                    </a:lnTo>
                    <a:lnTo>
                      <a:pt x="43" y="29"/>
                    </a:lnTo>
                    <a:lnTo>
                      <a:pt x="27" y="29"/>
                    </a:lnTo>
                    <a:lnTo>
                      <a:pt x="27" y="45"/>
                    </a:lnTo>
                    <a:lnTo>
                      <a:pt x="13" y="58"/>
                    </a:lnTo>
                    <a:lnTo>
                      <a:pt x="13" y="74"/>
                    </a:lnTo>
                    <a:lnTo>
                      <a:pt x="13" y="101"/>
                    </a:lnTo>
                    <a:lnTo>
                      <a:pt x="13" y="115"/>
                    </a:lnTo>
                    <a:lnTo>
                      <a:pt x="13" y="130"/>
                    </a:lnTo>
                    <a:lnTo>
                      <a:pt x="13" y="146"/>
                    </a:lnTo>
                    <a:lnTo>
                      <a:pt x="13" y="159"/>
                    </a:lnTo>
                    <a:lnTo>
                      <a:pt x="13" y="173"/>
                    </a:lnTo>
                    <a:lnTo>
                      <a:pt x="0" y="188"/>
                    </a:lnTo>
                    <a:lnTo>
                      <a:pt x="13" y="204"/>
                    </a:lnTo>
                    <a:lnTo>
                      <a:pt x="27" y="204"/>
                    </a:lnTo>
                    <a:lnTo>
                      <a:pt x="27" y="217"/>
                    </a:lnTo>
                    <a:lnTo>
                      <a:pt x="43" y="231"/>
                    </a:lnTo>
                    <a:lnTo>
                      <a:pt x="43" y="246"/>
                    </a:lnTo>
                    <a:lnTo>
                      <a:pt x="43" y="260"/>
                    </a:lnTo>
                    <a:lnTo>
                      <a:pt x="43" y="289"/>
                    </a:lnTo>
                    <a:lnTo>
                      <a:pt x="43" y="303"/>
                    </a:lnTo>
                    <a:lnTo>
                      <a:pt x="43" y="318"/>
                    </a:lnTo>
                    <a:lnTo>
                      <a:pt x="43" y="303"/>
                    </a:lnTo>
                    <a:lnTo>
                      <a:pt x="43" y="303"/>
                    </a:lnTo>
                    <a:lnTo>
                      <a:pt x="43" y="303"/>
                    </a:lnTo>
                    <a:close/>
                  </a:path>
                </a:pathLst>
              </a:custGeom>
              <a:grpFill/>
              <a:ln w="3175" cmpd="sng">
                <a:solidFill>
                  <a:schemeClr val="bg1"/>
                </a:solidFill>
                <a:round/>
                <a:headEnd/>
                <a:tailEnd/>
              </a:ln>
            </p:spPr>
            <p:txBody>
              <a:bodyPr/>
              <a:lstStyle/>
              <a:p>
                <a:pPr>
                  <a:defRPr/>
                </a:pPr>
                <a:endParaRPr lang="de-CH"/>
              </a:p>
            </p:txBody>
          </p:sp>
          <p:sp>
            <p:nvSpPr>
              <p:cNvPr id="1259" name="Freeform 40"/>
              <p:cNvSpPr>
                <a:spLocks/>
              </p:cNvSpPr>
              <p:nvPr/>
            </p:nvSpPr>
            <p:spPr bwMode="auto">
              <a:xfrm>
                <a:off x="3350" y="1852"/>
                <a:ext cx="195" cy="211"/>
              </a:xfrm>
              <a:custGeom>
                <a:avLst/>
                <a:gdLst>
                  <a:gd name="T0" fmla="*/ 56 w 258"/>
                  <a:gd name="T1" fmla="*/ 303 h 332"/>
                  <a:gd name="T2" fmla="*/ 101 w 258"/>
                  <a:gd name="T3" fmla="*/ 318 h 332"/>
                  <a:gd name="T4" fmla="*/ 99 w 258"/>
                  <a:gd name="T5" fmla="*/ 332 h 332"/>
                  <a:gd name="T6" fmla="*/ 128 w 258"/>
                  <a:gd name="T7" fmla="*/ 318 h 332"/>
                  <a:gd name="T8" fmla="*/ 99 w 258"/>
                  <a:gd name="T9" fmla="*/ 289 h 332"/>
                  <a:gd name="T10" fmla="*/ 128 w 258"/>
                  <a:gd name="T11" fmla="*/ 274 h 332"/>
                  <a:gd name="T12" fmla="*/ 114 w 258"/>
                  <a:gd name="T13" fmla="*/ 246 h 332"/>
                  <a:gd name="T14" fmla="*/ 128 w 258"/>
                  <a:gd name="T15" fmla="*/ 231 h 332"/>
                  <a:gd name="T16" fmla="*/ 143 w 258"/>
                  <a:gd name="T17" fmla="*/ 217 h 332"/>
                  <a:gd name="T18" fmla="*/ 173 w 258"/>
                  <a:gd name="T19" fmla="*/ 204 h 332"/>
                  <a:gd name="T20" fmla="*/ 202 w 258"/>
                  <a:gd name="T21" fmla="*/ 173 h 332"/>
                  <a:gd name="T22" fmla="*/ 202 w 258"/>
                  <a:gd name="T23" fmla="*/ 130 h 332"/>
                  <a:gd name="T24" fmla="*/ 231 w 258"/>
                  <a:gd name="T25" fmla="*/ 115 h 332"/>
                  <a:gd name="T26" fmla="*/ 244 w 258"/>
                  <a:gd name="T27" fmla="*/ 130 h 332"/>
                  <a:gd name="T28" fmla="*/ 258 w 258"/>
                  <a:gd name="T29" fmla="*/ 101 h 332"/>
                  <a:gd name="T30" fmla="*/ 244 w 258"/>
                  <a:gd name="T31" fmla="*/ 74 h 332"/>
                  <a:gd name="T32" fmla="*/ 215 w 258"/>
                  <a:gd name="T33" fmla="*/ 74 h 332"/>
                  <a:gd name="T34" fmla="*/ 202 w 258"/>
                  <a:gd name="T35" fmla="*/ 58 h 332"/>
                  <a:gd name="T36" fmla="*/ 215 w 258"/>
                  <a:gd name="T37" fmla="*/ 29 h 332"/>
                  <a:gd name="T38" fmla="*/ 215 w 258"/>
                  <a:gd name="T39" fmla="*/ 16 h 332"/>
                  <a:gd name="T40" fmla="*/ 202 w 258"/>
                  <a:gd name="T41" fmla="*/ 0 h 332"/>
                  <a:gd name="T42" fmla="*/ 186 w 258"/>
                  <a:gd name="T43" fmla="*/ 16 h 332"/>
                  <a:gd name="T44" fmla="*/ 143 w 258"/>
                  <a:gd name="T45" fmla="*/ 16 h 332"/>
                  <a:gd name="T46" fmla="*/ 143 w 258"/>
                  <a:gd name="T47" fmla="*/ 45 h 332"/>
                  <a:gd name="T48" fmla="*/ 143 w 258"/>
                  <a:gd name="T49" fmla="*/ 74 h 332"/>
                  <a:gd name="T50" fmla="*/ 128 w 258"/>
                  <a:gd name="T51" fmla="*/ 45 h 332"/>
                  <a:gd name="T52" fmla="*/ 114 w 258"/>
                  <a:gd name="T53" fmla="*/ 45 h 332"/>
                  <a:gd name="T54" fmla="*/ 99 w 258"/>
                  <a:gd name="T55" fmla="*/ 29 h 332"/>
                  <a:gd name="T56" fmla="*/ 87 w 258"/>
                  <a:gd name="T57" fmla="*/ 58 h 332"/>
                  <a:gd name="T58" fmla="*/ 72 w 258"/>
                  <a:gd name="T59" fmla="*/ 74 h 332"/>
                  <a:gd name="T60" fmla="*/ 56 w 258"/>
                  <a:gd name="T61" fmla="*/ 45 h 332"/>
                  <a:gd name="T62" fmla="*/ 43 w 258"/>
                  <a:gd name="T63" fmla="*/ 29 h 332"/>
                  <a:gd name="T64" fmla="*/ 27 w 258"/>
                  <a:gd name="T65" fmla="*/ 45 h 332"/>
                  <a:gd name="T66" fmla="*/ 13 w 258"/>
                  <a:gd name="T67" fmla="*/ 74 h 332"/>
                  <a:gd name="T68" fmla="*/ 13 w 258"/>
                  <a:gd name="T69" fmla="*/ 115 h 332"/>
                  <a:gd name="T70" fmla="*/ 13 w 258"/>
                  <a:gd name="T71" fmla="*/ 146 h 332"/>
                  <a:gd name="T72" fmla="*/ 13 w 258"/>
                  <a:gd name="T73" fmla="*/ 173 h 332"/>
                  <a:gd name="T74" fmla="*/ 13 w 258"/>
                  <a:gd name="T75" fmla="*/ 204 h 332"/>
                  <a:gd name="T76" fmla="*/ 27 w 258"/>
                  <a:gd name="T77" fmla="*/ 217 h 332"/>
                  <a:gd name="T78" fmla="*/ 43 w 258"/>
                  <a:gd name="T79" fmla="*/ 246 h 332"/>
                  <a:gd name="T80" fmla="*/ 43 w 258"/>
                  <a:gd name="T81" fmla="*/ 289 h 332"/>
                  <a:gd name="T82" fmla="*/ 43 w 258"/>
                  <a:gd name="T83" fmla="*/ 318 h 332"/>
                  <a:gd name="T84" fmla="*/ 43 w 258"/>
                  <a:gd name="T85" fmla="*/ 30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8" h="332">
                    <a:moveTo>
                      <a:pt x="43" y="303"/>
                    </a:moveTo>
                    <a:lnTo>
                      <a:pt x="56" y="303"/>
                    </a:lnTo>
                    <a:lnTo>
                      <a:pt x="72" y="318"/>
                    </a:lnTo>
                    <a:lnTo>
                      <a:pt x="101" y="318"/>
                    </a:lnTo>
                    <a:lnTo>
                      <a:pt x="107" y="324"/>
                    </a:lnTo>
                    <a:lnTo>
                      <a:pt x="99" y="332"/>
                    </a:lnTo>
                    <a:lnTo>
                      <a:pt x="114" y="318"/>
                    </a:lnTo>
                    <a:lnTo>
                      <a:pt x="128" y="318"/>
                    </a:lnTo>
                    <a:lnTo>
                      <a:pt x="114" y="303"/>
                    </a:lnTo>
                    <a:lnTo>
                      <a:pt x="99" y="289"/>
                    </a:lnTo>
                    <a:lnTo>
                      <a:pt x="114" y="274"/>
                    </a:lnTo>
                    <a:lnTo>
                      <a:pt x="128" y="274"/>
                    </a:lnTo>
                    <a:lnTo>
                      <a:pt x="114" y="260"/>
                    </a:lnTo>
                    <a:lnTo>
                      <a:pt x="114" y="246"/>
                    </a:lnTo>
                    <a:lnTo>
                      <a:pt x="128" y="246"/>
                    </a:lnTo>
                    <a:lnTo>
                      <a:pt x="128" y="231"/>
                    </a:lnTo>
                    <a:lnTo>
                      <a:pt x="128" y="217"/>
                    </a:lnTo>
                    <a:lnTo>
                      <a:pt x="143" y="217"/>
                    </a:lnTo>
                    <a:lnTo>
                      <a:pt x="157" y="204"/>
                    </a:lnTo>
                    <a:lnTo>
                      <a:pt x="173" y="204"/>
                    </a:lnTo>
                    <a:lnTo>
                      <a:pt x="173" y="188"/>
                    </a:lnTo>
                    <a:lnTo>
                      <a:pt x="202" y="173"/>
                    </a:lnTo>
                    <a:lnTo>
                      <a:pt x="215" y="146"/>
                    </a:lnTo>
                    <a:lnTo>
                      <a:pt x="202" y="130"/>
                    </a:lnTo>
                    <a:lnTo>
                      <a:pt x="215" y="115"/>
                    </a:lnTo>
                    <a:lnTo>
                      <a:pt x="231" y="115"/>
                    </a:lnTo>
                    <a:lnTo>
                      <a:pt x="231" y="130"/>
                    </a:lnTo>
                    <a:lnTo>
                      <a:pt x="244" y="130"/>
                    </a:lnTo>
                    <a:lnTo>
                      <a:pt x="258" y="115"/>
                    </a:lnTo>
                    <a:lnTo>
                      <a:pt x="258" y="101"/>
                    </a:lnTo>
                    <a:lnTo>
                      <a:pt x="258" y="87"/>
                    </a:lnTo>
                    <a:lnTo>
                      <a:pt x="244" y="74"/>
                    </a:lnTo>
                    <a:lnTo>
                      <a:pt x="231" y="74"/>
                    </a:lnTo>
                    <a:lnTo>
                      <a:pt x="215" y="74"/>
                    </a:lnTo>
                    <a:lnTo>
                      <a:pt x="215" y="58"/>
                    </a:lnTo>
                    <a:lnTo>
                      <a:pt x="202" y="58"/>
                    </a:lnTo>
                    <a:lnTo>
                      <a:pt x="202" y="45"/>
                    </a:lnTo>
                    <a:lnTo>
                      <a:pt x="215" y="29"/>
                    </a:lnTo>
                    <a:lnTo>
                      <a:pt x="231" y="29"/>
                    </a:lnTo>
                    <a:lnTo>
                      <a:pt x="215" y="16"/>
                    </a:lnTo>
                    <a:lnTo>
                      <a:pt x="215" y="0"/>
                    </a:lnTo>
                    <a:lnTo>
                      <a:pt x="202" y="0"/>
                    </a:lnTo>
                    <a:lnTo>
                      <a:pt x="186" y="0"/>
                    </a:lnTo>
                    <a:lnTo>
                      <a:pt x="186" y="16"/>
                    </a:lnTo>
                    <a:lnTo>
                      <a:pt x="157" y="16"/>
                    </a:lnTo>
                    <a:lnTo>
                      <a:pt x="143" y="16"/>
                    </a:lnTo>
                    <a:lnTo>
                      <a:pt x="128" y="29"/>
                    </a:lnTo>
                    <a:lnTo>
                      <a:pt x="143" y="45"/>
                    </a:lnTo>
                    <a:lnTo>
                      <a:pt x="143" y="58"/>
                    </a:lnTo>
                    <a:lnTo>
                      <a:pt x="143" y="74"/>
                    </a:lnTo>
                    <a:lnTo>
                      <a:pt x="143" y="58"/>
                    </a:lnTo>
                    <a:lnTo>
                      <a:pt x="128" y="45"/>
                    </a:lnTo>
                    <a:lnTo>
                      <a:pt x="114" y="58"/>
                    </a:lnTo>
                    <a:lnTo>
                      <a:pt x="114" y="45"/>
                    </a:lnTo>
                    <a:lnTo>
                      <a:pt x="114" y="29"/>
                    </a:lnTo>
                    <a:lnTo>
                      <a:pt x="99" y="29"/>
                    </a:lnTo>
                    <a:lnTo>
                      <a:pt x="87" y="45"/>
                    </a:lnTo>
                    <a:lnTo>
                      <a:pt x="87" y="58"/>
                    </a:lnTo>
                    <a:lnTo>
                      <a:pt x="72" y="58"/>
                    </a:lnTo>
                    <a:lnTo>
                      <a:pt x="72" y="74"/>
                    </a:lnTo>
                    <a:lnTo>
                      <a:pt x="72" y="58"/>
                    </a:lnTo>
                    <a:lnTo>
                      <a:pt x="56" y="45"/>
                    </a:lnTo>
                    <a:lnTo>
                      <a:pt x="43" y="45"/>
                    </a:lnTo>
                    <a:lnTo>
                      <a:pt x="43" y="29"/>
                    </a:lnTo>
                    <a:lnTo>
                      <a:pt x="27" y="29"/>
                    </a:lnTo>
                    <a:lnTo>
                      <a:pt x="27" y="45"/>
                    </a:lnTo>
                    <a:lnTo>
                      <a:pt x="13" y="58"/>
                    </a:lnTo>
                    <a:lnTo>
                      <a:pt x="13" y="74"/>
                    </a:lnTo>
                    <a:lnTo>
                      <a:pt x="13" y="101"/>
                    </a:lnTo>
                    <a:lnTo>
                      <a:pt x="13" y="115"/>
                    </a:lnTo>
                    <a:lnTo>
                      <a:pt x="13" y="130"/>
                    </a:lnTo>
                    <a:lnTo>
                      <a:pt x="13" y="146"/>
                    </a:lnTo>
                    <a:lnTo>
                      <a:pt x="13" y="159"/>
                    </a:lnTo>
                    <a:lnTo>
                      <a:pt x="13" y="173"/>
                    </a:lnTo>
                    <a:lnTo>
                      <a:pt x="0" y="188"/>
                    </a:lnTo>
                    <a:lnTo>
                      <a:pt x="13" y="204"/>
                    </a:lnTo>
                    <a:lnTo>
                      <a:pt x="27" y="204"/>
                    </a:lnTo>
                    <a:lnTo>
                      <a:pt x="27" y="217"/>
                    </a:lnTo>
                    <a:lnTo>
                      <a:pt x="43" y="231"/>
                    </a:lnTo>
                    <a:lnTo>
                      <a:pt x="43" y="246"/>
                    </a:lnTo>
                    <a:lnTo>
                      <a:pt x="43" y="260"/>
                    </a:lnTo>
                    <a:lnTo>
                      <a:pt x="43" y="289"/>
                    </a:lnTo>
                    <a:lnTo>
                      <a:pt x="43" y="303"/>
                    </a:lnTo>
                    <a:lnTo>
                      <a:pt x="43" y="318"/>
                    </a:lnTo>
                    <a:lnTo>
                      <a:pt x="43" y="303"/>
                    </a:lnTo>
                    <a:lnTo>
                      <a:pt x="43" y="303"/>
                    </a:lnTo>
                  </a:path>
                </a:pathLst>
              </a:custGeom>
              <a:solidFill>
                <a:srgbClr val="0072C6"/>
              </a:solidFill>
              <a:ln w="3175" cmpd="sng">
                <a:solidFill>
                  <a:schemeClr val="bg1"/>
                </a:solidFill>
                <a:prstDash val="solid"/>
                <a:round/>
                <a:headEnd/>
                <a:tailEnd/>
              </a:ln>
            </p:spPr>
            <p:txBody>
              <a:bodyPr/>
              <a:lstStyle/>
              <a:p>
                <a:pPr>
                  <a:defRPr/>
                </a:pPr>
                <a:endParaRPr lang="de-CH"/>
              </a:p>
            </p:txBody>
          </p:sp>
          <p:sp>
            <p:nvSpPr>
              <p:cNvPr id="1260" name="Freeform 41"/>
              <p:cNvSpPr>
                <a:spLocks/>
              </p:cNvSpPr>
              <p:nvPr/>
            </p:nvSpPr>
            <p:spPr bwMode="auto">
              <a:xfrm>
                <a:off x="3072" y="2043"/>
                <a:ext cx="713" cy="777"/>
              </a:xfrm>
              <a:custGeom>
                <a:avLst/>
                <a:gdLst>
                  <a:gd name="T0" fmla="*/ 21 w 695"/>
                  <a:gd name="T1" fmla="*/ 500 h 819"/>
                  <a:gd name="T2" fmla="*/ 21 w 695"/>
                  <a:gd name="T3" fmla="*/ 548 h 819"/>
                  <a:gd name="T4" fmla="*/ 96 w 695"/>
                  <a:gd name="T5" fmla="*/ 596 h 819"/>
                  <a:gd name="T6" fmla="*/ 96 w 695"/>
                  <a:gd name="T7" fmla="*/ 635 h 819"/>
                  <a:gd name="T8" fmla="*/ 75 w 695"/>
                  <a:gd name="T9" fmla="*/ 703 h 819"/>
                  <a:gd name="T10" fmla="*/ 75 w 695"/>
                  <a:gd name="T11" fmla="*/ 751 h 819"/>
                  <a:gd name="T12" fmla="*/ 130 w 695"/>
                  <a:gd name="T13" fmla="*/ 751 h 819"/>
                  <a:gd name="T14" fmla="*/ 185 w 695"/>
                  <a:gd name="T15" fmla="*/ 758 h 819"/>
                  <a:gd name="T16" fmla="*/ 235 w 695"/>
                  <a:gd name="T17" fmla="*/ 771 h 819"/>
                  <a:gd name="T18" fmla="*/ 289 w 695"/>
                  <a:gd name="T19" fmla="*/ 799 h 819"/>
                  <a:gd name="T20" fmla="*/ 336 w 695"/>
                  <a:gd name="T21" fmla="*/ 788 h 819"/>
                  <a:gd name="T22" fmla="*/ 397 w 695"/>
                  <a:gd name="T23" fmla="*/ 789 h 819"/>
                  <a:gd name="T24" fmla="*/ 460 w 695"/>
                  <a:gd name="T25" fmla="*/ 779 h 819"/>
                  <a:gd name="T26" fmla="*/ 495 w 695"/>
                  <a:gd name="T27" fmla="*/ 797 h 819"/>
                  <a:gd name="T28" fmla="*/ 524 w 695"/>
                  <a:gd name="T29" fmla="*/ 799 h 819"/>
                  <a:gd name="T30" fmla="*/ 503 w 695"/>
                  <a:gd name="T31" fmla="*/ 751 h 819"/>
                  <a:gd name="T32" fmla="*/ 556 w 695"/>
                  <a:gd name="T33" fmla="*/ 703 h 819"/>
                  <a:gd name="T34" fmla="*/ 588 w 695"/>
                  <a:gd name="T35" fmla="*/ 684 h 819"/>
                  <a:gd name="T36" fmla="*/ 545 w 695"/>
                  <a:gd name="T37" fmla="*/ 646 h 819"/>
                  <a:gd name="T38" fmla="*/ 503 w 695"/>
                  <a:gd name="T39" fmla="*/ 578 h 819"/>
                  <a:gd name="T40" fmla="*/ 471 w 695"/>
                  <a:gd name="T41" fmla="*/ 519 h 819"/>
                  <a:gd name="T42" fmla="*/ 493 w 695"/>
                  <a:gd name="T43" fmla="*/ 491 h 819"/>
                  <a:gd name="T44" fmla="*/ 565 w 695"/>
                  <a:gd name="T45" fmla="*/ 482 h 819"/>
                  <a:gd name="T46" fmla="*/ 654 w 695"/>
                  <a:gd name="T47" fmla="*/ 434 h 819"/>
                  <a:gd name="T48" fmla="*/ 685 w 695"/>
                  <a:gd name="T49" fmla="*/ 434 h 819"/>
                  <a:gd name="T50" fmla="*/ 685 w 695"/>
                  <a:gd name="T51" fmla="*/ 375 h 819"/>
                  <a:gd name="T52" fmla="*/ 674 w 695"/>
                  <a:gd name="T53" fmla="*/ 299 h 819"/>
                  <a:gd name="T54" fmla="*/ 654 w 695"/>
                  <a:gd name="T55" fmla="*/ 261 h 819"/>
                  <a:gd name="T56" fmla="*/ 663 w 695"/>
                  <a:gd name="T57" fmla="*/ 202 h 819"/>
                  <a:gd name="T58" fmla="*/ 631 w 695"/>
                  <a:gd name="T59" fmla="*/ 135 h 819"/>
                  <a:gd name="T60" fmla="*/ 588 w 695"/>
                  <a:gd name="T61" fmla="*/ 97 h 819"/>
                  <a:gd name="T62" fmla="*/ 545 w 695"/>
                  <a:gd name="T63" fmla="*/ 97 h 819"/>
                  <a:gd name="T64" fmla="*/ 481 w 695"/>
                  <a:gd name="T65" fmla="*/ 115 h 819"/>
                  <a:gd name="T66" fmla="*/ 440 w 695"/>
                  <a:gd name="T67" fmla="*/ 97 h 819"/>
                  <a:gd name="T68" fmla="*/ 428 w 695"/>
                  <a:gd name="T69" fmla="*/ 76 h 819"/>
                  <a:gd name="T70" fmla="*/ 385 w 695"/>
                  <a:gd name="T71" fmla="*/ 58 h 819"/>
                  <a:gd name="T72" fmla="*/ 363 w 695"/>
                  <a:gd name="T73" fmla="*/ 29 h 819"/>
                  <a:gd name="T74" fmla="*/ 301 w 695"/>
                  <a:gd name="T75" fmla="*/ 0 h 819"/>
                  <a:gd name="T76" fmla="*/ 289 w 695"/>
                  <a:gd name="T77" fmla="*/ 58 h 819"/>
                  <a:gd name="T78" fmla="*/ 289 w 695"/>
                  <a:gd name="T79" fmla="*/ 87 h 819"/>
                  <a:gd name="T80" fmla="*/ 332 w 695"/>
                  <a:gd name="T81" fmla="*/ 144 h 819"/>
                  <a:gd name="T82" fmla="*/ 269 w 695"/>
                  <a:gd name="T83" fmla="*/ 125 h 819"/>
                  <a:gd name="T84" fmla="*/ 246 w 695"/>
                  <a:gd name="T85" fmla="*/ 155 h 819"/>
                  <a:gd name="T86" fmla="*/ 226 w 695"/>
                  <a:gd name="T87" fmla="*/ 144 h 819"/>
                  <a:gd name="T88" fmla="*/ 172 w 695"/>
                  <a:gd name="T89" fmla="*/ 115 h 819"/>
                  <a:gd name="T90" fmla="*/ 163 w 695"/>
                  <a:gd name="T91" fmla="*/ 144 h 819"/>
                  <a:gd name="T92" fmla="*/ 163 w 695"/>
                  <a:gd name="T93" fmla="*/ 194 h 819"/>
                  <a:gd name="T94" fmla="*/ 151 w 695"/>
                  <a:gd name="T95" fmla="*/ 241 h 819"/>
                  <a:gd name="T96" fmla="*/ 130 w 695"/>
                  <a:gd name="T97" fmla="*/ 299 h 819"/>
                  <a:gd name="T98" fmla="*/ 55 w 695"/>
                  <a:gd name="T99" fmla="*/ 299 h 819"/>
                  <a:gd name="T100" fmla="*/ 33 w 695"/>
                  <a:gd name="T101" fmla="*/ 356 h 819"/>
                  <a:gd name="T102" fmla="*/ 0 w 695"/>
                  <a:gd name="T103" fmla="*/ 414 h 819"/>
                  <a:gd name="T104" fmla="*/ 0 w 695"/>
                  <a:gd name="T105" fmla="*/ 44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5" h="819">
                    <a:moveTo>
                      <a:pt x="0" y="462"/>
                    </a:moveTo>
                    <a:lnTo>
                      <a:pt x="0" y="472"/>
                    </a:lnTo>
                    <a:lnTo>
                      <a:pt x="12" y="482"/>
                    </a:lnTo>
                    <a:lnTo>
                      <a:pt x="21" y="491"/>
                    </a:lnTo>
                    <a:lnTo>
                      <a:pt x="21" y="500"/>
                    </a:lnTo>
                    <a:lnTo>
                      <a:pt x="21" y="511"/>
                    </a:lnTo>
                    <a:lnTo>
                      <a:pt x="21" y="519"/>
                    </a:lnTo>
                    <a:lnTo>
                      <a:pt x="21" y="529"/>
                    </a:lnTo>
                    <a:lnTo>
                      <a:pt x="12" y="529"/>
                    </a:lnTo>
                    <a:lnTo>
                      <a:pt x="21" y="548"/>
                    </a:lnTo>
                    <a:lnTo>
                      <a:pt x="33" y="568"/>
                    </a:lnTo>
                    <a:lnTo>
                      <a:pt x="44" y="578"/>
                    </a:lnTo>
                    <a:lnTo>
                      <a:pt x="65" y="587"/>
                    </a:lnTo>
                    <a:lnTo>
                      <a:pt x="87" y="587"/>
                    </a:lnTo>
                    <a:lnTo>
                      <a:pt x="96" y="596"/>
                    </a:lnTo>
                    <a:lnTo>
                      <a:pt x="108" y="596"/>
                    </a:lnTo>
                    <a:lnTo>
                      <a:pt x="118" y="596"/>
                    </a:lnTo>
                    <a:lnTo>
                      <a:pt x="125" y="605"/>
                    </a:lnTo>
                    <a:lnTo>
                      <a:pt x="101" y="621"/>
                    </a:lnTo>
                    <a:lnTo>
                      <a:pt x="96" y="635"/>
                    </a:lnTo>
                    <a:lnTo>
                      <a:pt x="87" y="655"/>
                    </a:lnTo>
                    <a:lnTo>
                      <a:pt x="87" y="664"/>
                    </a:lnTo>
                    <a:lnTo>
                      <a:pt x="75" y="673"/>
                    </a:lnTo>
                    <a:lnTo>
                      <a:pt x="75" y="684"/>
                    </a:lnTo>
                    <a:lnTo>
                      <a:pt x="75" y="703"/>
                    </a:lnTo>
                    <a:lnTo>
                      <a:pt x="75" y="712"/>
                    </a:lnTo>
                    <a:lnTo>
                      <a:pt x="65" y="721"/>
                    </a:lnTo>
                    <a:lnTo>
                      <a:pt x="65" y="743"/>
                    </a:lnTo>
                    <a:lnTo>
                      <a:pt x="65" y="742"/>
                    </a:lnTo>
                    <a:lnTo>
                      <a:pt x="75" y="751"/>
                    </a:lnTo>
                    <a:lnTo>
                      <a:pt x="75" y="742"/>
                    </a:lnTo>
                    <a:lnTo>
                      <a:pt x="96" y="751"/>
                    </a:lnTo>
                    <a:lnTo>
                      <a:pt x="108" y="751"/>
                    </a:lnTo>
                    <a:lnTo>
                      <a:pt x="118" y="751"/>
                    </a:lnTo>
                    <a:lnTo>
                      <a:pt x="130" y="751"/>
                    </a:lnTo>
                    <a:lnTo>
                      <a:pt x="139" y="751"/>
                    </a:lnTo>
                    <a:lnTo>
                      <a:pt x="151" y="751"/>
                    </a:lnTo>
                    <a:lnTo>
                      <a:pt x="163" y="751"/>
                    </a:lnTo>
                    <a:lnTo>
                      <a:pt x="177" y="758"/>
                    </a:lnTo>
                    <a:lnTo>
                      <a:pt x="185" y="758"/>
                    </a:lnTo>
                    <a:lnTo>
                      <a:pt x="194" y="761"/>
                    </a:lnTo>
                    <a:lnTo>
                      <a:pt x="204" y="761"/>
                    </a:lnTo>
                    <a:lnTo>
                      <a:pt x="198" y="770"/>
                    </a:lnTo>
                    <a:lnTo>
                      <a:pt x="226" y="779"/>
                    </a:lnTo>
                    <a:lnTo>
                      <a:pt x="235" y="771"/>
                    </a:lnTo>
                    <a:lnTo>
                      <a:pt x="246" y="771"/>
                    </a:lnTo>
                    <a:lnTo>
                      <a:pt x="258" y="779"/>
                    </a:lnTo>
                    <a:lnTo>
                      <a:pt x="269" y="789"/>
                    </a:lnTo>
                    <a:lnTo>
                      <a:pt x="279" y="789"/>
                    </a:lnTo>
                    <a:lnTo>
                      <a:pt x="289" y="799"/>
                    </a:lnTo>
                    <a:lnTo>
                      <a:pt x="301" y="789"/>
                    </a:lnTo>
                    <a:lnTo>
                      <a:pt x="310" y="789"/>
                    </a:lnTo>
                    <a:lnTo>
                      <a:pt x="322" y="771"/>
                    </a:lnTo>
                    <a:lnTo>
                      <a:pt x="336" y="777"/>
                    </a:lnTo>
                    <a:lnTo>
                      <a:pt x="336" y="788"/>
                    </a:lnTo>
                    <a:lnTo>
                      <a:pt x="352" y="789"/>
                    </a:lnTo>
                    <a:lnTo>
                      <a:pt x="363" y="789"/>
                    </a:lnTo>
                    <a:lnTo>
                      <a:pt x="375" y="779"/>
                    </a:lnTo>
                    <a:lnTo>
                      <a:pt x="385" y="789"/>
                    </a:lnTo>
                    <a:lnTo>
                      <a:pt x="397" y="789"/>
                    </a:lnTo>
                    <a:lnTo>
                      <a:pt x="406" y="789"/>
                    </a:lnTo>
                    <a:lnTo>
                      <a:pt x="418" y="779"/>
                    </a:lnTo>
                    <a:lnTo>
                      <a:pt x="428" y="779"/>
                    </a:lnTo>
                    <a:lnTo>
                      <a:pt x="449" y="779"/>
                    </a:lnTo>
                    <a:lnTo>
                      <a:pt x="460" y="779"/>
                    </a:lnTo>
                    <a:lnTo>
                      <a:pt x="471" y="789"/>
                    </a:lnTo>
                    <a:lnTo>
                      <a:pt x="471" y="779"/>
                    </a:lnTo>
                    <a:lnTo>
                      <a:pt x="481" y="779"/>
                    </a:lnTo>
                    <a:lnTo>
                      <a:pt x="498" y="788"/>
                    </a:lnTo>
                    <a:lnTo>
                      <a:pt x="495" y="797"/>
                    </a:lnTo>
                    <a:lnTo>
                      <a:pt x="503" y="810"/>
                    </a:lnTo>
                    <a:lnTo>
                      <a:pt x="514" y="819"/>
                    </a:lnTo>
                    <a:lnTo>
                      <a:pt x="514" y="810"/>
                    </a:lnTo>
                    <a:lnTo>
                      <a:pt x="524" y="810"/>
                    </a:lnTo>
                    <a:lnTo>
                      <a:pt x="524" y="799"/>
                    </a:lnTo>
                    <a:lnTo>
                      <a:pt x="524" y="789"/>
                    </a:lnTo>
                    <a:lnTo>
                      <a:pt x="514" y="779"/>
                    </a:lnTo>
                    <a:lnTo>
                      <a:pt x="514" y="771"/>
                    </a:lnTo>
                    <a:lnTo>
                      <a:pt x="514" y="761"/>
                    </a:lnTo>
                    <a:lnTo>
                      <a:pt x="503" y="751"/>
                    </a:lnTo>
                    <a:lnTo>
                      <a:pt x="503" y="742"/>
                    </a:lnTo>
                    <a:lnTo>
                      <a:pt x="503" y="721"/>
                    </a:lnTo>
                    <a:lnTo>
                      <a:pt x="536" y="721"/>
                    </a:lnTo>
                    <a:lnTo>
                      <a:pt x="545" y="712"/>
                    </a:lnTo>
                    <a:lnTo>
                      <a:pt x="556" y="703"/>
                    </a:lnTo>
                    <a:lnTo>
                      <a:pt x="556" y="692"/>
                    </a:lnTo>
                    <a:lnTo>
                      <a:pt x="565" y="692"/>
                    </a:lnTo>
                    <a:lnTo>
                      <a:pt x="577" y="692"/>
                    </a:lnTo>
                    <a:lnTo>
                      <a:pt x="588" y="692"/>
                    </a:lnTo>
                    <a:lnTo>
                      <a:pt x="588" y="684"/>
                    </a:lnTo>
                    <a:lnTo>
                      <a:pt x="588" y="673"/>
                    </a:lnTo>
                    <a:lnTo>
                      <a:pt x="577" y="664"/>
                    </a:lnTo>
                    <a:lnTo>
                      <a:pt x="565" y="655"/>
                    </a:lnTo>
                    <a:lnTo>
                      <a:pt x="556" y="646"/>
                    </a:lnTo>
                    <a:lnTo>
                      <a:pt x="545" y="646"/>
                    </a:lnTo>
                    <a:lnTo>
                      <a:pt x="536" y="635"/>
                    </a:lnTo>
                    <a:lnTo>
                      <a:pt x="524" y="616"/>
                    </a:lnTo>
                    <a:lnTo>
                      <a:pt x="514" y="596"/>
                    </a:lnTo>
                    <a:lnTo>
                      <a:pt x="503" y="587"/>
                    </a:lnTo>
                    <a:lnTo>
                      <a:pt x="503" y="578"/>
                    </a:lnTo>
                    <a:lnTo>
                      <a:pt x="503" y="559"/>
                    </a:lnTo>
                    <a:lnTo>
                      <a:pt x="493" y="548"/>
                    </a:lnTo>
                    <a:lnTo>
                      <a:pt x="481" y="540"/>
                    </a:lnTo>
                    <a:lnTo>
                      <a:pt x="481" y="519"/>
                    </a:lnTo>
                    <a:lnTo>
                      <a:pt x="471" y="519"/>
                    </a:lnTo>
                    <a:lnTo>
                      <a:pt x="460" y="500"/>
                    </a:lnTo>
                    <a:lnTo>
                      <a:pt x="460" y="482"/>
                    </a:lnTo>
                    <a:lnTo>
                      <a:pt x="471" y="491"/>
                    </a:lnTo>
                    <a:lnTo>
                      <a:pt x="471" y="500"/>
                    </a:lnTo>
                    <a:lnTo>
                      <a:pt x="493" y="491"/>
                    </a:lnTo>
                    <a:lnTo>
                      <a:pt x="503" y="500"/>
                    </a:lnTo>
                    <a:lnTo>
                      <a:pt x="524" y="500"/>
                    </a:lnTo>
                    <a:lnTo>
                      <a:pt x="545" y="491"/>
                    </a:lnTo>
                    <a:lnTo>
                      <a:pt x="556" y="491"/>
                    </a:lnTo>
                    <a:lnTo>
                      <a:pt x="565" y="482"/>
                    </a:lnTo>
                    <a:lnTo>
                      <a:pt x="577" y="482"/>
                    </a:lnTo>
                    <a:lnTo>
                      <a:pt x="611" y="462"/>
                    </a:lnTo>
                    <a:lnTo>
                      <a:pt x="620" y="452"/>
                    </a:lnTo>
                    <a:lnTo>
                      <a:pt x="631" y="443"/>
                    </a:lnTo>
                    <a:lnTo>
                      <a:pt x="654" y="434"/>
                    </a:lnTo>
                    <a:lnTo>
                      <a:pt x="663" y="443"/>
                    </a:lnTo>
                    <a:lnTo>
                      <a:pt x="663" y="452"/>
                    </a:lnTo>
                    <a:lnTo>
                      <a:pt x="674" y="452"/>
                    </a:lnTo>
                    <a:lnTo>
                      <a:pt x="685" y="443"/>
                    </a:lnTo>
                    <a:lnTo>
                      <a:pt x="685" y="434"/>
                    </a:lnTo>
                    <a:lnTo>
                      <a:pt x="685" y="404"/>
                    </a:lnTo>
                    <a:lnTo>
                      <a:pt x="695" y="395"/>
                    </a:lnTo>
                    <a:lnTo>
                      <a:pt x="685" y="395"/>
                    </a:lnTo>
                    <a:lnTo>
                      <a:pt x="685" y="385"/>
                    </a:lnTo>
                    <a:lnTo>
                      <a:pt x="685" y="375"/>
                    </a:lnTo>
                    <a:lnTo>
                      <a:pt x="685" y="347"/>
                    </a:lnTo>
                    <a:lnTo>
                      <a:pt x="685" y="338"/>
                    </a:lnTo>
                    <a:lnTo>
                      <a:pt x="674" y="318"/>
                    </a:lnTo>
                    <a:lnTo>
                      <a:pt x="674" y="308"/>
                    </a:lnTo>
                    <a:lnTo>
                      <a:pt x="674" y="299"/>
                    </a:lnTo>
                    <a:lnTo>
                      <a:pt x="685" y="288"/>
                    </a:lnTo>
                    <a:lnTo>
                      <a:pt x="674" y="288"/>
                    </a:lnTo>
                    <a:lnTo>
                      <a:pt x="663" y="279"/>
                    </a:lnTo>
                    <a:lnTo>
                      <a:pt x="663" y="270"/>
                    </a:lnTo>
                    <a:lnTo>
                      <a:pt x="654" y="261"/>
                    </a:lnTo>
                    <a:lnTo>
                      <a:pt x="642" y="241"/>
                    </a:lnTo>
                    <a:lnTo>
                      <a:pt x="654" y="231"/>
                    </a:lnTo>
                    <a:lnTo>
                      <a:pt x="663" y="221"/>
                    </a:lnTo>
                    <a:lnTo>
                      <a:pt x="663" y="212"/>
                    </a:lnTo>
                    <a:lnTo>
                      <a:pt x="663" y="202"/>
                    </a:lnTo>
                    <a:lnTo>
                      <a:pt x="663" y="194"/>
                    </a:lnTo>
                    <a:lnTo>
                      <a:pt x="663" y="183"/>
                    </a:lnTo>
                    <a:lnTo>
                      <a:pt x="663" y="155"/>
                    </a:lnTo>
                    <a:lnTo>
                      <a:pt x="631" y="155"/>
                    </a:lnTo>
                    <a:lnTo>
                      <a:pt x="631" y="135"/>
                    </a:lnTo>
                    <a:lnTo>
                      <a:pt x="631" y="115"/>
                    </a:lnTo>
                    <a:lnTo>
                      <a:pt x="611" y="115"/>
                    </a:lnTo>
                    <a:lnTo>
                      <a:pt x="599" y="115"/>
                    </a:lnTo>
                    <a:lnTo>
                      <a:pt x="599" y="107"/>
                    </a:lnTo>
                    <a:lnTo>
                      <a:pt x="588" y="97"/>
                    </a:lnTo>
                    <a:lnTo>
                      <a:pt x="588" y="87"/>
                    </a:lnTo>
                    <a:lnTo>
                      <a:pt x="577" y="87"/>
                    </a:lnTo>
                    <a:lnTo>
                      <a:pt x="565" y="97"/>
                    </a:lnTo>
                    <a:lnTo>
                      <a:pt x="556" y="97"/>
                    </a:lnTo>
                    <a:lnTo>
                      <a:pt x="545" y="97"/>
                    </a:lnTo>
                    <a:lnTo>
                      <a:pt x="524" y="107"/>
                    </a:lnTo>
                    <a:lnTo>
                      <a:pt x="503" y="115"/>
                    </a:lnTo>
                    <a:lnTo>
                      <a:pt x="493" y="107"/>
                    </a:lnTo>
                    <a:lnTo>
                      <a:pt x="493" y="115"/>
                    </a:lnTo>
                    <a:lnTo>
                      <a:pt x="481" y="115"/>
                    </a:lnTo>
                    <a:lnTo>
                      <a:pt x="460" y="115"/>
                    </a:lnTo>
                    <a:lnTo>
                      <a:pt x="449" y="115"/>
                    </a:lnTo>
                    <a:lnTo>
                      <a:pt x="428" y="107"/>
                    </a:lnTo>
                    <a:lnTo>
                      <a:pt x="440" y="107"/>
                    </a:lnTo>
                    <a:lnTo>
                      <a:pt x="440" y="97"/>
                    </a:lnTo>
                    <a:lnTo>
                      <a:pt x="449" y="97"/>
                    </a:lnTo>
                    <a:lnTo>
                      <a:pt x="449" y="87"/>
                    </a:lnTo>
                    <a:lnTo>
                      <a:pt x="449" y="76"/>
                    </a:lnTo>
                    <a:lnTo>
                      <a:pt x="440" y="76"/>
                    </a:lnTo>
                    <a:lnTo>
                      <a:pt x="428" y="76"/>
                    </a:lnTo>
                    <a:lnTo>
                      <a:pt x="418" y="87"/>
                    </a:lnTo>
                    <a:lnTo>
                      <a:pt x="406" y="68"/>
                    </a:lnTo>
                    <a:lnTo>
                      <a:pt x="397" y="68"/>
                    </a:lnTo>
                    <a:lnTo>
                      <a:pt x="385" y="68"/>
                    </a:lnTo>
                    <a:lnTo>
                      <a:pt x="385" y="58"/>
                    </a:lnTo>
                    <a:lnTo>
                      <a:pt x="375" y="58"/>
                    </a:lnTo>
                    <a:lnTo>
                      <a:pt x="363" y="58"/>
                    </a:lnTo>
                    <a:lnTo>
                      <a:pt x="363" y="48"/>
                    </a:lnTo>
                    <a:lnTo>
                      <a:pt x="375" y="39"/>
                    </a:lnTo>
                    <a:lnTo>
                      <a:pt x="363" y="29"/>
                    </a:lnTo>
                    <a:lnTo>
                      <a:pt x="352" y="21"/>
                    </a:lnTo>
                    <a:lnTo>
                      <a:pt x="342" y="10"/>
                    </a:lnTo>
                    <a:lnTo>
                      <a:pt x="322" y="10"/>
                    </a:lnTo>
                    <a:lnTo>
                      <a:pt x="310" y="0"/>
                    </a:lnTo>
                    <a:lnTo>
                      <a:pt x="301" y="0"/>
                    </a:lnTo>
                    <a:lnTo>
                      <a:pt x="301" y="21"/>
                    </a:lnTo>
                    <a:lnTo>
                      <a:pt x="301" y="29"/>
                    </a:lnTo>
                    <a:lnTo>
                      <a:pt x="310" y="39"/>
                    </a:lnTo>
                    <a:lnTo>
                      <a:pt x="310" y="48"/>
                    </a:lnTo>
                    <a:lnTo>
                      <a:pt x="289" y="58"/>
                    </a:lnTo>
                    <a:lnTo>
                      <a:pt x="279" y="58"/>
                    </a:lnTo>
                    <a:lnTo>
                      <a:pt x="279" y="68"/>
                    </a:lnTo>
                    <a:lnTo>
                      <a:pt x="289" y="68"/>
                    </a:lnTo>
                    <a:lnTo>
                      <a:pt x="289" y="76"/>
                    </a:lnTo>
                    <a:lnTo>
                      <a:pt x="289" y="87"/>
                    </a:lnTo>
                    <a:lnTo>
                      <a:pt x="310" y="97"/>
                    </a:lnTo>
                    <a:lnTo>
                      <a:pt x="301" y="107"/>
                    </a:lnTo>
                    <a:lnTo>
                      <a:pt x="310" y="115"/>
                    </a:lnTo>
                    <a:lnTo>
                      <a:pt x="332" y="125"/>
                    </a:lnTo>
                    <a:lnTo>
                      <a:pt x="332" y="144"/>
                    </a:lnTo>
                    <a:lnTo>
                      <a:pt x="322" y="125"/>
                    </a:lnTo>
                    <a:lnTo>
                      <a:pt x="310" y="115"/>
                    </a:lnTo>
                    <a:lnTo>
                      <a:pt x="289" y="115"/>
                    </a:lnTo>
                    <a:lnTo>
                      <a:pt x="269" y="115"/>
                    </a:lnTo>
                    <a:lnTo>
                      <a:pt x="269" y="125"/>
                    </a:lnTo>
                    <a:lnTo>
                      <a:pt x="269" y="144"/>
                    </a:lnTo>
                    <a:lnTo>
                      <a:pt x="269" y="155"/>
                    </a:lnTo>
                    <a:lnTo>
                      <a:pt x="258" y="164"/>
                    </a:lnTo>
                    <a:lnTo>
                      <a:pt x="258" y="173"/>
                    </a:lnTo>
                    <a:lnTo>
                      <a:pt x="246" y="155"/>
                    </a:lnTo>
                    <a:lnTo>
                      <a:pt x="246" y="144"/>
                    </a:lnTo>
                    <a:lnTo>
                      <a:pt x="246" y="135"/>
                    </a:lnTo>
                    <a:lnTo>
                      <a:pt x="235" y="135"/>
                    </a:lnTo>
                    <a:lnTo>
                      <a:pt x="235" y="144"/>
                    </a:lnTo>
                    <a:lnTo>
                      <a:pt x="226" y="144"/>
                    </a:lnTo>
                    <a:lnTo>
                      <a:pt x="226" y="135"/>
                    </a:lnTo>
                    <a:lnTo>
                      <a:pt x="235" y="125"/>
                    </a:lnTo>
                    <a:lnTo>
                      <a:pt x="214" y="115"/>
                    </a:lnTo>
                    <a:lnTo>
                      <a:pt x="194" y="115"/>
                    </a:lnTo>
                    <a:lnTo>
                      <a:pt x="172" y="115"/>
                    </a:lnTo>
                    <a:lnTo>
                      <a:pt x="163" y="115"/>
                    </a:lnTo>
                    <a:lnTo>
                      <a:pt x="163" y="125"/>
                    </a:lnTo>
                    <a:lnTo>
                      <a:pt x="151" y="135"/>
                    </a:lnTo>
                    <a:lnTo>
                      <a:pt x="151" y="144"/>
                    </a:lnTo>
                    <a:lnTo>
                      <a:pt x="163" y="144"/>
                    </a:lnTo>
                    <a:lnTo>
                      <a:pt x="163" y="155"/>
                    </a:lnTo>
                    <a:lnTo>
                      <a:pt x="172" y="164"/>
                    </a:lnTo>
                    <a:lnTo>
                      <a:pt x="163" y="173"/>
                    </a:lnTo>
                    <a:lnTo>
                      <a:pt x="163" y="183"/>
                    </a:lnTo>
                    <a:lnTo>
                      <a:pt x="163" y="194"/>
                    </a:lnTo>
                    <a:lnTo>
                      <a:pt x="163" y="202"/>
                    </a:lnTo>
                    <a:lnTo>
                      <a:pt x="151" y="202"/>
                    </a:lnTo>
                    <a:lnTo>
                      <a:pt x="151" y="212"/>
                    </a:lnTo>
                    <a:lnTo>
                      <a:pt x="151" y="231"/>
                    </a:lnTo>
                    <a:lnTo>
                      <a:pt x="151" y="241"/>
                    </a:lnTo>
                    <a:lnTo>
                      <a:pt x="139" y="251"/>
                    </a:lnTo>
                    <a:lnTo>
                      <a:pt x="151" y="261"/>
                    </a:lnTo>
                    <a:lnTo>
                      <a:pt x="151" y="270"/>
                    </a:lnTo>
                    <a:lnTo>
                      <a:pt x="139" y="299"/>
                    </a:lnTo>
                    <a:lnTo>
                      <a:pt x="130" y="299"/>
                    </a:lnTo>
                    <a:lnTo>
                      <a:pt x="118" y="299"/>
                    </a:lnTo>
                    <a:lnTo>
                      <a:pt x="108" y="299"/>
                    </a:lnTo>
                    <a:lnTo>
                      <a:pt x="96" y="299"/>
                    </a:lnTo>
                    <a:lnTo>
                      <a:pt x="87" y="288"/>
                    </a:lnTo>
                    <a:lnTo>
                      <a:pt x="55" y="299"/>
                    </a:lnTo>
                    <a:lnTo>
                      <a:pt x="33" y="308"/>
                    </a:lnTo>
                    <a:lnTo>
                      <a:pt x="33" y="318"/>
                    </a:lnTo>
                    <a:lnTo>
                      <a:pt x="33" y="327"/>
                    </a:lnTo>
                    <a:lnTo>
                      <a:pt x="33" y="347"/>
                    </a:lnTo>
                    <a:lnTo>
                      <a:pt x="33" y="356"/>
                    </a:lnTo>
                    <a:lnTo>
                      <a:pt x="12" y="365"/>
                    </a:lnTo>
                    <a:lnTo>
                      <a:pt x="12" y="375"/>
                    </a:lnTo>
                    <a:lnTo>
                      <a:pt x="12" y="385"/>
                    </a:lnTo>
                    <a:lnTo>
                      <a:pt x="12" y="395"/>
                    </a:lnTo>
                    <a:lnTo>
                      <a:pt x="0" y="414"/>
                    </a:lnTo>
                    <a:lnTo>
                      <a:pt x="12" y="414"/>
                    </a:lnTo>
                    <a:lnTo>
                      <a:pt x="12" y="424"/>
                    </a:lnTo>
                    <a:lnTo>
                      <a:pt x="12" y="434"/>
                    </a:lnTo>
                    <a:lnTo>
                      <a:pt x="0" y="434"/>
                    </a:lnTo>
                    <a:lnTo>
                      <a:pt x="0" y="443"/>
                    </a:lnTo>
                    <a:lnTo>
                      <a:pt x="0" y="452"/>
                    </a:lnTo>
                    <a:lnTo>
                      <a:pt x="0" y="462"/>
                    </a:lnTo>
                    <a:lnTo>
                      <a:pt x="0" y="462"/>
                    </a:lnTo>
                    <a:lnTo>
                      <a:pt x="0" y="462"/>
                    </a:lnTo>
                    <a:close/>
                  </a:path>
                </a:pathLst>
              </a:custGeom>
              <a:solidFill>
                <a:srgbClr val="0072C6"/>
              </a:solidFill>
              <a:ln w="3175" cmpd="sng">
                <a:solidFill>
                  <a:schemeClr val="bg1"/>
                </a:solidFill>
                <a:round/>
                <a:headEnd/>
                <a:tailEnd/>
              </a:ln>
            </p:spPr>
            <p:txBody>
              <a:bodyPr/>
              <a:lstStyle/>
              <a:p>
                <a:pPr>
                  <a:defRPr/>
                </a:pPr>
                <a:endParaRPr lang="de-CH"/>
              </a:p>
            </p:txBody>
          </p:sp>
          <p:sp>
            <p:nvSpPr>
              <p:cNvPr id="1261" name="Freeform 42"/>
              <p:cNvSpPr>
                <a:spLocks/>
              </p:cNvSpPr>
              <p:nvPr/>
            </p:nvSpPr>
            <p:spPr bwMode="auto">
              <a:xfrm>
                <a:off x="3041" y="2466"/>
                <a:ext cx="55" cy="77"/>
              </a:xfrm>
              <a:custGeom>
                <a:avLst/>
                <a:gdLst>
                  <a:gd name="T0" fmla="*/ 3 w 53"/>
                  <a:gd name="T1" fmla="*/ 69 h 81"/>
                  <a:gd name="T2" fmla="*/ 5 w 53"/>
                  <a:gd name="T3" fmla="*/ 52 h 81"/>
                  <a:gd name="T4" fmla="*/ 0 w 53"/>
                  <a:gd name="T5" fmla="*/ 43 h 81"/>
                  <a:gd name="T6" fmla="*/ 0 w 53"/>
                  <a:gd name="T7" fmla="*/ 33 h 81"/>
                  <a:gd name="T8" fmla="*/ 0 w 53"/>
                  <a:gd name="T9" fmla="*/ 23 h 81"/>
                  <a:gd name="T10" fmla="*/ 3 w 53"/>
                  <a:gd name="T11" fmla="*/ 9 h 81"/>
                  <a:gd name="T12" fmla="*/ 18 w 53"/>
                  <a:gd name="T13" fmla="*/ 0 h 81"/>
                  <a:gd name="T14" fmla="*/ 31 w 53"/>
                  <a:gd name="T15" fmla="*/ 14 h 81"/>
                  <a:gd name="T16" fmla="*/ 31 w 53"/>
                  <a:gd name="T17" fmla="*/ 23 h 81"/>
                  <a:gd name="T18" fmla="*/ 43 w 53"/>
                  <a:gd name="T19" fmla="*/ 33 h 81"/>
                  <a:gd name="T20" fmla="*/ 53 w 53"/>
                  <a:gd name="T21" fmla="*/ 43 h 81"/>
                  <a:gd name="T22" fmla="*/ 53 w 53"/>
                  <a:gd name="T23" fmla="*/ 51 h 81"/>
                  <a:gd name="T24" fmla="*/ 53 w 53"/>
                  <a:gd name="T25" fmla="*/ 62 h 81"/>
                  <a:gd name="T26" fmla="*/ 50 w 53"/>
                  <a:gd name="T27" fmla="*/ 81 h 81"/>
                  <a:gd name="T28" fmla="*/ 43 w 53"/>
                  <a:gd name="T29" fmla="*/ 81 h 81"/>
                  <a:gd name="T30" fmla="*/ 17 w 53"/>
                  <a:gd name="T31" fmla="*/ 81 h 81"/>
                  <a:gd name="T32" fmla="*/ 3 w 53"/>
                  <a:gd name="T33" fmla="*/ 69 h 81"/>
                  <a:gd name="T34" fmla="*/ 3 w 53"/>
                  <a:gd name="T35"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1">
                    <a:moveTo>
                      <a:pt x="3" y="69"/>
                    </a:moveTo>
                    <a:lnTo>
                      <a:pt x="5" y="52"/>
                    </a:lnTo>
                    <a:lnTo>
                      <a:pt x="0" y="43"/>
                    </a:lnTo>
                    <a:lnTo>
                      <a:pt x="0" y="33"/>
                    </a:lnTo>
                    <a:lnTo>
                      <a:pt x="0" y="23"/>
                    </a:lnTo>
                    <a:lnTo>
                      <a:pt x="3" y="9"/>
                    </a:lnTo>
                    <a:lnTo>
                      <a:pt x="18" y="0"/>
                    </a:lnTo>
                    <a:lnTo>
                      <a:pt x="31" y="14"/>
                    </a:lnTo>
                    <a:lnTo>
                      <a:pt x="31" y="23"/>
                    </a:lnTo>
                    <a:lnTo>
                      <a:pt x="43" y="33"/>
                    </a:lnTo>
                    <a:lnTo>
                      <a:pt x="53" y="43"/>
                    </a:lnTo>
                    <a:lnTo>
                      <a:pt x="53" y="51"/>
                    </a:lnTo>
                    <a:lnTo>
                      <a:pt x="53" y="62"/>
                    </a:lnTo>
                    <a:lnTo>
                      <a:pt x="50" y="81"/>
                    </a:lnTo>
                    <a:lnTo>
                      <a:pt x="43" y="81"/>
                    </a:lnTo>
                    <a:lnTo>
                      <a:pt x="17" y="81"/>
                    </a:lnTo>
                    <a:lnTo>
                      <a:pt x="3" y="69"/>
                    </a:lnTo>
                    <a:lnTo>
                      <a:pt x="3" y="69"/>
                    </a:lnTo>
                    <a:close/>
                  </a:path>
                </a:pathLst>
              </a:custGeom>
              <a:grpFill/>
              <a:ln w="3175" cmpd="sng">
                <a:solidFill>
                  <a:schemeClr val="bg1"/>
                </a:solidFill>
                <a:round/>
                <a:headEnd/>
                <a:tailEnd/>
              </a:ln>
            </p:spPr>
            <p:txBody>
              <a:bodyPr/>
              <a:lstStyle/>
              <a:p>
                <a:pPr>
                  <a:defRPr/>
                </a:pPr>
                <a:endParaRPr lang="de-CH"/>
              </a:p>
            </p:txBody>
          </p:sp>
          <p:sp>
            <p:nvSpPr>
              <p:cNvPr id="1262" name="Freeform 43"/>
              <p:cNvSpPr>
                <a:spLocks/>
              </p:cNvSpPr>
              <p:nvPr/>
            </p:nvSpPr>
            <p:spPr bwMode="auto">
              <a:xfrm>
                <a:off x="3393" y="1775"/>
                <a:ext cx="175" cy="93"/>
              </a:xfrm>
              <a:custGeom>
                <a:avLst/>
                <a:gdLst>
                  <a:gd name="T0" fmla="*/ 14 w 231"/>
                  <a:gd name="T1" fmla="*/ 143 h 143"/>
                  <a:gd name="T2" fmla="*/ 16 w 231"/>
                  <a:gd name="T3" fmla="*/ 130 h 143"/>
                  <a:gd name="T4" fmla="*/ 16 w 231"/>
                  <a:gd name="T5" fmla="*/ 114 h 143"/>
                  <a:gd name="T6" fmla="*/ 29 w 231"/>
                  <a:gd name="T7" fmla="*/ 101 h 143"/>
                  <a:gd name="T8" fmla="*/ 43 w 231"/>
                  <a:gd name="T9" fmla="*/ 101 h 143"/>
                  <a:gd name="T10" fmla="*/ 58 w 231"/>
                  <a:gd name="T11" fmla="*/ 101 h 143"/>
                  <a:gd name="T12" fmla="*/ 72 w 231"/>
                  <a:gd name="T13" fmla="*/ 101 h 143"/>
                  <a:gd name="T14" fmla="*/ 85 w 231"/>
                  <a:gd name="T15" fmla="*/ 101 h 143"/>
                  <a:gd name="T16" fmla="*/ 101 w 231"/>
                  <a:gd name="T17" fmla="*/ 101 h 143"/>
                  <a:gd name="T18" fmla="*/ 115 w 231"/>
                  <a:gd name="T19" fmla="*/ 85 h 143"/>
                  <a:gd name="T20" fmla="*/ 130 w 231"/>
                  <a:gd name="T21" fmla="*/ 85 h 143"/>
                  <a:gd name="T22" fmla="*/ 159 w 231"/>
                  <a:gd name="T23" fmla="*/ 85 h 143"/>
                  <a:gd name="T24" fmla="*/ 173 w 231"/>
                  <a:gd name="T25" fmla="*/ 101 h 143"/>
                  <a:gd name="T26" fmla="*/ 188 w 231"/>
                  <a:gd name="T27" fmla="*/ 114 h 143"/>
                  <a:gd name="T28" fmla="*/ 188 w 231"/>
                  <a:gd name="T29" fmla="*/ 101 h 143"/>
                  <a:gd name="T30" fmla="*/ 202 w 231"/>
                  <a:gd name="T31" fmla="*/ 85 h 143"/>
                  <a:gd name="T32" fmla="*/ 217 w 231"/>
                  <a:gd name="T33" fmla="*/ 72 h 143"/>
                  <a:gd name="T34" fmla="*/ 217 w 231"/>
                  <a:gd name="T35" fmla="*/ 43 h 143"/>
                  <a:gd name="T36" fmla="*/ 202 w 231"/>
                  <a:gd name="T37" fmla="*/ 43 h 143"/>
                  <a:gd name="T38" fmla="*/ 202 w 231"/>
                  <a:gd name="T39" fmla="*/ 29 h 143"/>
                  <a:gd name="T40" fmla="*/ 217 w 231"/>
                  <a:gd name="T41" fmla="*/ 14 h 143"/>
                  <a:gd name="T42" fmla="*/ 231 w 231"/>
                  <a:gd name="T43" fmla="*/ 0 h 143"/>
                  <a:gd name="T44" fmla="*/ 217 w 231"/>
                  <a:gd name="T45" fmla="*/ 0 h 143"/>
                  <a:gd name="T46" fmla="*/ 202 w 231"/>
                  <a:gd name="T47" fmla="*/ 14 h 143"/>
                  <a:gd name="T48" fmla="*/ 188 w 231"/>
                  <a:gd name="T49" fmla="*/ 14 h 143"/>
                  <a:gd name="T50" fmla="*/ 173 w 231"/>
                  <a:gd name="T51" fmla="*/ 14 h 143"/>
                  <a:gd name="T52" fmla="*/ 159 w 231"/>
                  <a:gd name="T53" fmla="*/ 29 h 143"/>
                  <a:gd name="T54" fmla="*/ 144 w 231"/>
                  <a:gd name="T55" fmla="*/ 29 h 143"/>
                  <a:gd name="T56" fmla="*/ 130 w 231"/>
                  <a:gd name="T57" fmla="*/ 43 h 143"/>
                  <a:gd name="T58" fmla="*/ 115 w 231"/>
                  <a:gd name="T59" fmla="*/ 58 h 143"/>
                  <a:gd name="T60" fmla="*/ 115 w 231"/>
                  <a:gd name="T61" fmla="*/ 72 h 143"/>
                  <a:gd name="T62" fmla="*/ 101 w 231"/>
                  <a:gd name="T63" fmla="*/ 85 h 143"/>
                  <a:gd name="T64" fmla="*/ 85 w 231"/>
                  <a:gd name="T65" fmla="*/ 85 h 143"/>
                  <a:gd name="T66" fmla="*/ 72 w 231"/>
                  <a:gd name="T67" fmla="*/ 85 h 143"/>
                  <a:gd name="T68" fmla="*/ 29 w 231"/>
                  <a:gd name="T69" fmla="*/ 85 h 143"/>
                  <a:gd name="T70" fmla="*/ 16 w 231"/>
                  <a:gd name="T71" fmla="*/ 85 h 143"/>
                  <a:gd name="T72" fmla="*/ 0 w 231"/>
                  <a:gd name="T73" fmla="*/ 101 h 143"/>
                  <a:gd name="T74" fmla="*/ 0 w 231"/>
                  <a:gd name="T75" fmla="*/ 114 h 143"/>
                  <a:gd name="T76" fmla="*/ 16 w 231"/>
                  <a:gd name="T77" fmla="*/ 143 h 143"/>
                  <a:gd name="T78" fmla="*/ 16 w 231"/>
                  <a:gd name="T79" fmla="*/ 143 h 143"/>
                  <a:gd name="T80" fmla="*/ 14 w 231"/>
                  <a:gd name="T8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1" h="143">
                    <a:moveTo>
                      <a:pt x="14" y="143"/>
                    </a:moveTo>
                    <a:lnTo>
                      <a:pt x="16" y="130"/>
                    </a:lnTo>
                    <a:lnTo>
                      <a:pt x="16" y="114"/>
                    </a:lnTo>
                    <a:lnTo>
                      <a:pt x="29" y="101"/>
                    </a:lnTo>
                    <a:lnTo>
                      <a:pt x="43" y="101"/>
                    </a:lnTo>
                    <a:lnTo>
                      <a:pt x="58" y="101"/>
                    </a:lnTo>
                    <a:lnTo>
                      <a:pt x="72" y="101"/>
                    </a:lnTo>
                    <a:lnTo>
                      <a:pt x="85" y="101"/>
                    </a:lnTo>
                    <a:lnTo>
                      <a:pt x="101" y="101"/>
                    </a:lnTo>
                    <a:lnTo>
                      <a:pt x="115" y="85"/>
                    </a:lnTo>
                    <a:lnTo>
                      <a:pt x="130" y="85"/>
                    </a:lnTo>
                    <a:lnTo>
                      <a:pt x="159" y="85"/>
                    </a:lnTo>
                    <a:lnTo>
                      <a:pt x="173" y="101"/>
                    </a:lnTo>
                    <a:lnTo>
                      <a:pt x="188" y="114"/>
                    </a:lnTo>
                    <a:lnTo>
                      <a:pt x="188" y="101"/>
                    </a:lnTo>
                    <a:lnTo>
                      <a:pt x="202" y="85"/>
                    </a:lnTo>
                    <a:lnTo>
                      <a:pt x="217" y="72"/>
                    </a:lnTo>
                    <a:lnTo>
                      <a:pt x="217" y="43"/>
                    </a:lnTo>
                    <a:lnTo>
                      <a:pt x="202" y="43"/>
                    </a:lnTo>
                    <a:lnTo>
                      <a:pt x="202" y="29"/>
                    </a:lnTo>
                    <a:lnTo>
                      <a:pt x="217" y="14"/>
                    </a:lnTo>
                    <a:lnTo>
                      <a:pt x="231" y="0"/>
                    </a:lnTo>
                    <a:lnTo>
                      <a:pt x="217" y="0"/>
                    </a:lnTo>
                    <a:lnTo>
                      <a:pt x="202" y="14"/>
                    </a:lnTo>
                    <a:lnTo>
                      <a:pt x="188" y="14"/>
                    </a:lnTo>
                    <a:lnTo>
                      <a:pt x="173" y="14"/>
                    </a:lnTo>
                    <a:lnTo>
                      <a:pt x="159" y="29"/>
                    </a:lnTo>
                    <a:lnTo>
                      <a:pt x="144" y="29"/>
                    </a:lnTo>
                    <a:lnTo>
                      <a:pt x="130" y="43"/>
                    </a:lnTo>
                    <a:lnTo>
                      <a:pt x="115" y="58"/>
                    </a:lnTo>
                    <a:lnTo>
                      <a:pt x="115" y="72"/>
                    </a:lnTo>
                    <a:lnTo>
                      <a:pt x="101" y="85"/>
                    </a:lnTo>
                    <a:lnTo>
                      <a:pt x="85" y="85"/>
                    </a:lnTo>
                    <a:lnTo>
                      <a:pt x="72" y="85"/>
                    </a:lnTo>
                    <a:lnTo>
                      <a:pt x="29" y="85"/>
                    </a:lnTo>
                    <a:lnTo>
                      <a:pt x="16" y="85"/>
                    </a:lnTo>
                    <a:lnTo>
                      <a:pt x="0" y="101"/>
                    </a:lnTo>
                    <a:lnTo>
                      <a:pt x="0" y="114"/>
                    </a:lnTo>
                    <a:lnTo>
                      <a:pt x="16" y="143"/>
                    </a:lnTo>
                    <a:lnTo>
                      <a:pt x="16" y="143"/>
                    </a:lnTo>
                    <a:lnTo>
                      <a:pt x="14" y="143"/>
                    </a:lnTo>
                    <a:close/>
                  </a:path>
                </a:pathLst>
              </a:custGeom>
              <a:grpFill/>
              <a:ln w="3175" cmpd="sng">
                <a:solidFill>
                  <a:schemeClr val="bg1"/>
                </a:solidFill>
                <a:round/>
                <a:headEnd/>
                <a:tailEnd/>
              </a:ln>
            </p:spPr>
            <p:txBody>
              <a:bodyPr/>
              <a:lstStyle/>
              <a:p>
                <a:pPr>
                  <a:defRPr/>
                </a:pPr>
                <a:endParaRPr lang="de-CH"/>
              </a:p>
            </p:txBody>
          </p:sp>
          <p:sp>
            <p:nvSpPr>
              <p:cNvPr id="1263" name="Freeform 44"/>
              <p:cNvSpPr>
                <a:spLocks/>
              </p:cNvSpPr>
              <p:nvPr/>
            </p:nvSpPr>
            <p:spPr bwMode="auto">
              <a:xfrm>
                <a:off x="3393" y="1775"/>
                <a:ext cx="175" cy="93"/>
              </a:xfrm>
              <a:custGeom>
                <a:avLst/>
                <a:gdLst>
                  <a:gd name="T0" fmla="*/ 14 w 231"/>
                  <a:gd name="T1" fmla="*/ 143 h 143"/>
                  <a:gd name="T2" fmla="*/ 16 w 231"/>
                  <a:gd name="T3" fmla="*/ 130 h 143"/>
                  <a:gd name="T4" fmla="*/ 16 w 231"/>
                  <a:gd name="T5" fmla="*/ 114 h 143"/>
                  <a:gd name="T6" fmla="*/ 29 w 231"/>
                  <a:gd name="T7" fmla="*/ 101 h 143"/>
                  <a:gd name="T8" fmla="*/ 43 w 231"/>
                  <a:gd name="T9" fmla="*/ 101 h 143"/>
                  <a:gd name="T10" fmla="*/ 58 w 231"/>
                  <a:gd name="T11" fmla="*/ 101 h 143"/>
                  <a:gd name="T12" fmla="*/ 72 w 231"/>
                  <a:gd name="T13" fmla="*/ 101 h 143"/>
                  <a:gd name="T14" fmla="*/ 85 w 231"/>
                  <a:gd name="T15" fmla="*/ 101 h 143"/>
                  <a:gd name="T16" fmla="*/ 101 w 231"/>
                  <a:gd name="T17" fmla="*/ 101 h 143"/>
                  <a:gd name="T18" fmla="*/ 115 w 231"/>
                  <a:gd name="T19" fmla="*/ 85 h 143"/>
                  <a:gd name="T20" fmla="*/ 130 w 231"/>
                  <a:gd name="T21" fmla="*/ 85 h 143"/>
                  <a:gd name="T22" fmla="*/ 159 w 231"/>
                  <a:gd name="T23" fmla="*/ 85 h 143"/>
                  <a:gd name="T24" fmla="*/ 173 w 231"/>
                  <a:gd name="T25" fmla="*/ 101 h 143"/>
                  <a:gd name="T26" fmla="*/ 188 w 231"/>
                  <a:gd name="T27" fmla="*/ 114 h 143"/>
                  <a:gd name="T28" fmla="*/ 188 w 231"/>
                  <a:gd name="T29" fmla="*/ 101 h 143"/>
                  <a:gd name="T30" fmla="*/ 202 w 231"/>
                  <a:gd name="T31" fmla="*/ 85 h 143"/>
                  <a:gd name="T32" fmla="*/ 217 w 231"/>
                  <a:gd name="T33" fmla="*/ 72 h 143"/>
                  <a:gd name="T34" fmla="*/ 217 w 231"/>
                  <a:gd name="T35" fmla="*/ 43 h 143"/>
                  <a:gd name="T36" fmla="*/ 202 w 231"/>
                  <a:gd name="T37" fmla="*/ 43 h 143"/>
                  <a:gd name="T38" fmla="*/ 202 w 231"/>
                  <a:gd name="T39" fmla="*/ 29 h 143"/>
                  <a:gd name="T40" fmla="*/ 217 w 231"/>
                  <a:gd name="T41" fmla="*/ 14 h 143"/>
                  <a:gd name="T42" fmla="*/ 231 w 231"/>
                  <a:gd name="T43" fmla="*/ 0 h 143"/>
                  <a:gd name="T44" fmla="*/ 217 w 231"/>
                  <a:gd name="T45" fmla="*/ 0 h 143"/>
                  <a:gd name="T46" fmla="*/ 202 w 231"/>
                  <a:gd name="T47" fmla="*/ 14 h 143"/>
                  <a:gd name="T48" fmla="*/ 188 w 231"/>
                  <a:gd name="T49" fmla="*/ 14 h 143"/>
                  <a:gd name="T50" fmla="*/ 173 w 231"/>
                  <a:gd name="T51" fmla="*/ 14 h 143"/>
                  <a:gd name="T52" fmla="*/ 159 w 231"/>
                  <a:gd name="T53" fmla="*/ 29 h 143"/>
                  <a:gd name="T54" fmla="*/ 144 w 231"/>
                  <a:gd name="T55" fmla="*/ 29 h 143"/>
                  <a:gd name="T56" fmla="*/ 130 w 231"/>
                  <a:gd name="T57" fmla="*/ 43 h 143"/>
                  <a:gd name="T58" fmla="*/ 115 w 231"/>
                  <a:gd name="T59" fmla="*/ 58 h 143"/>
                  <a:gd name="T60" fmla="*/ 115 w 231"/>
                  <a:gd name="T61" fmla="*/ 72 h 143"/>
                  <a:gd name="T62" fmla="*/ 101 w 231"/>
                  <a:gd name="T63" fmla="*/ 85 h 143"/>
                  <a:gd name="T64" fmla="*/ 85 w 231"/>
                  <a:gd name="T65" fmla="*/ 85 h 143"/>
                  <a:gd name="T66" fmla="*/ 72 w 231"/>
                  <a:gd name="T67" fmla="*/ 85 h 143"/>
                  <a:gd name="T68" fmla="*/ 29 w 231"/>
                  <a:gd name="T69" fmla="*/ 85 h 143"/>
                  <a:gd name="T70" fmla="*/ 16 w 231"/>
                  <a:gd name="T71" fmla="*/ 85 h 143"/>
                  <a:gd name="T72" fmla="*/ 0 w 231"/>
                  <a:gd name="T73" fmla="*/ 101 h 143"/>
                  <a:gd name="T74" fmla="*/ 0 w 231"/>
                  <a:gd name="T75" fmla="*/ 114 h 143"/>
                  <a:gd name="T76" fmla="*/ 16 w 231"/>
                  <a:gd name="T77" fmla="*/ 143 h 143"/>
                  <a:gd name="T78" fmla="*/ 16 w 231"/>
                  <a:gd name="T7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1" h="143">
                    <a:moveTo>
                      <a:pt x="14" y="143"/>
                    </a:moveTo>
                    <a:lnTo>
                      <a:pt x="16" y="130"/>
                    </a:lnTo>
                    <a:lnTo>
                      <a:pt x="16" y="114"/>
                    </a:lnTo>
                    <a:lnTo>
                      <a:pt x="29" y="101"/>
                    </a:lnTo>
                    <a:lnTo>
                      <a:pt x="43" y="101"/>
                    </a:lnTo>
                    <a:lnTo>
                      <a:pt x="58" y="101"/>
                    </a:lnTo>
                    <a:lnTo>
                      <a:pt x="72" y="101"/>
                    </a:lnTo>
                    <a:lnTo>
                      <a:pt x="85" y="101"/>
                    </a:lnTo>
                    <a:lnTo>
                      <a:pt x="101" y="101"/>
                    </a:lnTo>
                    <a:lnTo>
                      <a:pt x="115" y="85"/>
                    </a:lnTo>
                    <a:lnTo>
                      <a:pt x="130" y="85"/>
                    </a:lnTo>
                    <a:lnTo>
                      <a:pt x="159" y="85"/>
                    </a:lnTo>
                    <a:lnTo>
                      <a:pt x="173" y="101"/>
                    </a:lnTo>
                    <a:lnTo>
                      <a:pt x="188" y="114"/>
                    </a:lnTo>
                    <a:lnTo>
                      <a:pt x="188" y="101"/>
                    </a:lnTo>
                    <a:lnTo>
                      <a:pt x="202" y="85"/>
                    </a:lnTo>
                    <a:lnTo>
                      <a:pt x="217" y="72"/>
                    </a:lnTo>
                    <a:lnTo>
                      <a:pt x="217" y="43"/>
                    </a:lnTo>
                    <a:lnTo>
                      <a:pt x="202" y="43"/>
                    </a:lnTo>
                    <a:lnTo>
                      <a:pt x="202" y="29"/>
                    </a:lnTo>
                    <a:lnTo>
                      <a:pt x="217" y="14"/>
                    </a:lnTo>
                    <a:lnTo>
                      <a:pt x="231" y="0"/>
                    </a:lnTo>
                    <a:lnTo>
                      <a:pt x="217" y="0"/>
                    </a:lnTo>
                    <a:lnTo>
                      <a:pt x="202" y="14"/>
                    </a:lnTo>
                    <a:lnTo>
                      <a:pt x="188" y="14"/>
                    </a:lnTo>
                    <a:lnTo>
                      <a:pt x="173" y="14"/>
                    </a:lnTo>
                    <a:lnTo>
                      <a:pt x="159" y="29"/>
                    </a:lnTo>
                    <a:lnTo>
                      <a:pt x="144" y="29"/>
                    </a:lnTo>
                    <a:lnTo>
                      <a:pt x="130" y="43"/>
                    </a:lnTo>
                    <a:lnTo>
                      <a:pt x="115" y="58"/>
                    </a:lnTo>
                    <a:lnTo>
                      <a:pt x="115" y="72"/>
                    </a:lnTo>
                    <a:lnTo>
                      <a:pt x="101" y="85"/>
                    </a:lnTo>
                    <a:lnTo>
                      <a:pt x="85" y="85"/>
                    </a:lnTo>
                    <a:lnTo>
                      <a:pt x="72" y="85"/>
                    </a:lnTo>
                    <a:lnTo>
                      <a:pt x="29" y="85"/>
                    </a:lnTo>
                    <a:lnTo>
                      <a:pt x="16" y="85"/>
                    </a:lnTo>
                    <a:lnTo>
                      <a:pt x="0" y="101"/>
                    </a:lnTo>
                    <a:lnTo>
                      <a:pt x="0" y="114"/>
                    </a:lnTo>
                    <a:lnTo>
                      <a:pt x="16" y="143"/>
                    </a:lnTo>
                    <a:lnTo>
                      <a:pt x="16" y="143"/>
                    </a:lnTo>
                  </a:path>
                </a:pathLst>
              </a:custGeom>
              <a:solidFill>
                <a:srgbClr val="0072C6"/>
              </a:solidFill>
              <a:ln w="3175" cmpd="sng">
                <a:solidFill>
                  <a:schemeClr val="bg1"/>
                </a:solidFill>
                <a:prstDash val="solid"/>
                <a:round/>
                <a:headEnd/>
                <a:tailEnd/>
              </a:ln>
            </p:spPr>
            <p:txBody>
              <a:bodyPr/>
              <a:lstStyle/>
              <a:p>
                <a:pPr>
                  <a:defRPr/>
                </a:pPr>
                <a:endParaRPr lang="de-CH"/>
              </a:p>
            </p:txBody>
          </p:sp>
          <p:sp>
            <p:nvSpPr>
              <p:cNvPr id="1264" name="Freeform 45"/>
              <p:cNvSpPr>
                <a:spLocks/>
              </p:cNvSpPr>
              <p:nvPr/>
            </p:nvSpPr>
            <p:spPr bwMode="auto">
              <a:xfrm>
                <a:off x="3469" y="1996"/>
                <a:ext cx="54" cy="44"/>
              </a:xfrm>
              <a:custGeom>
                <a:avLst/>
                <a:gdLst>
                  <a:gd name="T0" fmla="*/ 72 w 72"/>
                  <a:gd name="T1" fmla="*/ 72 h 72"/>
                  <a:gd name="T2" fmla="*/ 58 w 72"/>
                  <a:gd name="T3" fmla="*/ 72 h 72"/>
                  <a:gd name="T4" fmla="*/ 29 w 72"/>
                  <a:gd name="T5" fmla="*/ 72 h 72"/>
                  <a:gd name="T6" fmla="*/ 29 w 72"/>
                  <a:gd name="T7" fmla="*/ 56 h 72"/>
                  <a:gd name="T8" fmla="*/ 0 w 72"/>
                  <a:gd name="T9" fmla="*/ 56 h 72"/>
                  <a:gd name="T10" fmla="*/ 0 w 72"/>
                  <a:gd name="T11" fmla="*/ 29 h 72"/>
                  <a:gd name="T12" fmla="*/ 0 w 72"/>
                  <a:gd name="T13" fmla="*/ 14 h 72"/>
                  <a:gd name="T14" fmla="*/ 14 w 72"/>
                  <a:gd name="T15" fmla="*/ 14 h 72"/>
                  <a:gd name="T16" fmla="*/ 14 w 72"/>
                  <a:gd name="T17" fmla="*/ 0 h 72"/>
                  <a:gd name="T18" fmla="*/ 29 w 72"/>
                  <a:gd name="T19" fmla="*/ 14 h 72"/>
                  <a:gd name="T20" fmla="*/ 43 w 72"/>
                  <a:gd name="T21" fmla="*/ 0 h 72"/>
                  <a:gd name="T22" fmla="*/ 58 w 72"/>
                  <a:gd name="T23" fmla="*/ 14 h 72"/>
                  <a:gd name="T24" fmla="*/ 72 w 72"/>
                  <a:gd name="T25" fmla="*/ 14 h 72"/>
                  <a:gd name="T26" fmla="*/ 72 w 72"/>
                  <a:gd name="T27" fmla="*/ 29 h 72"/>
                  <a:gd name="T28" fmla="*/ 72 w 72"/>
                  <a:gd name="T29" fmla="*/ 43 h 72"/>
                  <a:gd name="T30" fmla="*/ 72 w 72"/>
                  <a:gd name="T31" fmla="*/ 56 h 72"/>
                  <a:gd name="T32" fmla="*/ 72 w 72"/>
                  <a:gd name="T33" fmla="*/ 72 h 72"/>
                  <a:gd name="T34" fmla="*/ 58 w 72"/>
                  <a:gd name="T35" fmla="*/ 72 h 72"/>
                  <a:gd name="T36" fmla="*/ 72 w 72"/>
                  <a:gd name="T37" fmla="*/ 72 h 72"/>
                  <a:gd name="T38" fmla="*/ 72 w 72"/>
                  <a:gd name="T3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2">
                    <a:moveTo>
                      <a:pt x="72" y="72"/>
                    </a:moveTo>
                    <a:lnTo>
                      <a:pt x="58" y="72"/>
                    </a:lnTo>
                    <a:lnTo>
                      <a:pt x="29" y="72"/>
                    </a:lnTo>
                    <a:lnTo>
                      <a:pt x="29" y="56"/>
                    </a:lnTo>
                    <a:lnTo>
                      <a:pt x="0" y="56"/>
                    </a:lnTo>
                    <a:lnTo>
                      <a:pt x="0" y="29"/>
                    </a:lnTo>
                    <a:lnTo>
                      <a:pt x="0" y="14"/>
                    </a:lnTo>
                    <a:lnTo>
                      <a:pt x="14" y="14"/>
                    </a:lnTo>
                    <a:lnTo>
                      <a:pt x="14" y="0"/>
                    </a:lnTo>
                    <a:lnTo>
                      <a:pt x="29" y="14"/>
                    </a:lnTo>
                    <a:lnTo>
                      <a:pt x="43" y="0"/>
                    </a:lnTo>
                    <a:lnTo>
                      <a:pt x="58" y="14"/>
                    </a:lnTo>
                    <a:lnTo>
                      <a:pt x="72" y="14"/>
                    </a:lnTo>
                    <a:lnTo>
                      <a:pt x="72" y="29"/>
                    </a:lnTo>
                    <a:lnTo>
                      <a:pt x="72" y="43"/>
                    </a:lnTo>
                    <a:lnTo>
                      <a:pt x="72" y="56"/>
                    </a:lnTo>
                    <a:lnTo>
                      <a:pt x="72" y="72"/>
                    </a:lnTo>
                    <a:lnTo>
                      <a:pt x="58" y="72"/>
                    </a:lnTo>
                    <a:lnTo>
                      <a:pt x="72" y="72"/>
                    </a:lnTo>
                    <a:lnTo>
                      <a:pt x="72" y="72"/>
                    </a:lnTo>
                    <a:close/>
                  </a:path>
                </a:pathLst>
              </a:custGeom>
              <a:grpFill/>
              <a:ln w="3175" cmpd="sng">
                <a:solidFill>
                  <a:schemeClr val="bg1"/>
                </a:solidFill>
                <a:round/>
                <a:headEnd/>
                <a:tailEnd/>
              </a:ln>
            </p:spPr>
            <p:txBody>
              <a:bodyPr/>
              <a:lstStyle/>
              <a:p>
                <a:pPr>
                  <a:defRPr/>
                </a:pPr>
                <a:endParaRPr lang="de-CH"/>
              </a:p>
            </p:txBody>
          </p:sp>
          <p:sp>
            <p:nvSpPr>
              <p:cNvPr id="1265" name="Freeform 46"/>
              <p:cNvSpPr>
                <a:spLocks/>
              </p:cNvSpPr>
              <p:nvPr/>
            </p:nvSpPr>
            <p:spPr bwMode="auto">
              <a:xfrm>
                <a:off x="3469" y="1996"/>
                <a:ext cx="54" cy="44"/>
              </a:xfrm>
              <a:custGeom>
                <a:avLst/>
                <a:gdLst>
                  <a:gd name="T0" fmla="*/ 72 w 72"/>
                  <a:gd name="T1" fmla="*/ 72 h 72"/>
                  <a:gd name="T2" fmla="*/ 58 w 72"/>
                  <a:gd name="T3" fmla="*/ 72 h 72"/>
                  <a:gd name="T4" fmla="*/ 29 w 72"/>
                  <a:gd name="T5" fmla="*/ 72 h 72"/>
                  <a:gd name="T6" fmla="*/ 29 w 72"/>
                  <a:gd name="T7" fmla="*/ 56 h 72"/>
                  <a:gd name="T8" fmla="*/ 0 w 72"/>
                  <a:gd name="T9" fmla="*/ 56 h 72"/>
                  <a:gd name="T10" fmla="*/ 0 w 72"/>
                  <a:gd name="T11" fmla="*/ 29 h 72"/>
                  <a:gd name="T12" fmla="*/ 0 w 72"/>
                  <a:gd name="T13" fmla="*/ 14 h 72"/>
                  <a:gd name="T14" fmla="*/ 14 w 72"/>
                  <a:gd name="T15" fmla="*/ 14 h 72"/>
                  <a:gd name="T16" fmla="*/ 14 w 72"/>
                  <a:gd name="T17" fmla="*/ 0 h 72"/>
                  <a:gd name="T18" fmla="*/ 29 w 72"/>
                  <a:gd name="T19" fmla="*/ 14 h 72"/>
                  <a:gd name="T20" fmla="*/ 43 w 72"/>
                  <a:gd name="T21" fmla="*/ 0 h 72"/>
                  <a:gd name="T22" fmla="*/ 58 w 72"/>
                  <a:gd name="T23" fmla="*/ 14 h 72"/>
                  <a:gd name="T24" fmla="*/ 72 w 72"/>
                  <a:gd name="T25" fmla="*/ 14 h 72"/>
                  <a:gd name="T26" fmla="*/ 72 w 72"/>
                  <a:gd name="T27" fmla="*/ 29 h 72"/>
                  <a:gd name="T28" fmla="*/ 72 w 72"/>
                  <a:gd name="T29" fmla="*/ 43 h 72"/>
                  <a:gd name="T30" fmla="*/ 72 w 72"/>
                  <a:gd name="T31" fmla="*/ 56 h 72"/>
                  <a:gd name="T32" fmla="*/ 72 w 72"/>
                  <a:gd name="T33" fmla="*/ 72 h 72"/>
                  <a:gd name="T34" fmla="*/ 58 w 72"/>
                  <a:gd name="T35" fmla="*/ 72 h 72"/>
                  <a:gd name="T36" fmla="*/ 72 w 72"/>
                  <a:gd name="T37" fmla="*/ 72 h 72"/>
                  <a:gd name="T38" fmla="*/ 72 w 72"/>
                  <a:gd name="T3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2">
                    <a:moveTo>
                      <a:pt x="72" y="72"/>
                    </a:moveTo>
                    <a:lnTo>
                      <a:pt x="58" y="72"/>
                    </a:lnTo>
                    <a:lnTo>
                      <a:pt x="29" y="72"/>
                    </a:lnTo>
                    <a:lnTo>
                      <a:pt x="29" y="56"/>
                    </a:lnTo>
                    <a:lnTo>
                      <a:pt x="0" y="56"/>
                    </a:lnTo>
                    <a:lnTo>
                      <a:pt x="0" y="29"/>
                    </a:lnTo>
                    <a:lnTo>
                      <a:pt x="0" y="14"/>
                    </a:lnTo>
                    <a:lnTo>
                      <a:pt x="14" y="14"/>
                    </a:lnTo>
                    <a:lnTo>
                      <a:pt x="14" y="0"/>
                    </a:lnTo>
                    <a:lnTo>
                      <a:pt x="29" y="14"/>
                    </a:lnTo>
                    <a:lnTo>
                      <a:pt x="43" y="0"/>
                    </a:lnTo>
                    <a:lnTo>
                      <a:pt x="58" y="14"/>
                    </a:lnTo>
                    <a:lnTo>
                      <a:pt x="72" y="14"/>
                    </a:lnTo>
                    <a:lnTo>
                      <a:pt x="72" y="29"/>
                    </a:lnTo>
                    <a:lnTo>
                      <a:pt x="72" y="43"/>
                    </a:lnTo>
                    <a:lnTo>
                      <a:pt x="72" y="56"/>
                    </a:lnTo>
                    <a:lnTo>
                      <a:pt x="72" y="72"/>
                    </a:lnTo>
                    <a:lnTo>
                      <a:pt x="58" y="72"/>
                    </a:lnTo>
                    <a:lnTo>
                      <a:pt x="72" y="72"/>
                    </a:lnTo>
                    <a:lnTo>
                      <a:pt x="72" y="72"/>
                    </a:lnTo>
                  </a:path>
                </a:pathLst>
              </a:custGeom>
              <a:solidFill>
                <a:srgbClr val="0072C6"/>
              </a:solidFill>
              <a:ln w="3175" cmpd="sng">
                <a:solidFill>
                  <a:schemeClr val="bg1"/>
                </a:solidFill>
                <a:prstDash val="solid"/>
                <a:round/>
                <a:headEnd/>
                <a:tailEnd/>
              </a:ln>
            </p:spPr>
            <p:txBody>
              <a:bodyPr/>
              <a:lstStyle/>
              <a:p>
                <a:pPr>
                  <a:defRPr/>
                </a:pPr>
                <a:endParaRPr lang="de-CH"/>
              </a:p>
            </p:txBody>
          </p:sp>
          <p:sp>
            <p:nvSpPr>
              <p:cNvPr id="1266" name="Freeform 47"/>
              <p:cNvSpPr>
                <a:spLocks/>
              </p:cNvSpPr>
              <p:nvPr/>
            </p:nvSpPr>
            <p:spPr bwMode="auto">
              <a:xfrm>
                <a:off x="3542" y="1949"/>
                <a:ext cx="110" cy="109"/>
              </a:xfrm>
              <a:custGeom>
                <a:avLst/>
                <a:gdLst>
                  <a:gd name="T0" fmla="*/ 72 w 143"/>
                  <a:gd name="T1" fmla="*/ 173 h 173"/>
                  <a:gd name="T2" fmla="*/ 43 w 143"/>
                  <a:gd name="T3" fmla="*/ 159 h 173"/>
                  <a:gd name="T4" fmla="*/ 58 w 143"/>
                  <a:gd name="T5" fmla="*/ 159 h 173"/>
                  <a:gd name="T6" fmla="*/ 58 w 143"/>
                  <a:gd name="T7" fmla="*/ 144 h 173"/>
                  <a:gd name="T8" fmla="*/ 43 w 143"/>
                  <a:gd name="T9" fmla="*/ 144 h 173"/>
                  <a:gd name="T10" fmla="*/ 14 w 143"/>
                  <a:gd name="T11" fmla="*/ 144 h 173"/>
                  <a:gd name="T12" fmla="*/ 0 w 143"/>
                  <a:gd name="T13" fmla="*/ 130 h 173"/>
                  <a:gd name="T14" fmla="*/ 0 w 143"/>
                  <a:gd name="T15" fmla="*/ 117 h 173"/>
                  <a:gd name="T16" fmla="*/ 14 w 143"/>
                  <a:gd name="T17" fmla="*/ 103 h 173"/>
                  <a:gd name="T18" fmla="*/ 0 w 143"/>
                  <a:gd name="T19" fmla="*/ 88 h 173"/>
                  <a:gd name="T20" fmla="*/ 0 w 143"/>
                  <a:gd name="T21" fmla="*/ 72 h 173"/>
                  <a:gd name="T22" fmla="*/ 14 w 143"/>
                  <a:gd name="T23" fmla="*/ 59 h 173"/>
                  <a:gd name="T24" fmla="*/ 29 w 143"/>
                  <a:gd name="T25" fmla="*/ 59 h 173"/>
                  <a:gd name="T26" fmla="*/ 43 w 143"/>
                  <a:gd name="T27" fmla="*/ 43 h 173"/>
                  <a:gd name="T28" fmla="*/ 43 w 143"/>
                  <a:gd name="T29" fmla="*/ 30 h 173"/>
                  <a:gd name="T30" fmla="*/ 58 w 143"/>
                  <a:gd name="T31" fmla="*/ 30 h 173"/>
                  <a:gd name="T32" fmla="*/ 58 w 143"/>
                  <a:gd name="T33" fmla="*/ 43 h 173"/>
                  <a:gd name="T34" fmla="*/ 43 w 143"/>
                  <a:gd name="T35" fmla="*/ 59 h 173"/>
                  <a:gd name="T36" fmla="*/ 58 w 143"/>
                  <a:gd name="T37" fmla="*/ 72 h 173"/>
                  <a:gd name="T38" fmla="*/ 72 w 143"/>
                  <a:gd name="T39" fmla="*/ 72 h 173"/>
                  <a:gd name="T40" fmla="*/ 72 w 143"/>
                  <a:gd name="T41" fmla="*/ 59 h 173"/>
                  <a:gd name="T42" fmla="*/ 72 w 143"/>
                  <a:gd name="T43" fmla="*/ 43 h 173"/>
                  <a:gd name="T44" fmla="*/ 85 w 143"/>
                  <a:gd name="T45" fmla="*/ 43 h 173"/>
                  <a:gd name="T46" fmla="*/ 101 w 143"/>
                  <a:gd name="T47" fmla="*/ 43 h 173"/>
                  <a:gd name="T48" fmla="*/ 114 w 143"/>
                  <a:gd name="T49" fmla="*/ 30 h 173"/>
                  <a:gd name="T50" fmla="*/ 101 w 143"/>
                  <a:gd name="T51" fmla="*/ 16 h 173"/>
                  <a:gd name="T52" fmla="*/ 85 w 143"/>
                  <a:gd name="T53" fmla="*/ 16 h 173"/>
                  <a:gd name="T54" fmla="*/ 101 w 143"/>
                  <a:gd name="T55" fmla="*/ 0 h 173"/>
                  <a:gd name="T56" fmla="*/ 114 w 143"/>
                  <a:gd name="T57" fmla="*/ 0 h 173"/>
                  <a:gd name="T58" fmla="*/ 143 w 143"/>
                  <a:gd name="T59" fmla="*/ 0 h 173"/>
                  <a:gd name="T60" fmla="*/ 130 w 143"/>
                  <a:gd name="T61" fmla="*/ 16 h 173"/>
                  <a:gd name="T62" fmla="*/ 143 w 143"/>
                  <a:gd name="T63" fmla="*/ 16 h 173"/>
                  <a:gd name="T64" fmla="*/ 130 w 143"/>
                  <a:gd name="T65" fmla="*/ 30 h 173"/>
                  <a:gd name="T66" fmla="*/ 143 w 143"/>
                  <a:gd name="T67" fmla="*/ 59 h 173"/>
                  <a:gd name="T68" fmla="*/ 130 w 143"/>
                  <a:gd name="T69" fmla="*/ 72 h 173"/>
                  <a:gd name="T70" fmla="*/ 101 w 143"/>
                  <a:gd name="T71" fmla="*/ 103 h 173"/>
                  <a:gd name="T72" fmla="*/ 114 w 143"/>
                  <a:gd name="T73" fmla="*/ 117 h 173"/>
                  <a:gd name="T74" fmla="*/ 101 w 143"/>
                  <a:gd name="T75" fmla="*/ 144 h 173"/>
                  <a:gd name="T76" fmla="*/ 85 w 143"/>
                  <a:gd name="T77" fmla="*/ 144 h 173"/>
                  <a:gd name="T78" fmla="*/ 72 w 143"/>
                  <a:gd name="T79" fmla="*/ 159 h 173"/>
                  <a:gd name="T80" fmla="*/ 85 w 143"/>
                  <a:gd name="T81" fmla="*/ 173 h 173"/>
                  <a:gd name="T82" fmla="*/ 72 w 143"/>
                  <a:gd name="T83" fmla="*/ 173 h 173"/>
                  <a:gd name="T84" fmla="*/ 72 w 143"/>
                  <a:gd name="T8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3" h="173">
                    <a:moveTo>
                      <a:pt x="72" y="173"/>
                    </a:moveTo>
                    <a:lnTo>
                      <a:pt x="43" y="159"/>
                    </a:lnTo>
                    <a:lnTo>
                      <a:pt x="58" y="159"/>
                    </a:lnTo>
                    <a:lnTo>
                      <a:pt x="58" y="144"/>
                    </a:lnTo>
                    <a:lnTo>
                      <a:pt x="43" y="144"/>
                    </a:lnTo>
                    <a:lnTo>
                      <a:pt x="14" y="144"/>
                    </a:lnTo>
                    <a:lnTo>
                      <a:pt x="0" y="130"/>
                    </a:lnTo>
                    <a:lnTo>
                      <a:pt x="0" y="117"/>
                    </a:lnTo>
                    <a:lnTo>
                      <a:pt x="14" y="103"/>
                    </a:lnTo>
                    <a:lnTo>
                      <a:pt x="0" y="88"/>
                    </a:lnTo>
                    <a:lnTo>
                      <a:pt x="0" y="72"/>
                    </a:lnTo>
                    <a:lnTo>
                      <a:pt x="14" y="59"/>
                    </a:lnTo>
                    <a:lnTo>
                      <a:pt x="29" y="59"/>
                    </a:lnTo>
                    <a:lnTo>
                      <a:pt x="43" y="43"/>
                    </a:lnTo>
                    <a:lnTo>
                      <a:pt x="43" y="30"/>
                    </a:lnTo>
                    <a:lnTo>
                      <a:pt x="58" y="30"/>
                    </a:lnTo>
                    <a:lnTo>
                      <a:pt x="58" y="43"/>
                    </a:lnTo>
                    <a:lnTo>
                      <a:pt x="43" y="59"/>
                    </a:lnTo>
                    <a:lnTo>
                      <a:pt x="58" y="72"/>
                    </a:lnTo>
                    <a:lnTo>
                      <a:pt x="72" y="72"/>
                    </a:lnTo>
                    <a:lnTo>
                      <a:pt x="72" y="59"/>
                    </a:lnTo>
                    <a:lnTo>
                      <a:pt x="72" y="43"/>
                    </a:lnTo>
                    <a:lnTo>
                      <a:pt x="85" y="43"/>
                    </a:lnTo>
                    <a:lnTo>
                      <a:pt x="101" y="43"/>
                    </a:lnTo>
                    <a:lnTo>
                      <a:pt x="114" y="30"/>
                    </a:lnTo>
                    <a:lnTo>
                      <a:pt x="101" y="16"/>
                    </a:lnTo>
                    <a:lnTo>
                      <a:pt x="85" y="16"/>
                    </a:lnTo>
                    <a:lnTo>
                      <a:pt x="101" y="0"/>
                    </a:lnTo>
                    <a:lnTo>
                      <a:pt x="114" y="0"/>
                    </a:lnTo>
                    <a:lnTo>
                      <a:pt x="143" y="0"/>
                    </a:lnTo>
                    <a:lnTo>
                      <a:pt x="130" y="16"/>
                    </a:lnTo>
                    <a:lnTo>
                      <a:pt x="143" y="16"/>
                    </a:lnTo>
                    <a:lnTo>
                      <a:pt x="130" y="30"/>
                    </a:lnTo>
                    <a:lnTo>
                      <a:pt x="143" y="59"/>
                    </a:lnTo>
                    <a:lnTo>
                      <a:pt x="130" y="72"/>
                    </a:lnTo>
                    <a:lnTo>
                      <a:pt x="101" y="103"/>
                    </a:lnTo>
                    <a:lnTo>
                      <a:pt x="114" y="117"/>
                    </a:lnTo>
                    <a:lnTo>
                      <a:pt x="101" y="144"/>
                    </a:lnTo>
                    <a:lnTo>
                      <a:pt x="85" y="144"/>
                    </a:lnTo>
                    <a:lnTo>
                      <a:pt x="72" y="159"/>
                    </a:lnTo>
                    <a:lnTo>
                      <a:pt x="85" y="173"/>
                    </a:lnTo>
                    <a:lnTo>
                      <a:pt x="72" y="173"/>
                    </a:lnTo>
                    <a:lnTo>
                      <a:pt x="72" y="173"/>
                    </a:lnTo>
                    <a:close/>
                  </a:path>
                </a:pathLst>
              </a:custGeom>
              <a:grpFill/>
              <a:ln w="3175" cmpd="sng">
                <a:solidFill>
                  <a:schemeClr val="bg1"/>
                </a:solidFill>
                <a:round/>
                <a:headEnd/>
                <a:tailEnd/>
              </a:ln>
            </p:spPr>
            <p:txBody>
              <a:bodyPr/>
              <a:lstStyle/>
              <a:p>
                <a:pPr>
                  <a:defRPr/>
                </a:pPr>
                <a:endParaRPr lang="de-CH"/>
              </a:p>
            </p:txBody>
          </p:sp>
          <p:sp>
            <p:nvSpPr>
              <p:cNvPr id="1267" name="Freeform 48"/>
              <p:cNvSpPr>
                <a:spLocks/>
              </p:cNvSpPr>
              <p:nvPr/>
            </p:nvSpPr>
            <p:spPr bwMode="auto">
              <a:xfrm>
                <a:off x="3542" y="1949"/>
                <a:ext cx="110" cy="109"/>
              </a:xfrm>
              <a:custGeom>
                <a:avLst/>
                <a:gdLst>
                  <a:gd name="T0" fmla="*/ 72 w 143"/>
                  <a:gd name="T1" fmla="*/ 173 h 173"/>
                  <a:gd name="T2" fmla="*/ 43 w 143"/>
                  <a:gd name="T3" fmla="*/ 159 h 173"/>
                  <a:gd name="T4" fmla="*/ 58 w 143"/>
                  <a:gd name="T5" fmla="*/ 159 h 173"/>
                  <a:gd name="T6" fmla="*/ 58 w 143"/>
                  <a:gd name="T7" fmla="*/ 144 h 173"/>
                  <a:gd name="T8" fmla="*/ 43 w 143"/>
                  <a:gd name="T9" fmla="*/ 144 h 173"/>
                  <a:gd name="T10" fmla="*/ 14 w 143"/>
                  <a:gd name="T11" fmla="*/ 144 h 173"/>
                  <a:gd name="T12" fmla="*/ 0 w 143"/>
                  <a:gd name="T13" fmla="*/ 130 h 173"/>
                  <a:gd name="T14" fmla="*/ 0 w 143"/>
                  <a:gd name="T15" fmla="*/ 117 h 173"/>
                  <a:gd name="T16" fmla="*/ 14 w 143"/>
                  <a:gd name="T17" fmla="*/ 103 h 173"/>
                  <a:gd name="T18" fmla="*/ 0 w 143"/>
                  <a:gd name="T19" fmla="*/ 88 h 173"/>
                  <a:gd name="T20" fmla="*/ 0 w 143"/>
                  <a:gd name="T21" fmla="*/ 72 h 173"/>
                  <a:gd name="T22" fmla="*/ 14 w 143"/>
                  <a:gd name="T23" fmla="*/ 59 h 173"/>
                  <a:gd name="T24" fmla="*/ 29 w 143"/>
                  <a:gd name="T25" fmla="*/ 59 h 173"/>
                  <a:gd name="T26" fmla="*/ 43 w 143"/>
                  <a:gd name="T27" fmla="*/ 43 h 173"/>
                  <a:gd name="T28" fmla="*/ 43 w 143"/>
                  <a:gd name="T29" fmla="*/ 30 h 173"/>
                  <a:gd name="T30" fmla="*/ 58 w 143"/>
                  <a:gd name="T31" fmla="*/ 30 h 173"/>
                  <a:gd name="T32" fmla="*/ 58 w 143"/>
                  <a:gd name="T33" fmla="*/ 43 h 173"/>
                  <a:gd name="T34" fmla="*/ 43 w 143"/>
                  <a:gd name="T35" fmla="*/ 59 h 173"/>
                  <a:gd name="T36" fmla="*/ 58 w 143"/>
                  <a:gd name="T37" fmla="*/ 72 h 173"/>
                  <a:gd name="T38" fmla="*/ 72 w 143"/>
                  <a:gd name="T39" fmla="*/ 72 h 173"/>
                  <a:gd name="T40" fmla="*/ 72 w 143"/>
                  <a:gd name="T41" fmla="*/ 59 h 173"/>
                  <a:gd name="T42" fmla="*/ 72 w 143"/>
                  <a:gd name="T43" fmla="*/ 43 h 173"/>
                  <a:gd name="T44" fmla="*/ 85 w 143"/>
                  <a:gd name="T45" fmla="*/ 43 h 173"/>
                  <a:gd name="T46" fmla="*/ 101 w 143"/>
                  <a:gd name="T47" fmla="*/ 43 h 173"/>
                  <a:gd name="T48" fmla="*/ 114 w 143"/>
                  <a:gd name="T49" fmla="*/ 30 h 173"/>
                  <a:gd name="T50" fmla="*/ 101 w 143"/>
                  <a:gd name="T51" fmla="*/ 16 h 173"/>
                  <a:gd name="T52" fmla="*/ 85 w 143"/>
                  <a:gd name="T53" fmla="*/ 16 h 173"/>
                  <a:gd name="T54" fmla="*/ 101 w 143"/>
                  <a:gd name="T55" fmla="*/ 0 h 173"/>
                  <a:gd name="T56" fmla="*/ 114 w 143"/>
                  <a:gd name="T57" fmla="*/ 0 h 173"/>
                  <a:gd name="T58" fmla="*/ 143 w 143"/>
                  <a:gd name="T59" fmla="*/ 0 h 173"/>
                  <a:gd name="T60" fmla="*/ 130 w 143"/>
                  <a:gd name="T61" fmla="*/ 16 h 173"/>
                  <a:gd name="T62" fmla="*/ 143 w 143"/>
                  <a:gd name="T63" fmla="*/ 16 h 173"/>
                  <a:gd name="T64" fmla="*/ 130 w 143"/>
                  <a:gd name="T65" fmla="*/ 30 h 173"/>
                  <a:gd name="T66" fmla="*/ 143 w 143"/>
                  <a:gd name="T67" fmla="*/ 59 h 173"/>
                  <a:gd name="T68" fmla="*/ 130 w 143"/>
                  <a:gd name="T69" fmla="*/ 72 h 173"/>
                  <a:gd name="T70" fmla="*/ 101 w 143"/>
                  <a:gd name="T71" fmla="*/ 103 h 173"/>
                  <a:gd name="T72" fmla="*/ 114 w 143"/>
                  <a:gd name="T73" fmla="*/ 117 h 173"/>
                  <a:gd name="T74" fmla="*/ 101 w 143"/>
                  <a:gd name="T75" fmla="*/ 144 h 173"/>
                  <a:gd name="T76" fmla="*/ 85 w 143"/>
                  <a:gd name="T77" fmla="*/ 144 h 173"/>
                  <a:gd name="T78" fmla="*/ 72 w 143"/>
                  <a:gd name="T79" fmla="*/ 159 h 173"/>
                  <a:gd name="T80" fmla="*/ 85 w 143"/>
                  <a:gd name="T81" fmla="*/ 173 h 173"/>
                  <a:gd name="T82" fmla="*/ 72 w 143"/>
                  <a:gd name="T83" fmla="*/ 173 h 173"/>
                  <a:gd name="T84" fmla="*/ 72 w 143"/>
                  <a:gd name="T8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3" h="173">
                    <a:moveTo>
                      <a:pt x="72" y="173"/>
                    </a:moveTo>
                    <a:lnTo>
                      <a:pt x="43" y="159"/>
                    </a:lnTo>
                    <a:lnTo>
                      <a:pt x="58" y="159"/>
                    </a:lnTo>
                    <a:lnTo>
                      <a:pt x="58" y="144"/>
                    </a:lnTo>
                    <a:lnTo>
                      <a:pt x="43" y="144"/>
                    </a:lnTo>
                    <a:lnTo>
                      <a:pt x="14" y="144"/>
                    </a:lnTo>
                    <a:lnTo>
                      <a:pt x="0" y="130"/>
                    </a:lnTo>
                    <a:lnTo>
                      <a:pt x="0" y="117"/>
                    </a:lnTo>
                    <a:lnTo>
                      <a:pt x="14" y="103"/>
                    </a:lnTo>
                    <a:lnTo>
                      <a:pt x="0" y="88"/>
                    </a:lnTo>
                    <a:lnTo>
                      <a:pt x="0" y="72"/>
                    </a:lnTo>
                    <a:lnTo>
                      <a:pt x="14" y="59"/>
                    </a:lnTo>
                    <a:lnTo>
                      <a:pt x="29" y="59"/>
                    </a:lnTo>
                    <a:lnTo>
                      <a:pt x="43" y="43"/>
                    </a:lnTo>
                    <a:lnTo>
                      <a:pt x="43" y="30"/>
                    </a:lnTo>
                    <a:lnTo>
                      <a:pt x="58" y="30"/>
                    </a:lnTo>
                    <a:lnTo>
                      <a:pt x="58" y="43"/>
                    </a:lnTo>
                    <a:lnTo>
                      <a:pt x="43" y="59"/>
                    </a:lnTo>
                    <a:lnTo>
                      <a:pt x="58" y="72"/>
                    </a:lnTo>
                    <a:lnTo>
                      <a:pt x="72" y="72"/>
                    </a:lnTo>
                    <a:lnTo>
                      <a:pt x="72" y="59"/>
                    </a:lnTo>
                    <a:lnTo>
                      <a:pt x="72" y="43"/>
                    </a:lnTo>
                    <a:lnTo>
                      <a:pt x="85" y="43"/>
                    </a:lnTo>
                    <a:lnTo>
                      <a:pt x="101" y="43"/>
                    </a:lnTo>
                    <a:lnTo>
                      <a:pt x="114" y="30"/>
                    </a:lnTo>
                    <a:lnTo>
                      <a:pt x="101" y="16"/>
                    </a:lnTo>
                    <a:lnTo>
                      <a:pt x="85" y="16"/>
                    </a:lnTo>
                    <a:lnTo>
                      <a:pt x="101" y="0"/>
                    </a:lnTo>
                    <a:lnTo>
                      <a:pt x="114" y="0"/>
                    </a:lnTo>
                    <a:lnTo>
                      <a:pt x="143" y="0"/>
                    </a:lnTo>
                    <a:lnTo>
                      <a:pt x="130" y="16"/>
                    </a:lnTo>
                    <a:lnTo>
                      <a:pt x="143" y="16"/>
                    </a:lnTo>
                    <a:lnTo>
                      <a:pt x="130" y="30"/>
                    </a:lnTo>
                    <a:lnTo>
                      <a:pt x="143" y="59"/>
                    </a:lnTo>
                    <a:lnTo>
                      <a:pt x="130" y="72"/>
                    </a:lnTo>
                    <a:lnTo>
                      <a:pt x="101" y="103"/>
                    </a:lnTo>
                    <a:lnTo>
                      <a:pt x="114" y="117"/>
                    </a:lnTo>
                    <a:lnTo>
                      <a:pt x="101" y="144"/>
                    </a:lnTo>
                    <a:lnTo>
                      <a:pt x="85" y="144"/>
                    </a:lnTo>
                    <a:lnTo>
                      <a:pt x="72" y="159"/>
                    </a:lnTo>
                    <a:lnTo>
                      <a:pt x="85" y="173"/>
                    </a:lnTo>
                    <a:lnTo>
                      <a:pt x="72" y="173"/>
                    </a:lnTo>
                    <a:lnTo>
                      <a:pt x="72" y="173"/>
                    </a:lnTo>
                  </a:path>
                </a:pathLst>
              </a:custGeom>
              <a:solidFill>
                <a:srgbClr val="0072C6"/>
              </a:solidFill>
              <a:ln w="3175" cmpd="sng">
                <a:solidFill>
                  <a:schemeClr val="bg1"/>
                </a:solidFill>
                <a:prstDash val="solid"/>
                <a:round/>
                <a:headEnd/>
                <a:tailEnd/>
              </a:ln>
            </p:spPr>
            <p:txBody>
              <a:bodyPr/>
              <a:lstStyle/>
              <a:p>
                <a:pPr>
                  <a:defRPr/>
                </a:pPr>
                <a:endParaRPr lang="de-CH"/>
              </a:p>
            </p:txBody>
          </p:sp>
          <p:sp>
            <p:nvSpPr>
              <p:cNvPr id="1268" name="Freeform 49"/>
              <p:cNvSpPr>
                <a:spLocks/>
              </p:cNvSpPr>
              <p:nvPr/>
            </p:nvSpPr>
            <p:spPr bwMode="auto">
              <a:xfrm>
                <a:off x="3530" y="2066"/>
                <a:ext cx="44" cy="29"/>
              </a:xfrm>
              <a:custGeom>
                <a:avLst/>
                <a:gdLst>
                  <a:gd name="T0" fmla="*/ 45 w 59"/>
                  <a:gd name="T1" fmla="*/ 44 h 44"/>
                  <a:gd name="T2" fmla="*/ 30 w 59"/>
                  <a:gd name="T3" fmla="*/ 44 h 44"/>
                  <a:gd name="T4" fmla="*/ 16 w 59"/>
                  <a:gd name="T5" fmla="*/ 29 h 44"/>
                  <a:gd name="T6" fmla="*/ 0 w 59"/>
                  <a:gd name="T7" fmla="*/ 15 h 44"/>
                  <a:gd name="T8" fmla="*/ 0 w 59"/>
                  <a:gd name="T9" fmla="*/ 0 h 44"/>
                  <a:gd name="T10" fmla="*/ 16 w 59"/>
                  <a:gd name="T11" fmla="*/ 0 h 44"/>
                  <a:gd name="T12" fmla="*/ 30 w 59"/>
                  <a:gd name="T13" fmla="*/ 0 h 44"/>
                  <a:gd name="T14" fmla="*/ 30 w 59"/>
                  <a:gd name="T15" fmla="*/ 15 h 44"/>
                  <a:gd name="T16" fmla="*/ 45 w 59"/>
                  <a:gd name="T17" fmla="*/ 15 h 44"/>
                  <a:gd name="T18" fmla="*/ 59 w 59"/>
                  <a:gd name="T19" fmla="*/ 29 h 44"/>
                  <a:gd name="T20" fmla="*/ 59 w 59"/>
                  <a:gd name="T21" fmla="*/ 44 h 44"/>
                  <a:gd name="T22" fmla="*/ 45 w 59"/>
                  <a:gd name="T23" fmla="*/ 44 h 44"/>
                  <a:gd name="T24" fmla="*/ 45 w 59"/>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44">
                    <a:moveTo>
                      <a:pt x="45" y="44"/>
                    </a:moveTo>
                    <a:lnTo>
                      <a:pt x="30" y="44"/>
                    </a:lnTo>
                    <a:lnTo>
                      <a:pt x="16" y="29"/>
                    </a:lnTo>
                    <a:lnTo>
                      <a:pt x="0" y="15"/>
                    </a:lnTo>
                    <a:lnTo>
                      <a:pt x="0" y="0"/>
                    </a:lnTo>
                    <a:lnTo>
                      <a:pt x="16" y="0"/>
                    </a:lnTo>
                    <a:lnTo>
                      <a:pt x="30" y="0"/>
                    </a:lnTo>
                    <a:lnTo>
                      <a:pt x="30" y="15"/>
                    </a:lnTo>
                    <a:lnTo>
                      <a:pt x="45" y="15"/>
                    </a:lnTo>
                    <a:lnTo>
                      <a:pt x="59" y="29"/>
                    </a:lnTo>
                    <a:lnTo>
                      <a:pt x="59" y="44"/>
                    </a:lnTo>
                    <a:lnTo>
                      <a:pt x="45" y="44"/>
                    </a:lnTo>
                    <a:lnTo>
                      <a:pt x="45" y="44"/>
                    </a:lnTo>
                    <a:close/>
                  </a:path>
                </a:pathLst>
              </a:custGeom>
              <a:grpFill/>
              <a:ln w="3175" cmpd="sng">
                <a:solidFill>
                  <a:schemeClr val="bg1"/>
                </a:solidFill>
                <a:round/>
                <a:headEnd/>
                <a:tailEnd/>
              </a:ln>
            </p:spPr>
            <p:txBody>
              <a:bodyPr/>
              <a:lstStyle/>
              <a:p>
                <a:pPr>
                  <a:defRPr/>
                </a:pPr>
                <a:endParaRPr lang="de-CH"/>
              </a:p>
            </p:txBody>
          </p:sp>
          <p:sp>
            <p:nvSpPr>
              <p:cNvPr id="1269" name="Freeform 50"/>
              <p:cNvSpPr>
                <a:spLocks/>
              </p:cNvSpPr>
              <p:nvPr/>
            </p:nvSpPr>
            <p:spPr bwMode="auto">
              <a:xfrm>
                <a:off x="3530" y="2066"/>
                <a:ext cx="44" cy="29"/>
              </a:xfrm>
              <a:custGeom>
                <a:avLst/>
                <a:gdLst>
                  <a:gd name="T0" fmla="*/ 45 w 59"/>
                  <a:gd name="T1" fmla="*/ 44 h 44"/>
                  <a:gd name="T2" fmla="*/ 30 w 59"/>
                  <a:gd name="T3" fmla="*/ 44 h 44"/>
                  <a:gd name="T4" fmla="*/ 16 w 59"/>
                  <a:gd name="T5" fmla="*/ 29 h 44"/>
                  <a:gd name="T6" fmla="*/ 0 w 59"/>
                  <a:gd name="T7" fmla="*/ 15 h 44"/>
                  <a:gd name="T8" fmla="*/ 0 w 59"/>
                  <a:gd name="T9" fmla="*/ 0 h 44"/>
                  <a:gd name="T10" fmla="*/ 16 w 59"/>
                  <a:gd name="T11" fmla="*/ 0 h 44"/>
                  <a:gd name="T12" fmla="*/ 30 w 59"/>
                  <a:gd name="T13" fmla="*/ 0 h 44"/>
                  <a:gd name="T14" fmla="*/ 30 w 59"/>
                  <a:gd name="T15" fmla="*/ 15 h 44"/>
                  <a:gd name="T16" fmla="*/ 45 w 59"/>
                  <a:gd name="T17" fmla="*/ 15 h 44"/>
                  <a:gd name="T18" fmla="*/ 59 w 59"/>
                  <a:gd name="T19" fmla="*/ 29 h 44"/>
                  <a:gd name="T20" fmla="*/ 59 w 59"/>
                  <a:gd name="T21" fmla="*/ 44 h 44"/>
                  <a:gd name="T22" fmla="*/ 45 w 59"/>
                  <a:gd name="T23" fmla="*/ 44 h 44"/>
                  <a:gd name="T24" fmla="*/ 45 w 59"/>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44">
                    <a:moveTo>
                      <a:pt x="45" y="44"/>
                    </a:moveTo>
                    <a:lnTo>
                      <a:pt x="30" y="44"/>
                    </a:lnTo>
                    <a:lnTo>
                      <a:pt x="16" y="29"/>
                    </a:lnTo>
                    <a:lnTo>
                      <a:pt x="0" y="15"/>
                    </a:lnTo>
                    <a:lnTo>
                      <a:pt x="0" y="0"/>
                    </a:lnTo>
                    <a:lnTo>
                      <a:pt x="16" y="0"/>
                    </a:lnTo>
                    <a:lnTo>
                      <a:pt x="30" y="0"/>
                    </a:lnTo>
                    <a:lnTo>
                      <a:pt x="30" y="15"/>
                    </a:lnTo>
                    <a:lnTo>
                      <a:pt x="45" y="15"/>
                    </a:lnTo>
                    <a:lnTo>
                      <a:pt x="59" y="29"/>
                    </a:lnTo>
                    <a:lnTo>
                      <a:pt x="59" y="44"/>
                    </a:lnTo>
                    <a:lnTo>
                      <a:pt x="45" y="44"/>
                    </a:lnTo>
                    <a:lnTo>
                      <a:pt x="45" y="44"/>
                    </a:lnTo>
                  </a:path>
                </a:pathLst>
              </a:custGeom>
              <a:solidFill>
                <a:srgbClr val="0072C6"/>
              </a:solidFill>
              <a:ln w="3175" cmpd="sng">
                <a:solidFill>
                  <a:schemeClr val="bg1"/>
                </a:solidFill>
                <a:prstDash val="solid"/>
                <a:round/>
                <a:headEnd/>
                <a:tailEnd/>
              </a:ln>
            </p:spPr>
            <p:txBody>
              <a:bodyPr/>
              <a:lstStyle/>
              <a:p>
                <a:pPr>
                  <a:defRPr/>
                </a:pPr>
                <a:endParaRPr lang="de-CH"/>
              </a:p>
            </p:txBody>
          </p:sp>
          <p:sp>
            <p:nvSpPr>
              <p:cNvPr id="1270" name="Freeform 51"/>
              <p:cNvSpPr>
                <a:spLocks/>
              </p:cNvSpPr>
              <p:nvPr/>
            </p:nvSpPr>
            <p:spPr bwMode="auto">
              <a:xfrm>
                <a:off x="3587" y="2066"/>
                <a:ext cx="21" cy="29"/>
              </a:xfrm>
              <a:custGeom>
                <a:avLst/>
                <a:gdLst>
                  <a:gd name="T0" fmla="*/ 0 w 27"/>
                  <a:gd name="T1" fmla="*/ 29 h 44"/>
                  <a:gd name="T2" fmla="*/ 0 w 27"/>
                  <a:gd name="T3" fmla="*/ 15 h 44"/>
                  <a:gd name="T4" fmla="*/ 0 w 27"/>
                  <a:gd name="T5" fmla="*/ 0 h 44"/>
                  <a:gd name="T6" fmla="*/ 14 w 27"/>
                  <a:gd name="T7" fmla="*/ 15 h 44"/>
                  <a:gd name="T8" fmla="*/ 27 w 27"/>
                  <a:gd name="T9" fmla="*/ 15 h 44"/>
                  <a:gd name="T10" fmla="*/ 27 w 27"/>
                  <a:gd name="T11" fmla="*/ 29 h 44"/>
                  <a:gd name="T12" fmla="*/ 14 w 27"/>
                  <a:gd name="T13" fmla="*/ 29 h 44"/>
                  <a:gd name="T14" fmla="*/ 14 w 27"/>
                  <a:gd name="T15" fmla="*/ 44 h 44"/>
                  <a:gd name="T16" fmla="*/ 0 w 27"/>
                  <a:gd name="T17" fmla="*/ 29 h 44"/>
                  <a:gd name="T18" fmla="*/ 0 w 27"/>
                  <a:gd name="T19" fmla="*/ 29 h 44"/>
                  <a:gd name="T20" fmla="*/ 0 w 27"/>
                  <a:gd name="T21"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44">
                    <a:moveTo>
                      <a:pt x="0" y="29"/>
                    </a:moveTo>
                    <a:lnTo>
                      <a:pt x="0" y="15"/>
                    </a:lnTo>
                    <a:lnTo>
                      <a:pt x="0" y="0"/>
                    </a:lnTo>
                    <a:lnTo>
                      <a:pt x="14" y="15"/>
                    </a:lnTo>
                    <a:lnTo>
                      <a:pt x="27" y="15"/>
                    </a:lnTo>
                    <a:lnTo>
                      <a:pt x="27" y="29"/>
                    </a:lnTo>
                    <a:lnTo>
                      <a:pt x="14" y="29"/>
                    </a:lnTo>
                    <a:lnTo>
                      <a:pt x="14" y="44"/>
                    </a:lnTo>
                    <a:lnTo>
                      <a:pt x="0" y="29"/>
                    </a:lnTo>
                    <a:lnTo>
                      <a:pt x="0" y="29"/>
                    </a:lnTo>
                    <a:lnTo>
                      <a:pt x="0" y="29"/>
                    </a:lnTo>
                    <a:close/>
                  </a:path>
                </a:pathLst>
              </a:custGeom>
              <a:grpFill/>
              <a:ln w="3175" cmpd="sng">
                <a:solidFill>
                  <a:schemeClr val="bg1"/>
                </a:solidFill>
                <a:round/>
                <a:headEnd/>
                <a:tailEnd/>
              </a:ln>
            </p:spPr>
            <p:txBody>
              <a:bodyPr/>
              <a:lstStyle/>
              <a:p>
                <a:pPr>
                  <a:defRPr/>
                </a:pPr>
                <a:endParaRPr lang="de-CH"/>
              </a:p>
            </p:txBody>
          </p:sp>
          <p:sp>
            <p:nvSpPr>
              <p:cNvPr id="1271" name="Freeform 52"/>
              <p:cNvSpPr>
                <a:spLocks/>
              </p:cNvSpPr>
              <p:nvPr/>
            </p:nvSpPr>
            <p:spPr bwMode="auto">
              <a:xfrm>
                <a:off x="3587" y="2066"/>
                <a:ext cx="21" cy="29"/>
              </a:xfrm>
              <a:custGeom>
                <a:avLst/>
                <a:gdLst>
                  <a:gd name="T0" fmla="*/ 0 w 27"/>
                  <a:gd name="T1" fmla="*/ 29 h 44"/>
                  <a:gd name="T2" fmla="*/ 0 w 27"/>
                  <a:gd name="T3" fmla="*/ 15 h 44"/>
                  <a:gd name="T4" fmla="*/ 0 w 27"/>
                  <a:gd name="T5" fmla="*/ 0 h 44"/>
                  <a:gd name="T6" fmla="*/ 14 w 27"/>
                  <a:gd name="T7" fmla="*/ 15 h 44"/>
                  <a:gd name="T8" fmla="*/ 27 w 27"/>
                  <a:gd name="T9" fmla="*/ 15 h 44"/>
                  <a:gd name="T10" fmla="*/ 27 w 27"/>
                  <a:gd name="T11" fmla="*/ 29 h 44"/>
                  <a:gd name="T12" fmla="*/ 14 w 27"/>
                  <a:gd name="T13" fmla="*/ 29 h 44"/>
                  <a:gd name="T14" fmla="*/ 14 w 27"/>
                  <a:gd name="T15" fmla="*/ 44 h 44"/>
                  <a:gd name="T16" fmla="*/ 0 w 27"/>
                  <a:gd name="T17" fmla="*/ 29 h 44"/>
                  <a:gd name="T18" fmla="*/ 0 w 27"/>
                  <a:gd name="T1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4">
                    <a:moveTo>
                      <a:pt x="0" y="29"/>
                    </a:moveTo>
                    <a:lnTo>
                      <a:pt x="0" y="15"/>
                    </a:lnTo>
                    <a:lnTo>
                      <a:pt x="0" y="0"/>
                    </a:lnTo>
                    <a:lnTo>
                      <a:pt x="14" y="15"/>
                    </a:lnTo>
                    <a:lnTo>
                      <a:pt x="27" y="15"/>
                    </a:lnTo>
                    <a:lnTo>
                      <a:pt x="27" y="29"/>
                    </a:lnTo>
                    <a:lnTo>
                      <a:pt x="14" y="29"/>
                    </a:lnTo>
                    <a:lnTo>
                      <a:pt x="14" y="44"/>
                    </a:lnTo>
                    <a:lnTo>
                      <a:pt x="0" y="29"/>
                    </a:lnTo>
                    <a:lnTo>
                      <a:pt x="0" y="29"/>
                    </a:lnTo>
                  </a:path>
                </a:pathLst>
              </a:custGeom>
              <a:solidFill>
                <a:srgbClr val="0072C6"/>
              </a:solidFill>
              <a:ln w="3175" cmpd="sng">
                <a:solidFill>
                  <a:schemeClr val="bg1"/>
                </a:solidFill>
                <a:prstDash val="solid"/>
                <a:round/>
                <a:headEnd/>
                <a:tailEnd/>
              </a:ln>
            </p:spPr>
            <p:txBody>
              <a:bodyPr/>
              <a:lstStyle/>
              <a:p>
                <a:pPr>
                  <a:defRPr/>
                </a:pPr>
                <a:endParaRPr lang="de-CH"/>
              </a:p>
            </p:txBody>
          </p:sp>
          <p:sp>
            <p:nvSpPr>
              <p:cNvPr id="1272" name="Freeform 53"/>
              <p:cNvSpPr>
                <a:spLocks/>
              </p:cNvSpPr>
              <p:nvPr/>
            </p:nvSpPr>
            <p:spPr bwMode="auto">
              <a:xfrm>
                <a:off x="3847" y="2701"/>
                <a:ext cx="556" cy="290"/>
              </a:xfrm>
              <a:custGeom>
                <a:avLst/>
                <a:gdLst>
                  <a:gd name="T0" fmla="*/ 115 w 730"/>
                  <a:gd name="T1" fmla="*/ 101 h 458"/>
                  <a:gd name="T2" fmla="*/ 146 w 730"/>
                  <a:gd name="T3" fmla="*/ 115 h 458"/>
                  <a:gd name="T4" fmla="*/ 173 w 730"/>
                  <a:gd name="T5" fmla="*/ 142 h 458"/>
                  <a:gd name="T6" fmla="*/ 218 w 730"/>
                  <a:gd name="T7" fmla="*/ 142 h 458"/>
                  <a:gd name="T8" fmla="*/ 237 w 730"/>
                  <a:gd name="T9" fmla="*/ 142 h 458"/>
                  <a:gd name="T10" fmla="*/ 288 w 730"/>
                  <a:gd name="T11" fmla="*/ 130 h 458"/>
                  <a:gd name="T12" fmla="*/ 288 w 730"/>
                  <a:gd name="T13" fmla="*/ 113 h 458"/>
                  <a:gd name="T14" fmla="*/ 311 w 730"/>
                  <a:gd name="T15" fmla="*/ 97 h 458"/>
                  <a:gd name="T16" fmla="*/ 346 w 730"/>
                  <a:gd name="T17" fmla="*/ 101 h 458"/>
                  <a:gd name="T18" fmla="*/ 390 w 730"/>
                  <a:gd name="T19" fmla="*/ 86 h 458"/>
                  <a:gd name="T20" fmla="*/ 433 w 730"/>
                  <a:gd name="T21" fmla="*/ 59 h 458"/>
                  <a:gd name="T22" fmla="*/ 462 w 730"/>
                  <a:gd name="T23" fmla="*/ 29 h 458"/>
                  <a:gd name="T24" fmla="*/ 478 w 730"/>
                  <a:gd name="T25" fmla="*/ 0 h 458"/>
                  <a:gd name="T26" fmla="*/ 507 w 730"/>
                  <a:gd name="T27" fmla="*/ 0 h 458"/>
                  <a:gd name="T28" fmla="*/ 549 w 730"/>
                  <a:gd name="T29" fmla="*/ 0 h 458"/>
                  <a:gd name="T30" fmla="*/ 576 w 730"/>
                  <a:gd name="T31" fmla="*/ 0 h 458"/>
                  <a:gd name="T32" fmla="*/ 592 w 730"/>
                  <a:gd name="T33" fmla="*/ 14 h 458"/>
                  <a:gd name="T34" fmla="*/ 635 w 730"/>
                  <a:gd name="T35" fmla="*/ 14 h 458"/>
                  <a:gd name="T36" fmla="*/ 670 w 730"/>
                  <a:gd name="T37" fmla="*/ 43 h 458"/>
                  <a:gd name="T38" fmla="*/ 697 w 730"/>
                  <a:gd name="T39" fmla="*/ 43 h 458"/>
                  <a:gd name="T40" fmla="*/ 730 w 730"/>
                  <a:gd name="T41" fmla="*/ 68 h 458"/>
                  <a:gd name="T42" fmla="*/ 726 w 730"/>
                  <a:gd name="T43" fmla="*/ 109 h 458"/>
                  <a:gd name="T44" fmla="*/ 683 w 730"/>
                  <a:gd name="T45" fmla="*/ 142 h 458"/>
                  <a:gd name="T46" fmla="*/ 654 w 730"/>
                  <a:gd name="T47" fmla="*/ 156 h 458"/>
                  <a:gd name="T48" fmla="*/ 639 w 730"/>
                  <a:gd name="T49" fmla="*/ 204 h 458"/>
                  <a:gd name="T50" fmla="*/ 625 w 730"/>
                  <a:gd name="T51" fmla="*/ 233 h 458"/>
                  <a:gd name="T52" fmla="*/ 600 w 730"/>
                  <a:gd name="T53" fmla="*/ 287 h 458"/>
                  <a:gd name="T54" fmla="*/ 571 w 730"/>
                  <a:gd name="T55" fmla="*/ 307 h 458"/>
                  <a:gd name="T56" fmla="*/ 547 w 730"/>
                  <a:gd name="T57" fmla="*/ 340 h 458"/>
                  <a:gd name="T58" fmla="*/ 526 w 730"/>
                  <a:gd name="T59" fmla="*/ 363 h 458"/>
                  <a:gd name="T60" fmla="*/ 511 w 730"/>
                  <a:gd name="T61" fmla="*/ 388 h 458"/>
                  <a:gd name="T62" fmla="*/ 447 w 730"/>
                  <a:gd name="T63" fmla="*/ 373 h 458"/>
                  <a:gd name="T64" fmla="*/ 433 w 730"/>
                  <a:gd name="T65" fmla="*/ 386 h 458"/>
                  <a:gd name="T66" fmla="*/ 390 w 730"/>
                  <a:gd name="T67" fmla="*/ 402 h 458"/>
                  <a:gd name="T68" fmla="*/ 346 w 730"/>
                  <a:gd name="T69" fmla="*/ 402 h 458"/>
                  <a:gd name="T70" fmla="*/ 303 w 730"/>
                  <a:gd name="T71" fmla="*/ 415 h 458"/>
                  <a:gd name="T72" fmla="*/ 276 w 730"/>
                  <a:gd name="T73" fmla="*/ 431 h 458"/>
                  <a:gd name="T74" fmla="*/ 247 w 730"/>
                  <a:gd name="T75" fmla="*/ 458 h 458"/>
                  <a:gd name="T76" fmla="*/ 202 w 730"/>
                  <a:gd name="T77" fmla="*/ 445 h 458"/>
                  <a:gd name="T78" fmla="*/ 173 w 730"/>
                  <a:gd name="T79" fmla="*/ 445 h 458"/>
                  <a:gd name="T80" fmla="*/ 146 w 730"/>
                  <a:gd name="T81" fmla="*/ 431 h 458"/>
                  <a:gd name="T82" fmla="*/ 130 w 730"/>
                  <a:gd name="T83" fmla="*/ 415 h 458"/>
                  <a:gd name="T84" fmla="*/ 101 w 730"/>
                  <a:gd name="T85" fmla="*/ 402 h 458"/>
                  <a:gd name="T86" fmla="*/ 72 w 730"/>
                  <a:gd name="T87" fmla="*/ 373 h 458"/>
                  <a:gd name="T88" fmla="*/ 59 w 730"/>
                  <a:gd name="T89" fmla="*/ 344 h 458"/>
                  <a:gd name="T90" fmla="*/ 43 w 730"/>
                  <a:gd name="T91" fmla="*/ 317 h 458"/>
                  <a:gd name="T92" fmla="*/ 30 w 730"/>
                  <a:gd name="T93" fmla="*/ 287 h 458"/>
                  <a:gd name="T94" fmla="*/ 0 w 730"/>
                  <a:gd name="T95" fmla="*/ 301 h 458"/>
                  <a:gd name="T96" fmla="*/ 14 w 730"/>
                  <a:gd name="T97" fmla="*/ 258 h 458"/>
                  <a:gd name="T98" fmla="*/ 43 w 730"/>
                  <a:gd name="T99" fmla="*/ 229 h 458"/>
                  <a:gd name="T100" fmla="*/ 59 w 730"/>
                  <a:gd name="T101" fmla="*/ 200 h 458"/>
                  <a:gd name="T102" fmla="*/ 59 w 730"/>
                  <a:gd name="T103" fmla="*/ 173 h 458"/>
                  <a:gd name="T104" fmla="*/ 43 w 730"/>
                  <a:gd name="T105" fmla="*/ 142 h 458"/>
                  <a:gd name="T106" fmla="*/ 76 w 730"/>
                  <a:gd name="T107" fmla="*/ 134 h 458"/>
                  <a:gd name="T108" fmla="*/ 88 w 730"/>
                  <a:gd name="T109" fmla="*/ 152 h 458"/>
                  <a:gd name="T110" fmla="*/ 101 w 730"/>
                  <a:gd name="T111" fmla="*/ 128 h 458"/>
                  <a:gd name="T112" fmla="*/ 84 w 730"/>
                  <a:gd name="T113" fmla="*/ 7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0" h="458">
                    <a:moveTo>
                      <a:pt x="84" y="78"/>
                    </a:moveTo>
                    <a:lnTo>
                      <a:pt x="115" y="101"/>
                    </a:lnTo>
                    <a:lnTo>
                      <a:pt x="130" y="115"/>
                    </a:lnTo>
                    <a:lnTo>
                      <a:pt x="146" y="115"/>
                    </a:lnTo>
                    <a:lnTo>
                      <a:pt x="160" y="128"/>
                    </a:lnTo>
                    <a:lnTo>
                      <a:pt x="173" y="142"/>
                    </a:lnTo>
                    <a:lnTo>
                      <a:pt x="202" y="142"/>
                    </a:lnTo>
                    <a:lnTo>
                      <a:pt x="218" y="142"/>
                    </a:lnTo>
                    <a:lnTo>
                      <a:pt x="231" y="142"/>
                    </a:lnTo>
                    <a:lnTo>
                      <a:pt x="237" y="142"/>
                    </a:lnTo>
                    <a:lnTo>
                      <a:pt x="274" y="130"/>
                    </a:lnTo>
                    <a:lnTo>
                      <a:pt x="288" y="130"/>
                    </a:lnTo>
                    <a:lnTo>
                      <a:pt x="278" y="119"/>
                    </a:lnTo>
                    <a:lnTo>
                      <a:pt x="288" y="113"/>
                    </a:lnTo>
                    <a:lnTo>
                      <a:pt x="288" y="101"/>
                    </a:lnTo>
                    <a:lnTo>
                      <a:pt x="311" y="97"/>
                    </a:lnTo>
                    <a:lnTo>
                      <a:pt x="332" y="101"/>
                    </a:lnTo>
                    <a:lnTo>
                      <a:pt x="346" y="101"/>
                    </a:lnTo>
                    <a:lnTo>
                      <a:pt x="361" y="101"/>
                    </a:lnTo>
                    <a:lnTo>
                      <a:pt x="390" y="86"/>
                    </a:lnTo>
                    <a:lnTo>
                      <a:pt x="404" y="72"/>
                    </a:lnTo>
                    <a:lnTo>
                      <a:pt x="433" y="59"/>
                    </a:lnTo>
                    <a:lnTo>
                      <a:pt x="447" y="43"/>
                    </a:lnTo>
                    <a:lnTo>
                      <a:pt x="462" y="29"/>
                    </a:lnTo>
                    <a:lnTo>
                      <a:pt x="462" y="14"/>
                    </a:lnTo>
                    <a:lnTo>
                      <a:pt x="478" y="0"/>
                    </a:lnTo>
                    <a:lnTo>
                      <a:pt x="491" y="0"/>
                    </a:lnTo>
                    <a:lnTo>
                      <a:pt x="507" y="0"/>
                    </a:lnTo>
                    <a:lnTo>
                      <a:pt x="536" y="0"/>
                    </a:lnTo>
                    <a:lnTo>
                      <a:pt x="549" y="0"/>
                    </a:lnTo>
                    <a:lnTo>
                      <a:pt x="565" y="0"/>
                    </a:lnTo>
                    <a:lnTo>
                      <a:pt x="576" y="0"/>
                    </a:lnTo>
                    <a:lnTo>
                      <a:pt x="576" y="14"/>
                    </a:lnTo>
                    <a:lnTo>
                      <a:pt x="592" y="14"/>
                    </a:lnTo>
                    <a:lnTo>
                      <a:pt x="606" y="29"/>
                    </a:lnTo>
                    <a:lnTo>
                      <a:pt x="635" y="14"/>
                    </a:lnTo>
                    <a:lnTo>
                      <a:pt x="664" y="29"/>
                    </a:lnTo>
                    <a:lnTo>
                      <a:pt x="670" y="43"/>
                    </a:lnTo>
                    <a:lnTo>
                      <a:pt x="681" y="39"/>
                    </a:lnTo>
                    <a:lnTo>
                      <a:pt x="697" y="43"/>
                    </a:lnTo>
                    <a:lnTo>
                      <a:pt x="706" y="59"/>
                    </a:lnTo>
                    <a:lnTo>
                      <a:pt x="730" y="68"/>
                    </a:lnTo>
                    <a:lnTo>
                      <a:pt x="730" y="84"/>
                    </a:lnTo>
                    <a:lnTo>
                      <a:pt x="726" y="109"/>
                    </a:lnTo>
                    <a:lnTo>
                      <a:pt x="704" y="130"/>
                    </a:lnTo>
                    <a:lnTo>
                      <a:pt x="683" y="142"/>
                    </a:lnTo>
                    <a:lnTo>
                      <a:pt x="670" y="152"/>
                    </a:lnTo>
                    <a:lnTo>
                      <a:pt x="654" y="156"/>
                    </a:lnTo>
                    <a:lnTo>
                      <a:pt x="642" y="177"/>
                    </a:lnTo>
                    <a:lnTo>
                      <a:pt x="639" y="204"/>
                    </a:lnTo>
                    <a:lnTo>
                      <a:pt x="629" y="216"/>
                    </a:lnTo>
                    <a:lnTo>
                      <a:pt x="625" y="233"/>
                    </a:lnTo>
                    <a:lnTo>
                      <a:pt x="617" y="270"/>
                    </a:lnTo>
                    <a:lnTo>
                      <a:pt x="600" y="287"/>
                    </a:lnTo>
                    <a:lnTo>
                      <a:pt x="592" y="303"/>
                    </a:lnTo>
                    <a:lnTo>
                      <a:pt x="571" y="307"/>
                    </a:lnTo>
                    <a:lnTo>
                      <a:pt x="571" y="324"/>
                    </a:lnTo>
                    <a:lnTo>
                      <a:pt x="547" y="340"/>
                    </a:lnTo>
                    <a:lnTo>
                      <a:pt x="544" y="348"/>
                    </a:lnTo>
                    <a:lnTo>
                      <a:pt x="526" y="363"/>
                    </a:lnTo>
                    <a:lnTo>
                      <a:pt x="518" y="377"/>
                    </a:lnTo>
                    <a:lnTo>
                      <a:pt x="511" y="388"/>
                    </a:lnTo>
                    <a:lnTo>
                      <a:pt x="462" y="386"/>
                    </a:lnTo>
                    <a:lnTo>
                      <a:pt x="447" y="373"/>
                    </a:lnTo>
                    <a:lnTo>
                      <a:pt x="433" y="373"/>
                    </a:lnTo>
                    <a:lnTo>
                      <a:pt x="433" y="386"/>
                    </a:lnTo>
                    <a:lnTo>
                      <a:pt x="404" y="402"/>
                    </a:lnTo>
                    <a:lnTo>
                      <a:pt x="390" y="402"/>
                    </a:lnTo>
                    <a:lnTo>
                      <a:pt x="377" y="386"/>
                    </a:lnTo>
                    <a:lnTo>
                      <a:pt x="346" y="402"/>
                    </a:lnTo>
                    <a:lnTo>
                      <a:pt x="332" y="415"/>
                    </a:lnTo>
                    <a:lnTo>
                      <a:pt x="303" y="415"/>
                    </a:lnTo>
                    <a:lnTo>
                      <a:pt x="288" y="415"/>
                    </a:lnTo>
                    <a:lnTo>
                      <a:pt x="276" y="431"/>
                    </a:lnTo>
                    <a:lnTo>
                      <a:pt x="260" y="445"/>
                    </a:lnTo>
                    <a:lnTo>
                      <a:pt x="247" y="458"/>
                    </a:lnTo>
                    <a:lnTo>
                      <a:pt x="231" y="458"/>
                    </a:lnTo>
                    <a:lnTo>
                      <a:pt x="202" y="445"/>
                    </a:lnTo>
                    <a:lnTo>
                      <a:pt x="189" y="445"/>
                    </a:lnTo>
                    <a:lnTo>
                      <a:pt x="173" y="445"/>
                    </a:lnTo>
                    <a:lnTo>
                      <a:pt x="160" y="445"/>
                    </a:lnTo>
                    <a:lnTo>
                      <a:pt x="146" y="431"/>
                    </a:lnTo>
                    <a:lnTo>
                      <a:pt x="130" y="431"/>
                    </a:lnTo>
                    <a:lnTo>
                      <a:pt x="130" y="415"/>
                    </a:lnTo>
                    <a:lnTo>
                      <a:pt x="115" y="415"/>
                    </a:lnTo>
                    <a:lnTo>
                      <a:pt x="101" y="402"/>
                    </a:lnTo>
                    <a:lnTo>
                      <a:pt x="88" y="386"/>
                    </a:lnTo>
                    <a:lnTo>
                      <a:pt x="72" y="373"/>
                    </a:lnTo>
                    <a:lnTo>
                      <a:pt x="59" y="359"/>
                    </a:lnTo>
                    <a:lnTo>
                      <a:pt x="59" y="344"/>
                    </a:lnTo>
                    <a:lnTo>
                      <a:pt x="59" y="330"/>
                    </a:lnTo>
                    <a:lnTo>
                      <a:pt x="43" y="317"/>
                    </a:lnTo>
                    <a:lnTo>
                      <a:pt x="30" y="301"/>
                    </a:lnTo>
                    <a:lnTo>
                      <a:pt x="30" y="287"/>
                    </a:lnTo>
                    <a:lnTo>
                      <a:pt x="0" y="287"/>
                    </a:lnTo>
                    <a:lnTo>
                      <a:pt x="0" y="301"/>
                    </a:lnTo>
                    <a:lnTo>
                      <a:pt x="0" y="287"/>
                    </a:lnTo>
                    <a:lnTo>
                      <a:pt x="14" y="258"/>
                    </a:lnTo>
                    <a:lnTo>
                      <a:pt x="30" y="258"/>
                    </a:lnTo>
                    <a:lnTo>
                      <a:pt x="43" y="229"/>
                    </a:lnTo>
                    <a:lnTo>
                      <a:pt x="43" y="200"/>
                    </a:lnTo>
                    <a:lnTo>
                      <a:pt x="59" y="200"/>
                    </a:lnTo>
                    <a:lnTo>
                      <a:pt x="59" y="187"/>
                    </a:lnTo>
                    <a:lnTo>
                      <a:pt x="59" y="173"/>
                    </a:lnTo>
                    <a:lnTo>
                      <a:pt x="43" y="157"/>
                    </a:lnTo>
                    <a:lnTo>
                      <a:pt x="43" y="142"/>
                    </a:lnTo>
                    <a:lnTo>
                      <a:pt x="59" y="142"/>
                    </a:lnTo>
                    <a:lnTo>
                      <a:pt x="76" y="134"/>
                    </a:lnTo>
                    <a:lnTo>
                      <a:pt x="72" y="146"/>
                    </a:lnTo>
                    <a:lnTo>
                      <a:pt x="88" y="152"/>
                    </a:lnTo>
                    <a:lnTo>
                      <a:pt x="88" y="142"/>
                    </a:lnTo>
                    <a:lnTo>
                      <a:pt x="101" y="128"/>
                    </a:lnTo>
                    <a:lnTo>
                      <a:pt x="92" y="101"/>
                    </a:lnTo>
                    <a:lnTo>
                      <a:pt x="84" y="78"/>
                    </a:lnTo>
                    <a:lnTo>
                      <a:pt x="84" y="78"/>
                    </a:lnTo>
                    <a:close/>
                  </a:path>
                </a:pathLst>
              </a:custGeom>
              <a:grpFill/>
              <a:ln w="3175" cmpd="sng">
                <a:solidFill>
                  <a:schemeClr val="bg1"/>
                </a:solidFill>
                <a:round/>
                <a:headEnd/>
                <a:tailEnd/>
              </a:ln>
            </p:spPr>
            <p:txBody>
              <a:bodyPr/>
              <a:lstStyle/>
              <a:p>
                <a:pPr>
                  <a:defRPr/>
                </a:pPr>
                <a:endParaRPr lang="de-CH"/>
              </a:p>
            </p:txBody>
          </p:sp>
          <p:sp>
            <p:nvSpPr>
              <p:cNvPr id="1273" name="Freeform 54"/>
              <p:cNvSpPr>
                <a:spLocks/>
              </p:cNvSpPr>
              <p:nvPr/>
            </p:nvSpPr>
            <p:spPr bwMode="auto">
              <a:xfrm>
                <a:off x="4464" y="3636"/>
                <a:ext cx="153" cy="90"/>
              </a:xfrm>
              <a:custGeom>
                <a:avLst/>
                <a:gdLst>
                  <a:gd name="T0" fmla="*/ 0 w 202"/>
                  <a:gd name="T1" fmla="*/ 12 h 142"/>
                  <a:gd name="T2" fmla="*/ 29 w 202"/>
                  <a:gd name="T3" fmla="*/ 0 h 142"/>
                  <a:gd name="T4" fmla="*/ 45 w 202"/>
                  <a:gd name="T5" fmla="*/ 0 h 142"/>
                  <a:gd name="T6" fmla="*/ 58 w 202"/>
                  <a:gd name="T7" fmla="*/ 12 h 142"/>
                  <a:gd name="T8" fmla="*/ 72 w 202"/>
                  <a:gd name="T9" fmla="*/ 27 h 142"/>
                  <a:gd name="T10" fmla="*/ 101 w 202"/>
                  <a:gd name="T11" fmla="*/ 27 h 142"/>
                  <a:gd name="T12" fmla="*/ 130 w 202"/>
                  <a:gd name="T13" fmla="*/ 41 h 142"/>
                  <a:gd name="T14" fmla="*/ 144 w 202"/>
                  <a:gd name="T15" fmla="*/ 57 h 142"/>
                  <a:gd name="T16" fmla="*/ 157 w 202"/>
                  <a:gd name="T17" fmla="*/ 57 h 142"/>
                  <a:gd name="T18" fmla="*/ 173 w 202"/>
                  <a:gd name="T19" fmla="*/ 70 h 142"/>
                  <a:gd name="T20" fmla="*/ 173 w 202"/>
                  <a:gd name="T21" fmla="*/ 84 h 142"/>
                  <a:gd name="T22" fmla="*/ 188 w 202"/>
                  <a:gd name="T23" fmla="*/ 97 h 142"/>
                  <a:gd name="T24" fmla="*/ 202 w 202"/>
                  <a:gd name="T25" fmla="*/ 113 h 142"/>
                  <a:gd name="T26" fmla="*/ 202 w 202"/>
                  <a:gd name="T27" fmla="*/ 142 h 142"/>
                  <a:gd name="T28" fmla="*/ 188 w 202"/>
                  <a:gd name="T29" fmla="*/ 142 h 142"/>
                  <a:gd name="T30" fmla="*/ 173 w 202"/>
                  <a:gd name="T31" fmla="*/ 113 h 142"/>
                  <a:gd name="T32" fmla="*/ 157 w 202"/>
                  <a:gd name="T33" fmla="*/ 97 h 142"/>
                  <a:gd name="T34" fmla="*/ 144 w 202"/>
                  <a:gd name="T35" fmla="*/ 84 h 142"/>
                  <a:gd name="T36" fmla="*/ 115 w 202"/>
                  <a:gd name="T37" fmla="*/ 70 h 142"/>
                  <a:gd name="T38" fmla="*/ 101 w 202"/>
                  <a:gd name="T39" fmla="*/ 57 h 142"/>
                  <a:gd name="T40" fmla="*/ 72 w 202"/>
                  <a:gd name="T41" fmla="*/ 41 h 142"/>
                  <a:gd name="T42" fmla="*/ 58 w 202"/>
                  <a:gd name="T43" fmla="*/ 27 h 142"/>
                  <a:gd name="T44" fmla="*/ 29 w 202"/>
                  <a:gd name="T45" fmla="*/ 27 h 142"/>
                  <a:gd name="T46" fmla="*/ 14 w 202"/>
                  <a:gd name="T47" fmla="*/ 27 h 142"/>
                  <a:gd name="T48" fmla="*/ 0 w 202"/>
                  <a:gd name="T49" fmla="*/ 12 h 142"/>
                  <a:gd name="T50" fmla="*/ 0 w 202"/>
                  <a:gd name="T51" fmla="*/ 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2" h="142">
                    <a:moveTo>
                      <a:pt x="0" y="12"/>
                    </a:moveTo>
                    <a:lnTo>
                      <a:pt x="29" y="0"/>
                    </a:lnTo>
                    <a:lnTo>
                      <a:pt x="45" y="0"/>
                    </a:lnTo>
                    <a:lnTo>
                      <a:pt x="58" y="12"/>
                    </a:lnTo>
                    <a:lnTo>
                      <a:pt x="72" y="27"/>
                    </a:lnTo>
                    <a:lnTo>
                      <a:pt x="101" y="27"/>
                    </a:lnTo>
                    <a:lnTo>
                      <a:pt x="130" y="41"/>
                    </a:lnTo>
                    <a:lnTo>
                      <a:pt x="144" y="57"/>
                    </a:lnTo>
                    <a:lnTo>
                      <a:pt x="157" y="57"/>
                    </a:lnTo>
                    <a:lnTo>
                      <a:pt x="173" y="70"/>
                    </a:lnTo>
                    <a:lnTo>
                      <a:pt x="173" y="84"/>
                    </a:lnTo>
                    <a:lnTo>
                      <a:pt x="188" y="97"/>
                    </a:lnTo>
                    <a:lnTo>
                      <a:pt x="202" y="113"/>
                    </a:lnTo>
                    <a:lnTo>
                      <a:pt x="202" y="142"/>
                    </a:lnTo>
                    <a:lnTo>
                      <a:pt x="188" y="142"/>
                    </a:lnTo>
                    <a:lnTo>
                      <a:pt x="173" y="113"/>
                    </a:lnTo>
                    <a:lnTo>
                      <a:pt x="157" y="97"/>
                    </a:lnTo>
                    <a:lnTo>
                      <a:pt x="144" y="84"/>
                    </a:lnTo>
                    <a:lnTo>
                      <a:pt x="115" y="70"/>
                    </a:lnTo>
                    <a:lnTo>
                      <a:pt x="101" y="57"/>
                    </a:lnTo>
                    <a:lnTo>
                      <a:pt x="72" y="41"/>
                    </a:lnTo>
                    <a:lnTo>
                      <a:pt x="58" y="27"/>
                    </a:lnTo>
                    <a:lnTo>
                      <a:pt x="29" y="27"/>
                    </a:lnTo>
                    <a:lnTo>
                      <a:pt x="14" y="27"/>
                    </a:lnTo>
                    <a:lnTo>
                      <a:pt x="0" y="12"/>
                    </a:lnTo>
                    <a:lnTo>
                      <a:pt x="0" y="12"/>
                    </a:lnTo>
                    <a:close/>
                  </a:path>
                </a:pathLst>
              </a:custGeom>
              <a:solidFill>
                <a:srgbClr val="0072C6"/>
              </a:solidFill>
              <a:ln w="3175" cmpd="sng">
                <a:solidFill>
                  <a:schemeClr val="bg1"/>
                </a:solidFill>
                <a:round/>
                <a:headEnd/>
                <a:tailEnd/>
              </a:ln>
            </p:spPr>
            <p:txBody>
              <a:bodyPr/>
              <a:lstStyle/>
              <a:p>
                <a:pPr>
                  <a:defRPr/>
                </a:pPr>
                <a:endParaRPr lang="de-CH"/>
              </a:p>
            </p:txBody>
          </p:sp>
          <p:sp>
            <p:nvSpPr>
              <p:cNvPr id="1274" name="Freeform 55"/>
              <p:cNvSpPr>
                <a:spLocks/>
              </p:cNvSpPr>
              <p:nvPr/>
            </p:nvSpPr>
            <p:spPr bwMode="auto">
              <a:xfrm>
                <a:off x="4219" y="2721"/>
                <a:ext cx="433" cy="467"/>
              </a:xfrm>
              <a:custGeom>
                <a:avLst/>
                <a:gdLst>
                  <a:gd name="T0" fmla="*/ 180 w 422"/>
                  <a:gd name="T1" fmla="*/ 413 h 492"/>
                  <a:gd name="T2" fmla="*/ 170 w 422"/>
                  <a:gd name="T3" fmla="*/ 400 h 492"/>
                  <a:gd name="T4" fmla="*/ 170 w 422"/>
                  <a:gd name="T5" fmla="*/ 381 h 492"/>
                  <a:gd name="T6" fmla="*/ 140 w 422"/>
                  <a:gd name="T7" fmla="*/ 400 h 492"/>
                  <a:gd name="T8" fmla="*/ 107 w 422"/>
                  <a:gd name="T9" fmla="*/ 381 h 492"/>
                  <a:gd name="T10" fmla="*/ 75 w 422"/>
                  <a:gd name="T11" fmla="*/ 381 h 492"/>
                  <a:gd name="T12" fmla="*/ 64 w 422"/>
                  <a:gd name="T13" fmla="*/ 370 h 492"/>
                  <a:gd name="T14" fmla="*/ 75 w 422"/>
                  <a:gd name="T15" fmla="*/ 352 h 492"/>
                  <a:gd name="T16" fmla="*/ 64 w 422"/>
                  <a:gd name="T17" fmla="*/ 332 h 492"/>
                  <a:gd name="T18" fmla="*/ 42 w 422"/>
                  <a:gd name="T19" fmla="*/ 322 h 492"/>
                  <a:gd name="T20" fmla="*/ 32 w 422"/>
                  <a:gd name="T21" fmla="*/ 302 h 492"/>
                  <a:gd name="T22" fmla="*/ 20 w 422"/>
                  <a:gd name="T23" fmla="*/ 284 h 492"/>
                  <a:gd name="T24" fmla="*/ 20 w 422"/>
                  <a:gd name="T25" fmla="*/ 254 h 492"/>
                  <a:gd name="T26" fmla="*/ 0 w 422"/>
                  <a:gd name="T27" fmla="*/ 254 h 492"/>
                  <a:gd name="T28" fmla="*/ 10 w 422"/>
                  <a:gd name="T29" fmla="*/ 236 h 492"/>
                  <a:gd name="T30" fmla="*/ 32 w 422"/>
                  <a:gd name="T31" fmla="*/ 208 h 492"/>
                  <a:gd name="T32" fmla="*/ 53 w 422"/>
                  <a:gd name="T33" fmla="*/ 188 h 492"/>
                  <a:gd name="T34" fmla="*/ 65 w 422"/>
                  <a:gd name="T35" fmla="*/ 169 h 492"/>
                  <a:gd name="T36" fmla="*/ 85 w 422"/>
                  <a:gd name="T37" fmla="*/ 159 h 492"/>
                  <a:gd name="T38" fmla="*/ 97 w 422"/>
                  <a:gd name="T39" fmla="*/ 120 h 492"/>
                  <a:gd name="T40" fmla="*/ 107 w 422"/>
                  <a:gd name="T41" fmla="*/ 91 h 492"/>
                  <a:gd name="T42" fmla="*/ 129 w 422"/>
                  <a:gd name="T43" fmla="*/ 72 h 492"/>
                  <a:gd name="T44" fmla="*/ 150 w 422"/>
                  <a:gd name="T45" fmla="*/ 63 h 492"/>
                  <a:gd name="T46" fmla="*/ 172 w 422"/>
                  <a:gd name="T47" fmla="*/ 43 h 492"/>
                  <a:gd name="T48" fmla="*/ 154 w 422"/>
                  <a:gd name="T49" fmla="*/ 10 h 492"/>
                  <a:gd name="T50" fmla="*/ 204 w 422"/>
                  <a:gd name="T51" fmla="*/ 6 h 492"/>
                  <a:gd name="T52" fmla="*/ 238 w 422"/>
                  <a:gd name="T53" fmla="*/ 16 h 492"/>
                  <a:gd name="T54" fmla="*/ 270 w 422"/>
                  <a:gd name="T55" fmla="*/ 26 h 492"/>
                  <a:gd name="T56" fmla="*/ 300 w 422"/>
                  <a:gd name="T57" fmla="*/ 10 h 492"/>
                  <a:gd name="T58" fmla="*/ 343 w 422"/>
                  <a:gd name="T59" fmla="*/ 24 h 492"/>
                  <a:gd name="T60" fmla="*/ 376 w 422"/>
                  <a:gd name="T61" fmla="*/ 0 h 492"/>
                  <a:gd name="T62" fmla="*/ 402 w 422"/>
                  <a:gd name="T63" fmla="*/ 0 h 492"/>
                  <a:gd name="T64" fmla="*/ 420 w 422"/>
                  <a:gd name="T65" fmla="*/ 489 h 492"/>
                  <a:gd name="T66" fmla="*/ 376 w 422"/>
                  <a:gd name="T67" fmla="*/ 483 h 492"/>
                  <a:gd name="T68" fmla="*/ 342 w 422"/>
                  <a:gd name="T69" fmla="*/ 483 h 492"/>
                  <a:gd name="T70" fmla="*/ 311 w 422"/>
                  <a:gd name="T71" fmla="*/ 483 h 492"/>
                  <a:gd name="T72" fmla="*/ 274 w 422"/>
                  <a:gd name="T73" fmla="*/ 475 h 492"/>
                  <a:gd name="T74" fmla="*/ 235 w 422"/>
                  <a:gd name="T75" fmla="*/ 475 h 492"/>
                  <a:gd name="T76" fmla="*/ 204 w 422"/>
                  <a:gd name="T77" fmla="*/ 469 h 492"/>
                  <a:gd name="T78" fmla="*/ 196 w 422"/>
                  <a:gd name="T79" fmla="*/ 442 h 492"/>
                  <a:gd name="T80" fmla="*/ 193 w 422"/>
                  <a:gd name="T81" fmla="*/ 434 h 492"/>
                  <a:gd name="T82" fmla="*/ 192 w 422"/>
                  <a:gd name="T83" fmla="*/ 434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2" h="492">
                    <a:moveTo>
                      <a:pt x="192" y="434"/>
                    </a:moveTo>
                    <a:lnTo>
                      <a:pt x="180" y="413"/>
                    </a:lnTo>
                    <a:lnTo>
                      <a:pt x="170" y="409"/>
                    </a:lnTo>
                    <a:lnTo>
                      <a:pt x="170" y="400"/>
                    </a:lnTo>
                    <a:lnTo>
                      <a:pt x="182" y="389"/>
                    </a:lnTo>
                    <a:lnTo>
                      <a:pt x="170" y="381"/>
                    </a:lnTo>
                    <a:lnTo>
                      <a:pt x="150" y="389"/>
                    </a:lnTo>
                    <a:lnTo>
                      <a:pt x="140" y="400"/>
                    </a:lnTo>
                    <a:lnTo>
                      <a:pt x="118" y="389"/>
                    </a:lnTo>
                    <a:lnTo>
                      <a:pt x="107" y="381"/>
                    </a:lnTo>
                    <a:lnTo>
                      <a:pt x="97" y="381"/>
                    </a:lnTo>
                    <a:lnTo>
                      <a:pt x="75" y="381"/>
                    </a:lnTo>
                    <a:lnTo>
                      <a:pt x="64" y="381"/>
                    </a:lnTo>
                    <a:lnTo>
                      <a:pt x="64" y="370"/>
                    </a:lnTo>
                    <a:lnTo>
                      <a:pt x="64" y="360"/>
                    </a:lnTo>
                    <a:lnTo>
                      <a:pt x="75" y="352"/>
                    </a:lnTo>
                    <a:lnTo>
                      <a:pt x="75" y="341"/>
                    </a:lnTo>
                    <a:lnTo>
                      <a:pt x="64" y="332"/>
                    </a:lnTo>
                    <a:lnTo>
                      <a:pt x="53" y="322"/>
                    </a:lnTo>
                    <a:lnTo>
                      <a:pt x="42" y="322"/>
                    </a:lnTo>
                    <a:lnTo>
                      <a:pt x="32" y="322"/>
                    </a:lnTo>
                    <a:lnTo>
                      <a:pt x="32" y="302"/>
                    </a:lnTo>
                    <a:lnTo>
                      <a:pt x="20" y="295"/>
                    </a:lnTo>
                    <a:lnTo>
                      <a:pt x="20" y="284"/>
                    </a:lnTo>
                    <a:lnTo>
                      <a:pt x="20" y="265"/>
                    </a:lnTo>
                    <a:lnTo>
                      <a:pt x="20" y="254"/>
                    </a:lnTo>
                    <a:lnTo>
                      <a:pt x="10" y="254"/>
                    </a:lnTo>
                    <a:lnTo>
                      <a:pt x="0" y="254"/>
                    </a:lnTo>
                    <a:lnTo>
                      <a:pt x="10" y="236"/>
                    </a:lnTo>
                    <a:lnTo>
                      <a:pt x="10" y="236"/>
                    </a:lnTo>
                    <a:lnTo>
                      <a:pt x="22" y="216"/>
                    </a:lnTo>
                    <a:lnTo>
                      <a:pt x="32" y="208"/>
                    </a:lnTo>
                    <a:lnTo>
                      <a:pt x="43" y="197"/>
                    </a:lnTo>
                    <a:lnTo>
                      <a:pt x="53" y="188"/>
                    </a:lnTo>
                    <a:lnTo>
                      <a:pt x="65" y="177"/>
                    </a:lnTo>
                    <a:lnTo>
                      <a:pt x="65" y="169"/>
                    </a:lnTo>
                    <a:lnTo>
                      <a:pt x="75" y="169"/>
                    </a:lnTo>
                    <a:lnTo>
                      <a:pt x="85" y="159"/>
                    </a:lnTo>
                    <a:lnTo>
                      <a:pt x="97" y="150"/>
                    </a:lnTo>
                    <a:lnTo>
                      <a:pt x="97" y="120"/>
                    </a:lnTo>
                    <a:lnTo>
                      <a:pt x="107" y="111"/>
                    </a:lnTo>
                    <a:lnTo>
                      <a:pt x="107" y="91"/>
                    </a:lnTo>
                    <a:lnTo>
                      <a:pt x="118" y="81"/>
                    </a:lnTo>
                    <a:lnTo>
                      <a:pt x="129" y="72"/>
                    </a:lnTo>
                    <a:lnTo>
                      <a:pt x="140" y="72"/>
                    </a:lnTo>
                    <a:lnTo>
                      <a:pt x="150" y="63"/>
                    </a:lnTo>
                    <a:lnTo>
                      <a:pt x="161" y="53"/>
                    </a:lnTo>
                    <a:lnTo>
                      <a:pt x="172" y="43"/>
                    </a:lnTo>
                    <a:lnTo>
                      <a:pt x="172" y="33"/>
                    </a:lnTo>
                    <a:lnTo>
                      <a:pt x="154" y="10"/>
                    </a:lnTo>
                    <a:lnTo>
                      <a:pt x="173" y="6"/>
                    </a:lnTo>
                    <a:lnTo>
                      <a:pt x="204" y="6"/>
                    </a:lnTo>
                    <a:lnTo>
                      <a:pt x="224" y="10"/>
                    </a:lnTo>
                    <a:lnTo>
                      <a:pt x="238" y="16"/>
                    </a:lnTo>
                    <a:lnTo>
                      <a:pt x="250" y="24"/>
                    </a:lnTo>
                    <a:lnTo>
                      <a:pt x="270" y="26"/>
                    </a:lnTo>
                    <a:lnTo>
                      <a:pt x="281" y="14"/>
                    </a:lnTo>
                    <a:lnTo>
                      <a:pt x="300" y="10"/>
                    </a:lnTo>
                    <a:lnTo>
                      <a:pt x="311" y="10"/>
                    </a:lnTo>
                    <a:lnTo>
                      <a:pt x="343" y="24"/>
                    </a:lnTo>
                    <a:lnTo>
                      <a:pt x="354" y="16"/>
                    </a:lnTo>
                    <a:lnTo>
                      <a:pt x="376" y="0"/>
                    </a:lnTo>
                    <a:lnTo>
                      <a:pt x="383" y="0"/>
                    </a:lnTo>
                    <a:lnTo>
                      <a:pt x="402" y="0"/>
                    </a:lnTo>
                    <a:lnTo>
                      <a:pt x="422" y="0"/>
                    </a:lnTo>
                    <a:lnTo>
                      <a:pt x="420" y="489"/>
                    </a:lnTo>
                    <a:lnTo>
                      <a:pt x="395" y="492"/>
                    </a:lnTo>
                    <a:lnTo>
                      <a:pt x="376" y="483"/>
                    </a:lnTo>
                    <a:lnTo>
                      <a:pt x="365" y="483"/>
                    </a:lnTo>
                    <a:lnTo>
                      <a:pt x="342" y="483"/>
                    </a:lnTo>
                    <a:lnTo>
                      <a:pt x="330" y="483"/>
                    </a:lnTo>
                    <a:lnTo>
                      <a:pt x="311" y="483"/>
                    </a:lnTo>
                    <a:lnTo>
                      <a:pt x="288" y="483"/>
                    </a:lnTo>
                    <a:lnTo>
                      <a:pt x="274" y="475"/>
                    </a:lnTo>
                    <a:lnTo>
                      <a:pt x="258" y="475"/>
                    </a:lnTo>
                    <a:lnTo>
                      <a:pt x="235" y="475"/>
                    </a:lnTo>
                    <a:lnTo>
                      <a:pt x="216" y="475"/>
                    </a:lnTo>
                    <a:lnTo>
                      <a:pt x="204" y="469"/>
                    </a:lnTo>
                    <a:lnTo>
                      <a:pt x="201" y="454"/>
                    </a:lnTo>
                    <a:lnTo>
                      <a:pt x="196" y="442"/>
                    </a:lnTo>
                    <a:lnTo>
                      <a:pt x="193" y="438"/>
                    </a:lnTo>
                    <a:lnTo>
                      <a:pt x="193" y="434"/>
                    </a:lnTo>
                    <a:lnTo>
                      <a:pt x="193" y="434"/>
                    </a:lnTo>
                    <a:lnTo>
                      <a:pt x="192" y="434"/>
                    </a:lnTo>
                    <a:close/>
                  </a:path>
                </a:pathLst>
              </a:custGeom>
              <a:grpFill/>
              <a:ln w="3175" cmpd="sng">
                <a:solidFill>
                  <a:schemeClr val="bg1"/>
                </a:solidFill>
                <a:round/>
                <a:headEnd/>
                <a:tailEnd/>
              </a:ln>
            </p:spPr>
            <p:txBody>
              <a:bodyPr/>
              <a:lstStyle/>
              <a:p>
                <a:pPr>
                  <a:defRPr/>
                </a:pPr>
                <a:endParaRPr lang="de-CH"/>
              </a:p>
            </p:txBody>
          </p:sp>
          <p:sp>
            <p:nvSpPr>
              <p:cNvPr id="1275" name="Freeform 56"/>
              <p:cNvSpPr>
                <a:spLocks/>
              </p:cNvSpPr>
              <p:nvPr/>
            </p:nvSpPr>
            <p:spPr bwMode="auto">
              <a:xfrm>
                <a:off x="2505" y="3144"/>
                <a:ext cx="46" cy="33"/>
              </a:xfrm>
              <a:custGeom>
                <a:avLst/>
                <a:gdLst>
                  <a:gd name="T0" fmla="*/ 0 w 60"/>
                  <a:gd name="T1" fmla="*/ 21 h 52"/>
                  <a:gd name="T2" fmla="*/ 7 w 60"/>
                  <a:gd name="T3" fmla="*/ 9 h 52"/>
                  <a:gd name="T4" fmla="*/ 19 w 60"/>
                  <a:gd name="T5" fmla="*/ 3 h 52"/>
                  <a:gd name="T6" fmla="*/ 36 w 60"/>
                  <a:gd name="T7" fmla="*/ 0 h 52"/>
                  <a:gd name="T8" fmla="*/ 46 w 60"/>
                  <a:gd name="T9" fmla="*/ 0 h 52"/>
                  <a:gd name="T10" fmla="*/ 60 w 60"/>
                  <a:gd name="T11" fmla="*/ 19 h 52"/>
                  <a:gd name="T12" fmla="*/ 60 w 60"/>
                  <a:gd name="T13" fmla="*/ 40 h 52"/>
                  <a:gd name="T14" fmla="*/ 46 w 60"/>
                  <a:gd name="T15" fmla="*/ 52 h 52"/>
                  <a:gd name="T16" fmla="*/ 36 w 60"/>
                  <a:gd name="T17" fmla="*/ 52 h 52"/>
                  <a:gd name="T18" fmla="*/ 23 w 60"/>
                  <a:gd name="T19" fmla="*/ 50 h 52"/>
                  <a:gd name="T20" fmla="*/ 7 w 60"/>
                  <a:gd name="T21" fmla="*/ 44 h 52"/>
                  <a:gd name="T22" fmla="*/ 0 w 60"/>
                  <a:gd name="T23" fmla="*/ 21 h 52"/>
                  <a:gd name="T24" fmla="*/ 0 w 60"/>
                  <a:gd name="T25"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2">
                    <a:moveTo>
                      <a:pt x="0" y="21"/>
                    </a:moveTo>
                    <a:lnTo>
                      <a:pt x="7" y="9"/>
                    </a:lnTo>
                    <a:lnTo>
                      <a:pt x="19" y="3"/>
                    </a:lnTo>
                    <a:lnTo>
                      <a:pt x="36" y="0"/>
                    </a:lnTo>
                    <a:lnTo>
                      <a:pt x="46" y="0"/>
                    </a:lnTo>
                    <a:lnTo>
                      <a:pt x="60" y="19"/>
                    </a:lnTo>
                    <a:lnTo>
                      <a:pt x="60" y="40"/>
                    </a:lnTo>
                    <a:lnTo>
                      <a:pt x="46" y="52"/>
                    </a:lnTo>
                    <a:lnTo>
                      <a:pt x="36" y="52"/>
                    </a:lnTo>
                    <a:lnTo>
                      <a:pt x="23" y="50"/>
                    </a:lnTo>
                    <a:lnTo>
                      <a:pt x="7" y="44"/>
                    </a:lnTo>
                    <a:lnTo>
                      <a:pt x="0" y="21"/>
                    </a:lnTo>
                    <a:lnTo>
                      <a:pt x="0" y="21"/>
                    </a:lnTo>
                    <a:close/>
                  </a:path>
                </a:pathLst>
              </a:custGeom>
              <a:grpFill/>
              <a:ln w="3175" cmpd="sng">
                <a:solidFill>
                  <a:schemeClr val="bg1"/>
                </a:solidFill>
                <a:round/>
                <a:headEnd/>
                <a:tailEnd/>
              </a:ln>
            </p:spPr>
            <p:txBody>
              <a:bodyPr/>
              <a:lstStyle/>
              <a:p>
                <a:pPr>
                  <a:defRPr/>
                </a:pPr>
                <a:endParaRPr lang="de-CH"/>
              </a:p>
            </p:txBody>
          </p:sp>
          <p:sp>
            <p:nvSpPr>
              <p:cNvPr id="1276" name="Freeform 57"/>
              <p:cNvSpPr>
                <a:spLocks/>
              </p:cNvSpPr>
              <p:nvPr/>
            </p:nvSpPr>
            <p:spPr bwMode="auto">
              <a:xfrm>
                <a:off x="3288" y="2791"/>
                <a:ext cx="29" cy="31"/>
              </a:xfrm>
              <a:custGeom>
                <a:avLst/>
                <a:gdLst>
                  <a:gd name="T0" fmla="*/ 18 w 37"/>
                  <a:gd name="T1" fmla="*/ 0 h 50"/>
                  <a:gd name="T2" fmla="*/ 37 w 37"/>
                  <a:gd name="T3" fmla="*/ 15 h 50"/>
                  <a:gd name="T4" fmla="*/ 37 w 37"/>
                  <a:gd name="T5" fmla="*/ 39 h 50"/>
                  <a:gd name="T6" fmla="*/ 33 w 37"/>
                  <a:gd name="T7" fmla="*/ 48 h 50"/>
                  <a:gd name="T8" fmla="*/ 18 w 37"/>
                  <a:gd name="T9" fmla="*/ 50 h 50"/>
                  <a:gd name="T10" fmla="*/ 8 w 37"/>
                  <a:gd name="T11" fmla="*/ 50 h 50"/>
                  <a:gd name="T12" fmla="*/ 0 w 37"/>
                  <a:gd name="T13" fmla="*/ 39 h 50"/>
                  <a:gd name="T14" fmla="*/ 0 w 37"/>
                  <a:gd name="T15" fmla="*/ 14 h 50"/>
                  <a:gd name="T16" fmla="*/ 14 w 37"/>
                  <a:gd name="T17" fmla="*/ 2 h 50"/>
                  <a:gd name="T18" fmla="*/ 18 w 37"/>
                  <a:gd name="T19" fmla="*/ 0 h 50"/>
                  <a:gd name="T20" fmla="*/ 18 w 3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0">
                    <a:moveTo>
                      <a:pt x="18" y="0"/>
                    </a:moveTo>
                    <a:lnTo>
                      <a:pt x="37" y="15"/>
                    </a:lnTo>
                    <a:lnTo>
                      <a:pt x="37" y="39"/>
                    </a:lnTo>
                    <a:lnTo>
                      <a:pt x="33" y="48"/>
                    </a:lnTo>
                    <a:lnTo>
                      <a:pt x="18" y="50"/>
                    </a:lnTo>
                    <a:lnTo>
                      <a:pt x="8" y="50"/>
                    </a:lnTo>
                    <a:lnTo>
                      <a:pt x="0" y="39"/>
                    </a:lnTo>
                    <a:lnTo>
                      <a:pt x="0" y="14"/>
                    </a:lnTo>
                    <a:lnTo>
                      <a:pt x="14" y="2"/>
                    </a:lnTo>
                    <a:lnTo>
                      <a:pt x="18" y="0"/>
                    </a:lnTo>
                    <a:lnTo>
                      <a:pt x="18" y="0"/>
                    </a:lnTo>
                    <a:close/>
                  </a:path>
                </a:pathLst>
              </a:custGeom>
              <a:grpFill/>
              <a:ln w="3175" cmpd="sng">
                <a:solidFill>
                  <a:schemeClr val="bg1"/>
                </a:solidFill>
                <a:round/>
                <a:headEnd/>
                <a:tailEnd/>
              </a:ln>
            </p:spPr>
            <p:txBody>
              <a:bodyPr/>
              <a:lstStyle/>
              <a:p>
                <a:pPr>
                  <a:defRPr/>
                </a:pPr>
                <a:endParaRPr lang="de-CH"/>
              </a:p>
            </p:txBody>
          </p:sp>
          <p:sp>
            <p:nvSpPr>
              <p:cNvPr id="1277" name="Freeform 58"/>
              <p:cNvSpPr>
                <a:spLocks/>
              </p:cNvSpPr>
              <p:nvPr/>
            </p:nvSpPr>
            <p:spPr bwMode="auto">
              <a:xfrm>
                <a:off x="3288" y="2791"/>
                <a:ext cx="29" cy="31"/>
              </a:xfrm>
              <a:custGeom>
                <a:avLst/>
                <a:gdLst>
                  <a:gd name="T0" fmla="*/ 18 w 37"/>
                  <a:gd name="T1" fmla="*/ 0 h 50"/>
                  <a:gd name="T2" fmla="*/ 37 w 37"/>
                  <a:gd name="T3" fmla="*/ 15 h 50"/>
                  <a:gd name="T4" fmla="*/ 37 w 37"/>
                  <a:gd name="T5" fmla="*/ 39 h 50"/>
                  <a:gd name="T6" fmla="*/ 33 w 37"/>
                  <a:gd name="T7" fmla="*/ 48 h 50"/>
                  <a:gd name="T8" fmla="*/ 18 w 37"/>
                  <a:gd name="T9" fmla="*/ 50 h 50"/>
                  <a:gd name="T10" fmla="*/ 8 w 37"/>
                  <a:gd name="T11" fmla="*/ 50 h 50"/>
                  <a:gd name="T12" fmla="*/ 0 w 37"/>
                  <a:gd name="T13" fmla="*/ 39 h 50"/>
                  <a:gd name="T14" fmla="*/ 0 w 37"/>
                  <a:gd name="T15" fmla="*/ 14 h 50"/>
                  <a:gd name="T16" fmla="*/ 14 w 37"/>
                  <a:gd name="T17" fmla="*/ 2 h 50"/>
                  <a:gd name="T18" fmla="*/ 18 w 37"/>
                  <a:gd name="T19" fmla="*/ 0 h 50"/>
                  <a:gd name="T20" fmla="*/ 18 w 3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0">
                    <a:moveTo>
                      <a:pt x="18" y="0"/>
                    </a:moveTo>
                    <a:lnTo>
                      <a:pt x="37" y="15"/>
                    </a:lnTo>
                    <a:lnTo>
                      <a:pt x="37" y="39"/>
                    </a:lnTo>
                    <a:lnTo>
                      <a:pt x="33" y="48"/>
                    </a:lnTo>
                    <a:lnTo>
                      <a:pt x="18" y="50"/>
                    </a:lnTo>
                    <a:lnTo>
                      <a:pt x="8" y="50"/>
                    </a:lnTo>
                    <a:lnTo>
                      <a:pt x="0" y="39"/>
                    </a:lnTo>
                    <a:lnTo>
                      <a:pt x="0" y="14"/>
                    </a:lnTo>
                    <a:lnTo>
                      <a:pt x="14" y="2"/>
                    </a:lnTo>
                    <a:lnTo>
                      <a:pt x="18" y="0"/>
                    </a:lnTo>
                    <a:lnTo>
                      <a:pt x="18" y="0"/>
                    </a:lnTo>
                  </a:path>
                </a:pathLst>
              </a:custGeom>
              <a:grpFill/>
              <a:ln w="3175" cmpd="sng">
                <a:solidFill>
                  <a:schemeClr val="bg1"/>
                </a:solidFill>
                <a:prstDash val="solid"/>
                <a:round/>
                <a:headEnd/>
                <a:tailEnd/>
              </a:ln>
            </p:spPr>
            <p:txBody>
              <a:bodyPr/>
              <a:lstStyle/>
              <a:p>
                <a:pPr>
                  <a:defRPr/>
                </a:pPr>
                <a:endParaRPr lang="de-CH"/>
              </a:p>
            </p:txBody>
          </p:sp>
          <p:sp>
            <p:nvSpPr>
              <p:cNvPr id="1278" name="Freeform 59"/>
              <p:cNvSpPr>
                <a:spLocks/>
              </p:cNvSpPr>
              <p:nvPr/>
            </p:nvSpPr>
            <p:spPr bwMode="auto">
              <a:xfrm>
                <a:off x="2718" y="1483"/>
                <a:ext cx="22" cy="28"/>
              </a:xfrm>
              <a:custGeom>
                <a:avLst/>
                <a:gdLst>
                  <a:gd name="T0" fmla="*/ 29 w 29"/>
                  <a:gd name="T1" fmla="*/ 43 h 43"/>
                  <a:gd name="T2" fmla="*/ 15 w 29"/>
                  <a:gd name="T3" fmla="*/ 29 h 43"/>
                  <a:gd name="T4" fmla="*/ 0 w 29"/>
                  <a:gd name="T5" fmla="*/ 14 h 43"/>
                  <a:gd name="T6" fmla="*/ 15 w 29"/>
                  <a:gd name="T7" fmla="*/ 14 h 43"/>
                  <a:gd name="T8" fmla="*/ 29 w 29"/>
                  <a:gd name="T9" fmla="*/ 0 h 43"/>
                  <a:gd name="T10" fmla="*/ 29 w 29"/>
                  <a:gd name="T11" fmla="*/ 14 h 43"/>
                  <a:gd name="T12" fmla="*/ 29 w 29"/>
                  <a:gd name="T13" fmla="*/ 29 h 43"/>
                  <a:gd name="T14" fmla="*/ 29 w 29"/>
                  <a:gd name="T15" fmla="*/ 43 h 43"/>
                  <a:gd name="T16" fmla="*/ 29 w 29"/>
                  <a:gd name="T17" fmla="*/ 43 h 43"/>
                  <a:gd name="T18" fmla="*/ 29 w 29"/>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3">
                    <a:moveTo>
                      <a:pt x="29" y="43"/>
                    </a:moveTo>
                    <a:lnTo>
                      <a:pt x="15" y="29"/>
                    </a:lnTo>
                    <a:lnTo>
                      <a:pt x="0" y="14"/>
                    </a:lnTo>
                    <a:lnTo>
                      <a:pt x="15" y="14"/>
                    </a:lnTo>
                    <a:lnTo>
                      <a:pt x="29" y="0"/>
                    </a:lnTo>
                    <a:lnTo>
                      <a:pt x="29" y="14"/>
                    </a:lnTo>
                    <a:lnTo>
                      <a:pt x="29" y="29"/>
                    </a:lnTo>
                    <a:lnTo>
                      <a:pt x="29" y="43"/>
                    </a:lnTo>
                    <a:lnTo>
                      <a:pt x="29" y="43"/>
                    </a:lnTo>
                    <a:lnTo>
                      <a:pt x="29" y="43"/>
                    </a:lnTo>
                    <a:close/>
                  </a:path>
                </a:pathLst>
              </a:custGeom>
              <a:grpFill/>
              <a:ln w="3175" cmpd="sng">
                <a:solidFill>
                  <a:schemeClr val="bg1"/>
                </a:solidFill>
                <a:round/>
                <a:headEnd/>
                <a:tailEnd/>
              </a:ln>
            </p:spPr>
            <p:txBody>
              <a:bodyPr/>
              <a:lstStyle/>
              <a:p>
                <a:pPr>
                  <a:defRPr/>
                </a:pPr>
                <a:endParaRPr lang="de-CH"/>
              </a:p>
            </p:txBody>
          </p:sp>
          <p:sp>
            <p:nvSpPr>
              <p:cNvPr id="1279" name="Freeform 60"/>
              <p:cNvSpPr>
                <a:spLocks/>
              </p:cNvSpPr>
              <p:nvPr/>
            </p:nvSpPr>
            <p:spPr bwMode="auto">
              <a:xfrm>
                <a:off x="2873" y="1373"/>
                <a:ext cx="32" cy="72"/>
              </a:xfrm>
              <a:custGeom>
                <a:avLst/>
                <a:gdLst>
                  <a:gd name="T0" fmla="*/ 0 w 45"/>
                  <a:gd name="T1" fmla="*/ 114 h 114"/>
                  <a:gd name="T2" fmla="*/ 16 w 45"/>
                  <a:gd name="T3" fmla="*/ 101 h 114"/>
                  <a:gd name="T4" fmla="*/ 16 w 45"/>
                  <a:gd name="T5" fmla="*/ 85 h 114"/>
                  <a:gd name="T6" fmla="*/ 0 w 45"/>
                  <a:gd name="T7" fmla="*/ 72 h 114"/>
                  <a:gd name="T8" fmla="*/ 0 w 45"/>
                  <a:gd name="T9" fmla="*/ 58 h 114"/>
                  <a:gd name="T10" fmla="*/ 30 w 45"/>
                  <a:gd name="T11" fmla="*/ 58 h 114"/>
                  <a:gd name="T12" fmla="*/ 30 w 45"/>
                  <a:gd name="T13" fmla="*/ 42 h 114"/>
                  <a:gd name="T14" fmla="*/ 45 w 45"/>
                  <a:gd name="T15" fmla="*/ 0 h 114"/>
                  <a:gd name="T16" fmla="*/ 45 w 45"/>
                  <a:gd name="T17" fmla="*/ 27 h 114"/>
                  <a:gd name="T18" fmla="*/ 45 w 45"/>
                  <a:gd name="T19" fmla="*/ 42 h 114"/>
                  <a:gd name="T20" fmla="*/ 45 w 45"/>
                  <a:gd name="T21" fmla="*/ 58 h 114"/>
                  <a:gd name="T22" fmla="*/ 45 w 45"/>
                  <a:gd name="T23" fmla="*/ 72 h 114"/>
                  <a:gd name="T24" fmla="*/ 30 w 45"/>
                  <a:gd name="T25" fmla="*/ 85 h 114"/>
                  <a:gd name="T26" fmla="*/ 30 w 45"/>
                  <a:gd name="T27" fmla="*/ 101 h 114"/>
                  <a:gd name="T28" fmla="*/ 0 w 45"/>
                  <a:gd name="T29" fmla="*/ 114 h 114"/>
                  <a:gd name="T30" fmla="*/ 0 w 45"/>
                  <a:gd name="T31" fmla="*/ 114 h 114"/>
                  <a:gd name="T32" fmla="*/ 0 w 45"/>
                  <a:gd name="T3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114">
                    <a:moveTo>
                      <a:pt x="0" y="114"/>
                    </a:moveTo>
                    <a:lnTo>
                      <a:pt x="16" y="101"/>
                    </a:lnTo>
                    <a:lnTo>
                      <a:pt x="16" y="85"/>
                    </a:lnTo>
                    <a:lnTo>
                      <a:pt x="0" y="72"/>
                    </a:lnTo>
                    <a:lnTo>
                      <a:pt x="0" y="58"/>
                    </a:lnTo>
                    <a:lnTo>
                      <a:pt x="30" y="58"/>
                    </a:lnTo>
                    <a:lnTo>
                      <a:pt x="30" y="42"/>
                    </a:lnTo>
                    <a:lnTo>
                      <a:pt x="45" y="0"/>
                    </a:lnTo>
                    <a:lnTo>
                      <a:pt x="45" y="27"/>
                    </a:lnTo>
                    <a:lnTo>
                      <a:pt x="45" y="42"/>
                    </a:lnTo>
                    <a:lnTo>
                      <a:pt x="45" y="58"/>
                    </a:lnTo>
                    <a:lnTo>
                      <a:pt x="45" y="72"/>
                    </a:lnTo>
                    <a:lnTo>
                      <a:pt x="30" y="85"/>
                    </a:lnTo>
                    <a:lnTo>
                      <a:pt x="30" y="101"/>
                    </a:lnTo>
                    <a:lnTo>
                      <a:pt x="0" y="114"/>
                    </a:lnTo>
                    <a:lnTo>
                      <a:pt x="0" y="114"/>
                    </a:lnTo>
                    <a:lnTo>
                      <a:pt x="0" y="114"/>
                    </a:lnTo>
                    <a:close/>
                  </a:path>
                </a:pathLst>
              </a:custGeom>
              <a:solidFill>
                <a:srgbClr val="0072C6"/>
              </a:solidFill>
              <a:ln w="3175" cmpd="sng">
                <a:solidFill>
                  <a:schemeClr val="bg1"/>
                </a:solidFill>
                <a:round/>
                <a:headEnd/>
                <a:tailEnd/>
              </a:ln>
            </p:spPr>
            <p:txBody>
              <a:bodyPr/>
              <a:lstStyle/>
              <a:p>
                <a:pPr>
                  <a:defRPr/>
                </a:pPr>
                <a:endParaRPr lang="de-CH"/>
              </a:p>
            </p:txBody>
          </p:sp>
          <p:sp>
            <p:nvSpPr>
              <p:cNvPr id="1280" name="Freeform 61"/>
              <p:cNvSpPr>
                <a:spLocks/>
              </p:cNvSpPr>
              <p:nvPr/>
            </p:nvSpPr>
            <p:spPr bwMode="auto">
              <a:xfrm>
                <a:off x="2443" y="1492"/>
                <a:ext cx="77" cy="62"/>
              </a:xfrm>
              <a:custGeom>
                <a:avLst/>
                <a:gdLst>
                  <a:gd name="T0" fmla="*/ 0 w 101"/>
                  <a:gd name="T1" fmla="*/ 101 h 101"/>
                  <a:gd name="T2" fmla="*/ 16 w 101"/>
                  <a:gd name="T3" fmla="*/ 72 h 101"/>
                  <a:gd name="T4" fmla="*/ 29 w 101"/>
                  <a:gd name="T5" fmla="*/ 58 h 101"/>
                  <a:gd name="T6" fmla="*/ 45 w 101"/>
                  <a:gd name="T7" fmla="*/ 72 h 101"/>
                  <a:gd name="T8" fmla="*/ 45 w 101"/>
                  <a:gd name="T9" fmla="*/ 87 h 101"/>
                  <a:gd name="T10" fmla="*/ 58 w 101"/>
                  <a:gd name="T11" fmla="*/ 72 h 101"/>
                  <a:gd name="T12" fmla="*/ 58 w 101"/>
                  <a:gd name="T13" fmla="*/ 58 h 101"/>
                  <a:gd name="T14" fmla="*/ 74 w 101"/>
                  <a:gd name="T15" fmla="*/ 43 h 101"/>
                  <a:gd name="T16" fmla="*/ 87 w 101"/>
                  <a:gd name="T17" fmla="*/ 43 h 101"/>
                  <a:gd name="T18" fmla="*/ 87 w 101"/>
                  <a:gd name="T19" fmla="*/ 29 h 101"/>
                  <a:gd name="T20" fmla="*/ 101 w 101"/>
                  <a:gd name="T21" fmla="*/ 15 h 101"/>
                  <a:gd name="T22" fmla="*/ 101 w 101"/>
                  <a:gd name="T23" fmla="*/ 0 h 101"/>
                  <a:gd name="T24" fmla="*/ 87 w 101"/>
                  <a:gd name="T25" fmla="*/ 15 h 101"/>
                  <a:gd name="T26" fmla="*/ 74 w 101"/>
                  <a:gd name="T27" fmla="*/ 15 h 101"/>
                  <a:gd name="T28" fmla="*/ 45 w 101"/>
                  <a:gd name="T29" fmla="*/ 15 h 101"/>
                  <a:gd name="T30" fmla="*/ 45 w 101"/>
                  <a:gd name="T31" fmla="*/ 43 h 101"/>
                  <a:gd name="T32" fmla="*/ 29 w 101"/>
                  <a:gd name="T33" fmla="*/ 29 h 101"/>
                  <a:gd name="T34" fmla="*/ 29 w 101"/>
                  <a:gd name="T35" fmla="*/ 15 h 101"/>
                  <a:gd name="T36" fmla="*/ 16 w 101"/>
                  <a:gd name="T37" fmla="*/ 29 h 101"/>
                  <a:gd name="T38" fmla="*/ 16 w 101"/>
                  <a:gd name="T39" fmla="*/ 43 h 101"/>
                  <a:gd name="T40" fmla="*/ 0 w 101"/>
                  <a:gd name="T41" fmla="*/ 72 h 101"/>
                  <a:gd name="T42" fmla="*/ 0 w 101"/>
                  <a:gd name="T43" fmla="*/ 87 h 101"/>
                  <a:gd name="T44" fmla="*/ 0 w 101"/>
                  <a:gd name="T45" fmla="*/ 101 h 101"/>
                  <a:gd name="T46" fmla="*/ 0 w 101"/>
                  <a:gd name="T47" fmla="*/ 101 h 101"/>
                  <a:gd name="T48" fmla="*/ 0 w 101"/>
                  <a:gd name="T4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01">
                    <a:moveTo>
                      <a:pt x="0" y="101"/>
                    </a:moveTo>
                    <a:lnTo>
                      <a:pt x="16" y="72"/>
                    </a:lnTo>
                    <a:lnTo>
                      <a:pt x="29" y="58"/>
                    </a:lnTo>
                    <a:lnTo>
                      <a:pt x="45" y="72"/>
                    </a:lnTo>
                    <a:lnTo>
                      <a:pt x="45" y="87"/>
                    </a:lnTo>
                    <a:lnTo>
                      <a:pt x="58" y="72"/>
                    </a:lnTo>
                    <a:lnTo>
                      <a:pt x="58" y="58"/>
                    </a:lnTo>
                    <a:lnTo>
                      <a:pt x="74" y="43"/>
                    </a:lnTo>
                    <a:lnTo>
                      <a:pt x="87" y="43"/>
                    </a:lnTo>
                    <a:lnTo>
                      <a:pt x="87" y="29"/>
                    </a:lnTo>
                    <a:lnTo>
                      <a:pt x="101" y="15"/>
                    </a:lnTo>
                    <a:lnTo>
                      <a:pt x="101" y="0"/>
                    </a:lnTo>
                    <a:lnTo>
                      <a:pt x="87" y="15"/>
                    </a:lnTo>
                    <a:lnTo>
                      <a:pt x="74" y="15"/>
                    </a:lnTo>
                    <a:lnTo>
                      <a:pt x="45" y="15"/>
                    </a:lnTo>
                    <a:lnTo>
                      <a:pt x="45" y="43"/>
                    </a:lnTo>
                    <a:lnTo>
                      <a:pt x="29" y="29"/>
                    </a:lnTo>
                    <a:lnTo>
                      <a:pt x="29" y="15"/>
                    </a:lnTo>
                    <a:lnTo>
                      <a:pt x="16" y="29"/>
                    </a:lnTo>
                    <a:lnTo>
                      <a:pt x="16" y="43"/>
                    </a:lnTo>
                    <a:lnTo>
                      <a:pt x="0" y="72"/>
                    </a:lnTo>
                    <a:lnTo>
                      <a:pt x="0" y="87"/>
                    </a:lnTo>
                    <a:lnTo>
                      <a:pt x="0" y="101"/>
                    </a:lnTo>
                    <a:lnTo>
                      <a:pt x="0" y="101"/>
                    </a:lnTo>
                    <a:lnTo>
                      <a:pt x="0" y="101"/>
                    </a:lnTo>
                    <a:close/>
                  </a:path>
                </a:pathLst>
              </a:custGeom>
              <a:solidFill>
                <a:srgbClr val="0072C6"/>
              </a:solidFill>
              <a:ln w="3175" cmpd="sng">
                <a:solidFill>
                  <a:schemeClr val="bg1"/>
                </a:solidFill>
                <a:round/>
                <a:headEnd/>
                <a:tailEnd/>
              </a:ln>
            </p:spPr>
            <p:txBody>
              <a:bodyPr/>
              <a:lstStyle/>
              <a:p>
                <a:pPr>
                  <a:defRPr/>
                </a:pPr>
                <a:endParaRPr lang="de-CH"/>
              </a:p>
            </p:txBody>
          </p:sp>
          <p:sp>
            <p:nvSpPr>
              <p:cNvPr id="1281" name="Freeform 62"/>
              <p:cNvSpPr>
                <a:spLocks/>
              </p:cNvSpPr>
              <p:nvPr/>
            </p:nvSpPr>
            <p:spPr bwMode="auto">
              <a:xfrm>
                <a:off x="2453" y="1575"/>
                <a:ext cx="44" cy="55"/>
              </a:xfrm>
              <a:custGeom>
                <a:avLst/>
                <a:gdLst>
                  <a:gd name="T0" fmla="*/ 44 w 58"/>
                  <a:gd name="T1" fmla="*/ 56 h 85"/>
                  <a:gd name="T2" fmla="*/ 44 w 58"/>
                  <a:gd name="T3" fmla="*/ 44 h 85"/>
                  <a:gd name="T4" fmla="*/ 44 w 58"/>
                  <a:gd name="T5" fmla="*/ 29 h 85"/>
                  <a:gd name="T6" fmla="*/ 58 w 58"/>
                  <a:gd name="T7" fmla="*/ 15 h 85"/>
                  <a:gd name="T8" fmla="*/ 58 w 58"/>
                  <a:gd name="T9" fmla="*/ 0 h 85"/>
                  <a:gd name="T10" fmla="*/ 44 w 58"/>
                  <a:gd name="T11" fmla="*/ 15 h 85"/>
                  <a:gd name="T12" fmla="*/ 29 w 58"/>
                  <a:gd name="T13" fmla="*/ 29 h 85"/>
                  <a:gd name="T14" fmla="*/ 29 w 58"/>
                  <a:gd name="T15" fmla="*/ 15 h 85"/>
                  <a:gd name="T16" fmla="*/ 29 w 58"/>
                  <a:gd name="T17" fmla="*/ 0 h 85"/>
                  <a:gd name="T18" fmla="*/ 0 w 58"/>
                  <a:gd name="T19" fmla="*/ 15 h 85"/>
                  <a:gd name="T20" fmla="*/ 0 w 58"/>
                  <a:gd name="T21" fmla="*/ 29 h 85"/>
                  <a:gd name="T22" fmla="*/ 0 w 58"/>
                  <a:gd name="T23" fmla="*/ 44 h 85"/>
                  <a:gd name="T24" fmla="*/ 29 w 58"/>
                  <a:gd name="T25" fmla="*/ 29 h 85"/>
                  <a:gd name="T26" fmla="*/ 15 w 58"/>
                  <a:gd name="T27" fmla="*/ 56 h 85"/>
                  <a:gd name="T28" fmla="*/ 29 w 58"/>
                  <a:gd name="T29" fmla="*/ 72 h 85"/>
                  <a:gd name="T30" fmla="*/ 29 w 58"/>
                  <a:gd name="T31" fmla="*/ 85 h 85"/>
                  <a:gd name="T32" fmla="*/ 44 w 58"/>
                  <a:gd name="T33" fmla="*/ 56 h 85"/>
                  <a:gd name="T34" fmla="*/ 44 w 58"/>
                  <a:gd name="T35" fmla="*/ 56 h 85"/>
                  <a:gd name="T36" fmla="*/ 44 w 58"/>
                  <a:gd name="T37" fmla="*/ 5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85">
                    <a:moveTo>
                      <a:pt x="44" y="56"/>
                    </a:moveTo>
                    <a:lnTo>
                      <a:pt x="44" y="44"/>
                    </a:lnTo>
                    <a:lnTo>
                      <a:pt x="44" y="29"/>
                    </a:lnTo>
                    <a:lnTo>
                      <a:pt x="58" y="15"/>
                    </a:lnTo>
                    <a:lnTo>
                      <a:pt x="58" y="0"/>
                    </a:lnTo>
                    <a:lnTo>
                      <a:pt x="44" y="15"/>
                    </a:lnTo>
                    <a:lnTo>
                      <a:pt x="29" y="29"/>
                    </a:lnTo>
                    <a:lnTo>
                      <a:pt x="29" y="15"/>
                    </a:lnTo>
                    <a:lnTo>
                      <a:pt x="29" y="0"/>
                    </a:lnTo>
                    <a:lnTo>
                      <a:pt x="0" y="15"/>
                    </a:lnTo>
                    <a:lnTo>
                      <a:pt x="0" y="29"/>
                    </a:lnTo>
                    <a:lnTo>
                      <a:pt x="0" y="44"/>
                    </a:lnTo>
                    <a:lnTo>
                      <a:pt x="29" y="29"/>
                    </a:lnTo>
                    <a:lnTo>
                      <a:pt x="15" y="56"/>
                    </a:lnTo>
                    <a:lnTo>
                      <a:pt x="29" y="72"/>
                    </a:lnTo>
                    <a:lnTo>
                      <a:pt x="29" y="85"/>
                    </a:lnTo>
                    <a:lnTo>
                      <a:pt x="44" y="56"/>
                    </a:lnTo>
                    <a:lnTo>
                      <a:pt x="44" y="56"/>
                    </a:lnTo>
                    <a:lnTo>
                      <a:pt x="44" y="56"/>
                    </a:lnTo>
                    <a:close/>
                  </a:path>
                </a:pathLst>
              </a:custGeom>
              <a:solidFill>
                <a:srgbClr val="0072C6"/>
              </a:solidFill>
              <a:ln w="3175" cmpd="sng">
                <a:solidFill>
                  <a:schemeClr val="bg1"/>
                </a:solidFill>
                <a:round/>
                <a:headEnd/>
                <a:tailEnd/>
              </a:ln>
            </p:spPr>
            <p:txBody>
              <a:bodyPr/>
              <a:lstStyle/>
              <a:p>
                <a:pPr>
                  <a:defRPr/>
                </a:pPr>
                <a:endParaRPr lang="de-CH"/>
              </a:p>
            </p:txBody>
          </p:sp>
          <p:sp>
            <p:nvSpPr>
              <p:cNvPr id="1282" name="Freeform 63"/>
              <p:cNvSpPr>
                <a:spLocks/>
              </p:cNvSpPr>
              <p:nvPr/>
            </p:nvSpPr>
            <p:spPr bwMode="auto">
              <a:xfrm>
                <a:off x="2443" y="1674"/>
                <a:ext cx="22" cy="29"/>
              </a:xfrm>
              <a:custGeom>
                <a:avLst/>
                <a:gdLst>
                  <a:gd name="T0" fmla="*/ 14 w 29"/>
                  <a:gd name="T1" fmla="*/ 45 h 45"/>
                  <a:gd name="T2" fmla="*/ 14 w 29"/>
                  <a:gd name="T3" fmla="*/ 29 h 45"/>
                  <a:gd name="T4" fmla="*/ 0 w 29"/>
                  <a:gd name="T5" fmla="*/ 29 h 45"/>
                  <a:gd name="T6" fmla="*/ 14 w 29"/>
                  <a:gd name="T7" fmla="*/ 15 h 45"/>
                  <a:gd name="T8" fmla="*/ 14 w 29"/>
                  <a:gd name="T9" fmla="*/ 0 h 45"/>
                  <a:gd name="T10" fmla="*/ 0 w 29"/>
                  <a:gd name="T11" fmla="*/ 0 h 45"/>
                  <a:gd name="T12" fmla="*/ 29 w 29"/>
                  <a:gd name="T13" fmla="*/ 15 h 45"/>
                  <a:gd name="T14" fmla="*/ 29 w 29"/>
                  <a:gd name="T15" fmla="*/ 29 h 45"/>
                  <a:gd name="T16" fmla="*/ 14 w 29"/>
                  <a:gd name="T17" fmla="*/ 29 h 45"/>
                  <a:gd name="T18" fmla="*/ 14 w 29"/>
                  <a:gd name="T19" fmla="*/ 45 h 45"/>
                  <a:gd name="T20" fmla="*/ 14 w 29"/>
                  <a:gd name="T21" fmla="*/ 45 h 45"/>
                  <a:gd name="T22" fmla="*/ 14 w 29"/>
                  <a:gd name="T2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5">
                    <a:moveTo>
                      <a:pt x="14" y="45"/>
                    </a:moveTo>
                    <a:lnTo>
                      <a:pt x="14" y="29"/>
                    </a:lnTo>
                    <a:lnTo>
                      <a:pt x="0" y="29"/>
                    </a:lnTo>
                    <a:lnTo>
                      <a:pt x="14" y="15"/>
                    </a:lnTo>
                    <a:lnTo>
                      <a:pt x="14" y="0"/>
                    </a:lnTo>
                    <a:lnTo>
                      <a:pt x="0" y="0"/>
                    </a:lnTo>
                    <a:lnTo>
                      <a:pt x="29" y="15"/>
                    </a:lnTo>
                    <a:lnTo>
                      <a:pt x="29" y="29"/>
                    </a:lnTo>
                    <a:lnTo>
                      <a:pt x="14" y="29"/>
                    </a:lnTo>
                    <a:lnTo>
                      <a:pt x="14" y="45"/>
                    </a:lnTo>
                    <a:lnTo>
                      <a:pt x="14" y="45"/>
                    </a:lnTo>
                    <a:lnTo>
                      <a:pt x="14" y="45"/>
                    </a:lnTo>
                    <a:close/>
                  </a:path>
                </a:pathLst>
              </a:custGeom>
              <a:grpFill/>
              <a:ln w="3175" cmpd="sng">
                <a:solidFill>
                  <a:schemeClr val="bg1"/>
                </a:solidFill>
                <a:round/>
                <a:headEnd/>
                <a:tailEnd/>
              </a:ln>
            </p:spPr>
            <p:txBody>
              <a:bodyPr/>
              <a:lstStyle/>
              <a:p>
                <a:pPr>
                  <a:defRPr/>
                </a:pPr>
                <a:endParaRPr lang="de-CH"/>
              </a:p>
            </p:txBody>
          </p:sp>
          <p:sp>
            <p:nvSpPr>
              <p:cNvPr id="1283" name="Freeform 64"/>
              <p:cNvSpPr>
                <a:spLocks/>
              </p:cNvSpPr>
              <p:nvPr/>
            </p:nvSpPr>
            <p:spPr bwMode="auto">
              <a:xfrm>
                <a:off x="2160" y="2342"/>
                <a:ext cx="1046" cy="843"/>
              </a:xfrm>
              <a:custGeom>
                <a:avLst/>
                <a:gdLst>
                  <a:gd name="T0" fmla="*/ 857 w 1018"/>
                  <a:gd name="T1" fmla="*/ 779 h 889"/>
                  <a:gd name="T2" fmla="*/ 845 w 1018"/>
                  <a:gd name="T3" fmla="*/ 713 h 889"/>
                  <a:gd name="T4" fmla="*/ 814 w 1018"/>
                  <a:gd name="T5" fmla="*/ 664 h 889"/>
                  <a:gd name="T6" fmla="*/ 878 w 1018"/>
                  <a:gd name="T7" fmla="*/ 634 h 889"/>
                  <a:gd name="T8" fmla="*/ 867 w 1018"/>
                  <a:gd name="T9" fmla="*/ 588 h 889"/>
                  <a:gd name="T10" fmla="*/ 857 w 1018"/>
                  <a:gd name="T11" fmla="*/ 540 h 889"/>
                  <a:gd name="T12" fmla="*/ 837 w 1018"/>
                  <a:gd name="T13" fmla="*/ 518 h 889"/>
                  <a:gd name="T14" fmla="*/ 835 w 1018"/>
                  <a:gd name="T15" fmla="*/ 491 h 889"/>
                  <a:gd name="T16" fmla="*/ 898 w 1018"/>
                  <a:gd name="T17" fmla="*/ 433 h 889"/>
                  <a:gd name="T18" fmla="*/ 953 w 1018"/>
                  <a:gd name="T19" fmla="*/ 404 h 889"/>
                  <a:gd name="T20" fmla="*/ 975 w 1018"/>
                  <a:gd name="T21" fmla="*/ 337 h 889"/>
                  <a:gd name="T22" fmla="*/ 985 w 1018"/>
                  <a:gd name="T23" fmla="*/ 278 h 889"/>
                  <a:gd name="T24" fmla="*/ 898 w 1018"/>
                  <a:gd name="T25" fmla="*/ 212 h 889"/>
                  <a:gd name="T26" fmla="*/ 835 w 1018"/>
                  <a:gd name="T27" fmla="*/ 202 h 889"/>
                  <a:gd name="T28" fmla="*/ 793 w 1018"/>
                  <a:gd name="T29" fmla="*/ 154 h 889"/>
                  <a:gd name="T30" fmla="*/ 748 w 1018"/>
                  <a:gd name="T31" fmla="*/ 144 h 889"/>
                  <a:gd name="T32" fmla="*/ 728 w 1018"/>
                  <a:gd name="T33" fmla="*/ 96 h 889"/>
                  <a:gd name="T34" fmla="*/ 684 w 1018"/>
                  <a:gd name="T35" fmla="*/ 57 h 889"/>
                  <a:gd name="T36" fmla="*/ 652 w 1018"/>
                  <a:gd name="T37" fmla="*/ 19 h 889"/>
                  <a:gd name="T38" fmla="*/ 599 w 1018"/>
                  <a:gd name="T39" fmla="*/ 0 h 889"/>
                  <a:gd name="T40" fmla="*/ 567 w 1018"/>
                  <a:gd name="T41" fmla="*/ 48 h 889"/>
                  <a:gd name="T42" fmla="*/ 524 w 1018"/>
                  <a:gd name="T43" fmla="*/ 87 h 889"/>
                  <a:gd name="T44" fmla="*/ 449 w 1018"/>
                  <a:gd name="T45" fmla="*/ 116 h 889"/>
                  <a:gd name="T46" fmla="*/ 428 w 1018"/>
                  <a:gd name="T47" fmla="*/ 134 h 889"/>
                  <a:gd name="T48" fmla="*/ 342 w 1018"/>
                  <a:gd name="T49" fmla="*/ 116 h 889"/>
                  <a:gd name="T50" fmla="*/ 321 w 1018"/>
                  <a:gd name="T51" fmla="*/ 68 h 889"/>
                  <a:gd name="T52" fmla="*/ 278 w 1018"/>
                  <a:gd name="T53" fmla="*/ 96 h 889"/>
                  <a:gd name="T54" fmla="*/ 290 w 1018"/>
                  <a:gd name="T55" fmla="*/ 164 h 889"/>
                  <a:gd name="T56" fmla="*/ 246 w 1018"/>
                  <a:gd name="T57" fmla="*/ 154 h 889"/>
                  <a:gd name="T58" fmla="*/ 172 w 1018"/>
                  <a:gd name="T59" fmla="*/ 144 h 889"/>
                  <a:gd name="T60" fmla="*/ 149 w 1018"/>
                  <a:gd name="T61" fmla="*/ 116 h 889"/>
                  <a:gd name="T62" fmla="*/ 75 w 1018"/>
                  <a:gd name="T63" fmla="*/ 116 h 889"/>
                  <a:gd name="T64" fmla="*/ 10 w 1018"/>
                  <a:gd name="T65" fmla="*/ 116 h 889"/>
                  <a:gd name="T66" fmla="*/ 42 w 1018"/>
                  <a:gd name="T67" fmla="*/ 144 h 889"/>
                  <a:gd name="T68" fmla="*/ 10 w 1018"/>
                  <a:gd name="T69" fmla="*/ 164 h 889"/>
                  <a:gd name="T70" fmla="*/ 63 w 1018"/>
                  <a:gd name="T71" fmla="*/ 183 h 889"/>
                  <a:gd name="T72" fmla="*/ 106 w 1018"/>
                  <a:gd name="T73" fmla="*/ 231 h 889"/>
                  <a:gd name="T74" fmla="*/ 160 w 1018"/>
                  <a:gd name="T75" fmla="*/ 260 h 889"/>
                  <a:gd name="T76" fmla="*/ 172 w 1018"/>
                  <a:gd name="T77" fmla="*/ 298 h 889"/>
                  <a:gd name="T78" fmla="*/ 181 w 1018"/>
                  <a:gd name="T79" fmla="*/ 356 h 889"/>
                  <a:gd name="T80" fmla="*/ 224 w 1018"/>
                  <a:gd name="T81" fmla="*/ 404 h 889"/>
                  <a:gd name="T82" fmla="*/ 213 w 1018"/>
                  <a:gd name="T83" fmla="*/ 461 h 889"/>
                  <a:gd name="T84" fmla="*/ 224 w 1018"/>
                  <a:gd name="T85" fmla="*/ 510 h 889"/>
                  <a:gd name="T86" fmla="*/ 213 w 1018"/>
                  <a:gd name="T87" fmla="*/ 520 h 889"/>
                  <a:gd name="T88" fmla="*/ 181 w 1018"/>
                  <a:gd name="T89" fmla="*/ 520 h 889"/>
                  <a:gd name="T90" fmla="*/ 172 w 1018"/>
                  <a:gd name="T91" fmla="*/ 577 h 889"/>
                  <a:gd name="T92" fmla="*/ 128 w 1018"/>
                  <a:gd name="T93" fmla="*/ 616 h 889"/>
                  <a:gd name="T94" fmla="*/ 63 w 1018"/>
                  <a:gd name="T95" fmla="*/ 693 h 889"/>
                  <a:gd name="T96" fmla="*/ 106 w 1018"/>
                  <a:gd name="T97" fmla="*/ 731 h 889"/>
                  <a:gd name="T98" fmla="*/ 181 w 1018"/>
                  <a:gd name="T99" fmla="*/ 779 h 889"/>
                  <a:gd name="T100" fmla="*/ 270 w 1018"/>
                  <a:gd name="T101" fmla="*/ 821 h 889"/>
                  <a:gd name="T102" fmla="*/ 333 w 1018"/>
                  <a:gd name="T103" fmla="*/ 857 h 889"/>
                  <a:gd name="T104" fmla="*/ 406 w 1018"/>
                  <a:gd name="T105" fmla="*/ 876 h 889"/>
                  <a:gd name="T106" fmla="*/ 469 w 1018"/>
                  <a:gd name="T107" fmla="*/ 880 h 889"/>
                  <a:gd name="T108" fmla="*/ 471 w 1018"/>
                  <a:gd name="T109" fmla="*/ 827 h 889"/>
                  <a:gd name="T110" fmla="*/ 524 w 1018"/>
                  <a:gd name="T111" fmla="*/ 798 h 889"/>
                  <a:gd name="T112" fmla="*/ 589 w 1018"/>
                  <a:gd name="T113" fmla="*/ 798 h 889"/>
                  <a:gd name="T114" fmla="*/ 652 w 1018"/>
                  <a:gd name="T115" fmla="*/ 798 h 889"/>
                  <a:gd name="T116" fmla="*/ 684 w 1018"/>
                  <a:gd name="T117" fmla="*/ 827 h 889"/>
                  <a:gd name="T118" fmla="*/ 728 w 1018"/>
                  <a:gd name="T119" fmla="*/ 867 h 889"/>
                  <a:gd name="T120" fmla="*/ 793 w 1018"/>
                  <a:gd name="T121" fmla="*/ 857 h 889"/>
                  <a:gd name="T122" fmla="*/ 823 w 1018"/>
                  <a:gd name="T123" fmla="*/ 827 h 889"/>
                  <a:gd name="T124" fmla="*/ 867 w 1018"/>
                  <a:gd name="T125" fmla="*/ 81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889">
                    <a:moveTo>
                      <a:pt x="867" y="819"/>
                    </a:moveTo>
                    <a:lnTo>
                      <a:pt x="878" y="809"/>
                    </a:lnTo>
                    <a:lnTo>
                      <a:pt x="878" y="798"/>
                    </a:lnTo>
                    <a:lnTo>
                      <a:pt x="888" y="789"/>
                    </a:lnTo>
                    <a:lnTo>
                      <a:pt x="878" y="779"/>
                    </a:lnTo>
                    <a:lnTo>
                      <a:pt x="857" y="779"/>
                    </a:lnTo>
                    <a:lnTo>
                      <a:pt x="845" y="779"/>
                    </a:lnTo>
                    <a:lnTo>
                      <a:pt x="835" y="760"/>
                    </a:lnTo>
                    <a:lnTo>
                      <a:pt x="835" y="752"/>
                    </a:lnTo>
                    <a:lnTo>
                      <a:pt x="835" y="731"/>
                    </a:lnTo>
                    <a:lnTo>
                      <a:pt x="835" y="721"/>
                    </a:lnTo>
                    <a:lnTo>
                      <a:pt x="845" y="713"/>
                    </a:lnTo>
                    <a:lnTo>
                      <a:pt x="845" y="702"/>
                    </a:lnTo>
                    <a:lnTo>
                      <a:pt x="845" y="693"/>
                    </a:lnTo>
                    <a:lnTo>
                      <a:pt x="835" y="683"/>
                    </a:lnTo>
                    <a:lnTo>
                      <a:pt x="823" y="683"/>
                    </a:lnTo>
                    <a:lnTo>
                      <a:pt x="814" y="674"/>
                    </a:lnTo>
                    <a:lnTo>
                      <a:pt x="814" y="664"/>
                    </a:lnTo>
                    <a:lnTo>
                      <a:pt x="823" y="664"/>
                    </a:lnTo>
                    <a:lnTo>
                      <a:pt x="835" y="664"/>
                    </a:lnTo>
                    <a:lnTo>
                      <a:pt x="845" y="664"/>
                    </a:lnTo>
                    <a:lnTo>
                      <a:pt x="857" y="654"/>
                    </a:lnTo>
                    <a:lnTo>
                      <a:pt x="867" y="645"/>
                    </a:lnTo>
                    <a:lnTo>
                      <a:pt x="878" y="634"/>
                    </a:lnTo>
                    <a:lnTo>
                      <a:pt x="867" y="626"/>
                    </a:lnTo>
                    <a:lnTo>
                      <a:pt x="867" y="616"/>
                    </a:lnTo>
                    <a:lnTo>
                      <a:pt x="857" y="606"/>
                    </a:lnTo>
                    <a:lnTo>
                      <a:pt x="857" y="597"/>
                    </a:lnTo>
                    <a:lnTo>
                      <a:pt x="867" y="597"/>
                    </a:lnTo>
                    <a:lnTo>
                      <a:pt x="867" y="588"/>
                    </a:lnTo>
                    <a:lnTo>
                      <a:pt x="867" y="577"/>
                    </a:lnTo>
                    <a:lnTo>
                      <a:pt x="857" y="568"/>
                    </a:lnTo>
                    <a:lnTo>
                      <a:pt x="857" y="558"/>
                    </a:lnTo>
                    <a:lnTo>
                      <a:pt x="867" y="558"/>
                    </a:lnTo>
                    <a:lnTo>
                      <a:pt x="857" y="548"/>
                    </a:lnTo>
                    <a:lnTo>
                      <a:pt x="857" y="540"/>
                    </a:lnTo>
                    <a:lnTo>
                      <a:pt x="867" y="540"/>
                    </a:lnTo>
                    <a:lnTo>
                      <a:pt x="878" y="540"/>
                    </a:lnTo>
                    <a:lnTo>
                      <a:pt x="878" y="529"/>
                    </a:lnTo>
                    <a:lnTo>
                      <a:pt x="867" y="510"/>
                    </a:lnTo>
                    <a:lnTo>
                      <a:pt x="852" y="510"/>
                    </a:lnTo>
                    <a:lnTo>
                      <a:pt x="837" y="518"/>
                    </a:lnTo>
                    <a:lnTo>
                      <a:pt x="835" y="540"/>
                    </a:lnTo>
                    <a:lnTo>
                      <a:pt x="827" y="537"/>
                    </a:lnTo>
                    <a:lnTo>
                      <a:pt x="814" y="548"/>
                    </a:lnTo>
                    <a:lnTo>
                      <a:pt x="803" y="529"/>
                    </a:lnTo>
                    <a:lnTo>
                      <a:pt x="814" y="510"/>
                    </a:lnTo>
                    <a:lnTo>
                      <a:pt x="835" y="491"/>
                    </a:lnTo>
                    <a:lnTo>
                      <a:pt x="835" y="481"/>
                    </a:lnTo>
                    <a:lnTo>
                      <a:pt x="845" y="471"/>
                    </a:lnTo>
                    <a:lnTo>
                      <a:pt x="867" y="471"/>
                    </a:lnTo>
                    <a:lnTo>
                      <a:pt x="888" y="461"/>
                    </a:lnTo>
                    <a:lnTo>
                      <a:pt x="898" y="443"/>
                    </a:lnTo>
                    <a:lnTo>
                      <a:pt x="898" y="433"/>
                    </a:lnTo>
                    <a:lnTo>
                      <a:pt x="910" y="424"/>
                    </a:lnTo>
                    <a:lnTo>
                      <a:pt x="920" y="433"/>
                    </a:lnTo>
                    <a:lnTo>
                      <a:pt x="932" y="443"/>
                    </a:lnTo>
                    <a:lnTo>
                      <a:pt x="942" y="424"/>
                    </a:lnTo>
                    <a:lnTo>
                      <a:pt x="953" y="433"/>
                    </a:lnTo>
                    <a:lnTo>
                      <a:pt x="953" y="404"/>
                    </a:lnTo>
                    <a:lnTo>
                      <a:pt x="963" y="395"/>
                    </a:lnTo>
                    <a:lnTo>
                      <a:pt x="963" y="385"/>
                    </a:lnTo>
                    <a:lnTo>
                      <a:pt x="963" y="367"/>
                    </a:lnTo>
                    <a:lnTo>
                      <a:pt x="963" y="356"/>
                    </a:lnTo>
                    <a:lnTo>
                      <a:pt x="975" y="346"/>
                    </a:lnTo>
                    <a:lnTo>
                      <a:pt x="975" y="337"/>
                    </a:lnTo>
                    <a:lnTo>
                      <a:pt x="985" y="317"/>
                    </a:lnTo>
                    <a:lnTo>
                      <a:pt x="996" y="307"/>
                    </a:lnTo>
                    <a:lnTo>
                      <a:pt x="1018" y="288"/>
                    </a:lnTo>
                    <a:lnTo>
                      <a:pt x="1006" y="278"/>
                    </a:lnTo>
                    <a:lnTo>
                      <a:pt x="996" y="278"/>
                    </a:lnTo>
                    <a:lnTo>
                      <a:pt x="985" y="278"/>
                    </a:lnTo>
                    <a:lnTo>
                      <a:pt x="975" y="269"/>
                    </a:lnTo>
                    <a:lnTo>
                      <a:pt x="953" y="269"/>
                    </a:lnTo>
                    <a:lnTo>
                      <a:pt x="932" y="260"/>
                    </a:lnTo>
                    <a:lnTo>
                      <a:pt x="920" y="251"/>
                    </a:lnTo>
                    <a:lnTo>
                      <a:pt x="910" y="231"/>
                    </a:lnTo>
                    <a:lnTo>
                      <a:pt x="898" y="212"/>
                    </a:lnTo>
                    <a:lnTo>
                      <a:pt x="878" y="212"/>
                    </a:lnTo>
                    <a:lnTo>
                      <a:pt x="867" y="202"/>
                    </a:lnTo>
                    <a:lnTo>
                      <a:pt x="857" y="202"/>
                    </a:lnTo>
                    <a:lnTo>
                      <a:pt x="845" y="202"/>
                    </a:lnTo>
                    <a:lnTo>
                      <a:pt x="835" y="212"/>
                    </a:lnTo>
                    <a:lnTo>
                      <a:pt x="835" y="202"/>
                    </a:lnTo>
                    <a:lnTo>
                      <a:pt x="823" y="192"/>
                    </a:lnTo>
                    <a:lnTo>
                      <a:pt x="814" y="183"/>
                    </a:lnTo>
                    <a:lnTo>
                      <a:pt x="803" y="183"/>
                    </a:lnTo>
                    <a:lnTo>
                      <a:pt x="803" y="173"/>
                    </a:lnTo>
                    <a:lnTo>
                      <a:pt x="793" y="164"/>
                    </a:lnTo>
                    <a:lnTo>
                      <a:pt x="793" y="154"/>
                    </a:lnTo>
                    <a:lnTo>
                      <a:pt x="782" y="144"/>
                    </a:lnTo>
                    <a:lnTo>
                      <a:pt x="782" y="134"/>
                    </a:lnTo>
                    <a:lnTo>
                      <a:pt x="770" y="134"/>
                    </a:lnTo>
                    <a:lnTo>
                      <a:pt x="770" y="144"/>
                    </a:lnTo>
                    <a:lnTo>
                      <a:pt x="760" y="144"/>
                    </a:lnTo>
                    <a:lnTo>
                      <a:pt x="748" y="144"/>
                    </a:lnTo>
                    <a:lnTo>
                      <a:pt x="739" y="134"/>
                    </a:lnTo>
                    <a:lnTo>
                      <a:pt x="748" y="125"/>
                    </a:lnTo>
                    <a:lnTo>
                      <a:pt x="748" y="116"/>
                    </a:lnTo>
                    <a:lnTo>
                      <a:pt x="748" y="96"/>
                    </a:lnTo>
                    <a:lnTo>
                      <a:pt x="739" y="96"/>
                    </a:lnTo>
                    <a:lnTo>
                      <a:pt x="728" y="96"/>
                    </a:lnTo>
                    <a:lnTo>
                      <a:pt x="717" y="96"/>
                    </a:lnTo>
                    <a:lnTo>
                      <a:pt x="707" y="76"/>
                    </a:lnTo>
                    <a:lnTo>
                      <a:pt x="707" y="68"/>
                    </a:lnTo>
                    <a:lnTo>
                      <a:pt x="695" y="68"/>
                    </a:lnTo>
                    <a:lnTo>
                      <a:pt x="684" y="68"/>
                    </a:lnTo>
                    <a:lnTo>
                      <a:pt x="684" y="57"/>
                    </a:lnTo>
                    <a:lnTo>
                      <a:pt x="684" y="48"/>
                    </a:lnTo>
                    <a:lnTo>
                      <a:pt x="673" y="48"/>
                    </a:lnTo>
                    <a:lnTo>
                      <a:pt x="664" y="48"/>
                    </a:lnTo>
                    <a:lnTo>
                      <a:pt x="664" y="39"/>
                    </a:lnTo>
                    <a:lnTo>
                      <a:pt x="652" y="29"/>
                    </a:lnTo>
                    <a:lnTo>
                      <a:pt x="652" y="19"/>
                    </a:lnTo>
                    <a:lnTo>
                      <a:pt x="652" y="9"/>
                    </a:lnTo>
                    <a:lnTo>
                      <a:pt x="652" y="0"/>
                    </a:lnTo>
                    <a:lnTo>
                      <a:pt x="630" y="0"/>
                    </a:lnTo>
                    <a:lnTo>
                      <a:pt x="621" y="0"/>
                    </a:lnTo>
                    <a:lnTo>
                      <a:pt x="609" y="0"/>
                    </a:lnTo>
                    <a:lnTo>
                      <a:pt x="599" y="0"/>
                    </a:lnTo>
                    <a:lnTo>
                      <a:pt x="589" y="0"/>
                    </a:lnTo>
                    <a:lnTo>
                      <a:pt x="578" y="9"/>
                    </a:lnTo>
                    <a:lnTo>
                      <a:pt x="578" y="19"/>
                    </a:lnTo>
                    <a:lnTo>
                      <a:pt x="578" y="29"/>
                    </a:lnTo>
                    <a:lnTo>
                      <a:pt x="567" y="39"/>
                    </a:lnTo>
                    <a:lnTo>
                      <a:pt x="567" y="48"/>
                    </a:lnTo>
                    <a:lnTo>
                      <a:pt x="567" y="68"/>
                    </a:lnTo>
                    <a:lnTo>
                      <a:pt x="567" y="76"/>
                    </a:lnTo>
                    <a:lnTo>
                      <a:pt x="557" y="76"/>
                    </a:lnTo>
                    <a:lnTo>
                      <a:pt x="546" y="76"/>
                    </a:lnTo>
                    <a:lnTo>
                      <a:pt x="535" y="87"/>
                    </a:lnTo>
                    <a:lnTo>
                      <a:pt x="524" y="87"/>
                    </a:lnTo>
                    <a:lnTo>
                      <a:pt x="503" y="96"/>
                    </a:lnTo>
                    <a:lnTo>
                      <a:pt x="482" y="105"/>
                    </a:lnTo>
                    <a:lnTo>
                      <a:pt x="460" y="105"/>
                    </a:lnTo>
                    <a:lnTo>
                      <a:pt x="439" y="105"/>
                    </a:lnTo>
                    <a:lnTo>
                      <a:pt x="439" y="116"/>
                    </a:lnTo>
                    <a:lnTo>
                      <a:pt x="449" y="116"/>
                    </a:lnTo>
                    <a:lnTo>
                      <a:pt x="471" y="125"/>
                    </a:lnTo>
                    <a:lnTo>
                      <a:pt x="482" y="134"/>
                    </a:lnTo>
                    <a:lnTo>
                      <a:pt x="471" y="134"/>
                    </a:lnTo>
                    <a:lnTo>
                      <a:pt x="471" y="144"/>
                    </a:lnTo>
                    <a:lnTo>
                      <a:pt x="449" y="134"/>
                    </a:lnTo>
                    <a:lnTo>
                      <a:pt x="428" y="134"/>
                    </a:lnTo>
                    <a:lnTo>
                      <a:pt x="406" y="134"/>
                    </a:lnTo>
                    <a:lnTo>
                      <a:pt x="406" y="125"/>
                    </a:lnTo>
                    <a:lnTo>
                      <a:pt x="385" y="125"/>
                    </a:lnTo>
                    <a:lnTo>
                      <a:pt x="364" y="116"/>
                    </a:lnTo>
                    <a:lnTo>
                      <a:pt x="342" y="105"/>
                    </a:lnTo>
                    <a:lnTo>
                      <a:pt x="342" y="116"/>
                    </a:lnTo>
                    <a:lnTo>
                      <a:pt x="321" y="105"/>
                    </a:lnTo>
                    <a:lnTo>
                      <a:pt x="333" y="96"/>
                    </a:lnTo>
                    <a:lnTo>
                      <a:pt x="321" y="87"/>
                    </a:lnTo>
                    <a:lnTo>
                      <a:pt x="321" y="76"/>
                    </a:lnTo>
                    <a:lnTo>
                      <a:pt x="333" y="68"/>
                    </a:lnTo>
                    <a:lnTo>
                      <a:pt x="321" y="68"/>
                    </a:lnTo>
                    <a:lnTo>
                      <a:pt x="311" y="68"/>
                    </a:lnTo>
                    <a:lnTo>
                      <a:pt x="299" y="57"/>
                    </a:lnTo>
                    <a:lnTo>
                      <a:pt x="290" y="57"/>
                    </a:lnTo>
                    <a:lnTo>
                      <a:pt x="290" y="68"/>
                    </a:lnTo>
                    <a:lnTo>
                      <a:pt x="278" y="76"/>
                    </a:lnTo>
                    <a:lnTo>
                      <a:pt x="278" y="96"/>
                    </a:lnTo>
                    <a:lnTo>
                      <a:pt x="278" y="105"/>
                    </a:lnTo>
                    <a:lnTo>
                      <a:pt x="290" y="125"/>
                    </a:lnTo>
                    <a:lnTo>
                      <a:pt x="278" y="134"/>
                    </a:lnTo>
                    <a:lnTo>
                      <a:pt x="278" y="144"/>
                    </a:lnTo>
                    <a:lnTo>
                      <a:pt x="278" y="154"/>
                    </a:lnTo>
                    <a:lnTo>
                      <a:pt x="290" y="164"/>
                    </a:lnTo>
                    <a:lnTo>
                      <a:pt x="290" y="173"/>
                    </a:lnTo>
                    <a:lnTo>
                      <a:pt x="268" y="173"/>
                    </a:lnTo>
                    <a:lnTo>
                      <a:pt x="256" y="164"/>
                    </a:lnTo>
                    <a:lnTo>
                      <a:pt x="246" y="164"/>
                    </a:lnTo>
                    <a:lnTo>
                      <a:pt x="235" y="164"/>
                    </a:lnTo>
                    <a:lnTo>
                      <a:pt x="246" y="154"/>
                    </a:lnTo>
                    <a:lnTo>
                      <a:pt x="224" y="154"/>
                    </a:lnTo>
                    <a:lnTo>
                      <a:pt x="203" y="154"/>
                    </a:lnTo>
                    <a:lnTo>
                      <a:pt x="192" y="144"/>
                    </a:lnTo>
                    <a:lnTo>
                      <a:pt x="192" y="154"/>
                    </a:lnTo>
                    <a:lnTo>
                      <a:pt x="172" y="154"/>
                    </a:lnTo>
                    <a:lnTo>
                      <a:pt x="172" y="144"/>
                    </a:lnTo>
                    <a:lnTo>
                      <a:pt x="172" y="125"/>
                    </a:lnTo>
                    <a:lnTo>
                      <a:pt x="160" y="125"/>
                    </a:lnTo>
                    <a:lnTo>
                      <a:pt x="149" y="125"/>
                    </a:lnTo>
                    <a:lnTo>
                      <a:pt x="149" y="116"/>
                    </a:lnTo>
                    <a:lnTo>
                      <a:pt x="160" y="105"/>
                    </a:lnTo>
                    <a:lnTo>
                      <a:pt x="149" y="116"/>
                    </a:lnTo>
                    <a:lnTo>
                      <a:pt x="128" y="105"/>
                    </a:lnTo>
                    <a:lnTo>
                      <a:pt x="118" y="116"/>
                    </a:lnTo>
                    <a:lnTo>
                      <a:pt x="118" y="125"/>
                    </a:lnTo>
                    <a:lnTo>
                      <a:pt x="97" y="125"/>
                    </a:lnTo>
                    <a:lnTo>
                      <a:pt x="97" y="116"/>
                    </a:lnTo>
                    <a:lnTo>
                      <a:pt x="75" y="116"/>
                    </a:lnTo>
                    <a:lnTo>
                      <a:pt x="63" y="116"/>
                    </a:lnTo>
                    <a:lnTo>
                      <a:pt x="53" y="105"/>
                    </a:lnTo>
                    <a:lnTo>
                      <a:pt x="42" y="116"/>
                    </a:lnTo>
                    <a:lnTo>
                      <a:pt x="31" y="116"/>
                    </a:lnTo>
                    <a:lnTo>
                      <a:pt x="22" y="116"/>
                    </a:lnTo>
                    <a:lnTo>
                      <a:pt x="10" y="116"/>
                    </a:lnTo>
                    <a:lnTo>
                      <a:pt x="10" y="125"/>
                    </a:lnTo>
                    <a:lnTo>
                      <a:pt x="22" y="125"/>
                    </a:lnTo>
                    <a:lnTo>
                      <a:pt x="31" y="125"/>
                    </a:lnTo>
                    <a:lnTo>
                      <a:pt x="42" y="125"/>
                    </a:lnTo>
                    <a:lnTo>
                      <a:pt x="42" y="134"/>
                    </a:lnTo>
                    <a:lnTo>
                      <a:pt x="42" y="144"/>
                    </a:lnTo>
                    <a:lnTo>
                      <a:pt x="31" y="144"/>
                    </a:lnTo>
                    <a:lnTo>
                      <a:pt x="31" y="154"/>
                    </a:lnTo>
                    <a:lnTo>
                      <a:pt x="22" y="154"/>
                    </a:lnTo>
                    <a:lnTo>
                      <a:pt x="10" y="154"/>
                    </a:lnTo>
                    <a:lnTo>
                      <a:pt x="0" y="164"/>
                    </a:lnTo>
                    <a:lnTo>
                      <a:pt x="10" y="164"/>
                    </a:lnTo>
                    <a:lnTo>
                      <a:pt x="22" y="173"/>
                    </a:lnTo>
                    <a:lnTo>
                      <a:pt x="31" y="192"/>
                    </a:lnTo>
                    <a:lnTo>
                      <a:pt x="31" y="183"/>
                    </a:lnTo>
                    <a:lnTo>
                      <a:pt x="53" y="192"/>
                    </a:lnTo>
                    <a:lnTo>
                      <a:pt x="53" y="183"/>
                    </a:lnTo>
                    <a:lnTo>
                      <a:pt x="63" y="183"/>
                    </a:lnTo>
                    <a:lnTo>
                      <a:pt x="63" y="192"/>
                    </a:lnTo>
                    <a:lnTo>
                      <a:pt x="85" y="212"/>
                    </a:lnTo>
                    <a:lnTo>
                      <a:pt x="97" y="212"/>
                    </a:lnTo>
                    <a:lnTo>
                      <a:pt x="97" y="221"/>
                    </a:lnTo>
                    <a:lnTo>
                      <a:pt x="106" y="221"/>
                    </a:lnTo>
                    <a:lnTo>
                      <a:pt x="106" y="231"/>
                    </a:lnTo>
                    <a:lnTo>
                      <a:pt x="106" y="241"/>
                    </a:lnTo>
                    <a:lnTo>
                      <a:pt x="128" y="241"/>
                    </a:lnTo>
                    <a:lnTo>
                      <a:pt x="149" y="241"/>
                    </a:lnTo>
                    <a:lnTo>
                      <a:pt x="138" y="251"/>
                    </a:lnTo>
                    <a:lnTo>
                      <a:pt x="149" y="251"/>
                    </a:lnTo>
                    <a:lnTo>
                      <a:pt x="160" y="260"/>
                    </a:lnTo>
                    <a:lnTo>
                      <a:pt x="149" y="278"/>
                    </a:lnTo>
                    <a:lnTo>
                      <a:pt x="160" y="278"/>
                    </a:lnTo>
                    <a:lnTo>
                      <a:pt x="172" y="288"/>
                    </a:lnTo>
                    <a:lnTo>
                      <a:pt x="192" y="288"/>
                    </a:lnTo>
                    <a:lnTo>
                      <a:pt x="172" y="288"/>
                    </a:lnTo>
                    <a:lnTo>
                      <a:pt x="172" y="298"/>
                    </a:lnTo>
                    <a:lnTo>
                      <a:pt x="181" y="298"/>
                    </a:lnTo>
                    <a:lnTo>
                      <a:pt x="181" y="307"/>
                    </a:lnTo>
                    <a:lnTo>
                      <a:pt x="160" y="328"/>
                    </a:lnTo>
                    <a:lnTo>
                      <a:pt x="160" y="337"/>
                    </a:lnTo>
                    <a:lnTo>
                      <a:pt x="172" y="356"/>
                    </a:lnTo>
                    <a:lnTo>
                      <a:pt x="181" y="356"/>
                    </a:lnTo>
                    <a:lnTo>
                      <a:pt x="181" y="375"/>
                    </a:lnTo>
                    <a:lnTo>
                      <a:pt x="192" y="385"/>
                    </a:lnTo>
                    <a:lnTo>
                      <a:pt x="192" y="395"/>
                    </a:lnTo>
                    <a:lnTo>
                      <a:pt x="213" y="404"/>
                    </a:lnTo>
                    <a:lnTo>
                      <a:pt x="224" y="395"/>
                    </a:lnTo>
                    <a:lnTo>
                      <a:pt x="224" y="404"/>
                    </a:lnTo>
                    <a:lnTo>
                      <a:pt x="224" y="415"/>
                    </a:lnTo>
                    <a:lnTo>
                      <a:pt x="213" y="424"/>
                    </a:lnTo>
                    <a:lnTo>
                      <a:pt x="224" y="424"/>
                    </a:lnTo>
                    <a:lnTo>
                      <a:pt x="213" y="433"/>
                    </a:lnTo>
                    <a:lnTo>
                      <a:pt x="213" y="453"/>
                    </a:lnTo>
                    <a:lnTo>
                      <a:pt x="213" y="461"/>
                    </a:lnTo>
                    <a:lnTo>
                      <a:pt x="203" y="471"/>
                    </a:lnTo>
                    <a:lnTo>
                      <a:pt x="203" y="481"/>
                    </a:lnTo>
                    <a:lnTo>
                      <a:pt x="213" y="481"/>
                    </a:lnTo>
                    <a:lnTo>
                      <a:pt x="213" y="491"/>
                    </a:lnTo>
                    <a:lnTo>
                      <a:pt x="213" y="501"/>
                    </a:lnTo>
                    <a:lnTo>
                      <a:pt x="224" y="510"/>
                    </a:lnTo>
                    <a:lnTo>
                      <a:pt x="224" y="520"/>
                    </a:lnTo>
                    <a:lnTo>
                      <a:pt x="224" y="540"/>
                    </a:lnTo>
                    <a:lnTo>
                      <a:pt x="224" y="548"/>
                    </a:lnTo>
                    <a:lnTo>
                      <a:pt x="213" y="540"/>
                    </a:lnTo>
                    <a:lnTo>
                      <a:pt x="213" y="529"/>
                    </a:lnTo>
                    <a:lnTo>
                      <a:pt x="213" y="520"/>
                    </a:lnTo>
                    <a:lnTo>
                      <a:pt x="203" y="510"/>
                    </a:lnTo>
                    <a:lnTo>
                      <a:pt x="203" y="501"/>
                    </a:lnTo>
                    <a:lnTo>
                      <a:pt x="192" y="491"/>
                    </a:lnTo>
                    <a:lnTo>
                      <a:pt x="192" y="481"/>
                    </a:lnTo>
                    <a:lnTo>
                      <a:pt x="181" y="491"/>
                    </a:lnTo>
                    <a:lnTo>
                      <a:pt x="181" y="520"/>
                    </a:lnTo>
                    <a:lnTo>
                      <a:pt x="181" y="529"/>
                    </a:lnTo>
                    <a:lnTo>
                      <a:pt x="172" y="540"/>
                    </a:lnTo>
                    <a:lnTo>
                      <a:pt x="172" y="558"/>
                    </a:lnTo>
                    <a:lnTo>
                      <a:pt x="160" y="558"/>
                    </a:lnTo>
                    <a:lnTo>
                      <a:pt x="181" y="568"/>
                    </a:lnTo>
                    <a:lnTo>
                      <a:pt x="172" y="577"/>
                    </a:lnTo>
                    <a:lnTo>
                      <a:pt x="149" y="577"/>
                    </a:lnTo>
                    <a:lnTo>
                      <a:pt x="149" y="588"/>
                    </a:lnTo>
                    <a:lnTo>
                      <a:pt x="149" y="597"/>
                    </a:lnTo>
                    <a:lnTo>
                      <a:pt x="138" y="606"/>
                    </a:lnTo>
                    <a:lnTo>
                      <a:pt x="138" y="616"/>
                    </a:lnTo>
                    <a:lnTo>
                      <a:pt x="128" y="616"/>
                    </a:lnTo>
                    <a:lnTo>
                      <a:pt x="128" y="634"/>
                    </a:lnTo>
                    <a:lnTo>
                      <a:pt x="118" y="634"/>
                    </a:lnTo>
                    <a:lnTo>
                      <a:pt x="106" y="645"/>
                    </a:lnTo>
                    <a:lnTo>
                      <a:pt x="106" y="654"/>
                    </a:lnTo>
                    <a:lnTo>
                      <a:pt x="85" y="674"/>
                    </a:lnTo>
                    <a:lnTo>
                      <a:pt x="63" y="693"/>
                    </a:lnTo>
                    <a:lnTo>
                      <a:pt x="75" y="702"/>
                    </a:lnTo>
                    <a:lnTo>
                      <a:pt x="85" y="713"/>
                    </a:lnTo>
                    <a:lnTo>
                      <a:pt x="85" y="721"/>
                    </a:lnTo>
                    <a:lnTo>
                      <a:pt x="85" y="731"/>
                    </a:lnTo>
                    <a:lnTo>
                      <a:pt x="97" y="731"/>
                    </a:lnTo>
                    <a:lnTo>
                      <a:pt x="106" y="731"/>
                    </a:lnTo>
                    <a:lnTo>
                      <a:pt x="128" y="752"/>
                    </a:lnTo>
                    <a:lnTo>
                      <a:pt x="138" y="752"/>
                    </a:lnTo>
                    <a:lnTo>
                      <a:pt x="149" y="770"/>
                    </a:lnTo>
                    <a:lnTo>
                      <a:pt x="160" y="770"/>
                    </a:lnTo>
                    <a:lnTo>
                      <a:pt x="172" y="770"/>
                    </a:lnTo>
                    <a:lnTo>
                      <a:pt x="181" y="779"/>
                    </a:lnTo>
                    <a:lnTo>
                      <a:pt x="203" y="798"/>
                    </a:lnTo>
                    <a:lnTo>
                      <a:pt x="213" y="798"/>
                    </a:lnTo>
                    <a:lnTo>
                      <a:pt x="235" y="809"/>
                    </a:lnTo>
                    <a:lnTo>
                      <a:pt x="246" y="809"/>
                    </a:lnTo>
                    <a:lnTo>
                      <a:pt x="246" y="819"/>
                    </a:lnTo>
                    <a:lnTo>
                      <a:pt x="270" y="821"/>
                    </a:lnTo>
                    <a:lnTo>
                      <a:pt x="296" y="813"/>
                    </a:lnTo>
                    <a:lnTo>
                      <a:pt x="308" y="822"/>
                    </a:lnTo>
                    <a:lnTo>
                      <a:pt x="314" y="832"/>
                    </a:lnTo>
                    <a:lnTo>
                      <a:pt x="311" y="846"/>
                    </a:lnTo>
                    <a:lnTo>
                      <a:pt x="321" y="857"/>
                    </a:lnTo>
                    <a:lnTo>
                      <a:pt x="333" y="857"/>
                    </a:lnTo>
                    <a:lnTo>
                      <a:pt x="342" y="857"/>
                    </a:lnTo>
                    <a:lnTo>
                      <a:pt x="353" y="857"/>
                    </a:lnTo>
                    <a:lnTo>
                      <a:pt x="364" y="867"/>
                    </a:lnTo>
                    <a:lnTo>
                      <a:pt x="374" y="876"/>
                    </a:lnTo>
                    <a:lnTo>
                      <a:pt x="385" y="876"/>
                    </a:lnTo>
                    <a:lnTo>
                      <a:pt x="406" y="876"/>
                    </a:lnTo>
                    <a:lnTo>
                      <a:pt x="416" y="884"/>
                    </a:lnTo>
                    <a:lnTo>
                      <a:pt x="431" y="887"/>
                    </a:lnTo>
                    <a:lnTo>
                      <a:pt x="439" y="884"/>
                    </a:lnTo>
                    <a:lnTo>
                      <a:pt x="449" y="884"/>
                    </a:lnTo>
                    <a:lnTo>
                      <a:pt x="457" y="889"/>
                    </a:lnTo>
                    <a:lnTo>
                      <a:pt x="469" y="880"/>
                    </a:lnTo>
                    <a:lnTo>
                      <a:pt x="465" y="878"/>
                    </a:lnTo>
                    <a:lnTo>
                      <a:pt x="462" y="871"/>
                    </a:lnTo>
                    <a:lnTo>
                      <a:pt x="460" y="867"/>
                    </a:lnTo>
                    <a:lnTo>
                      <a:pt x="471" y="857"/>
                    </a:lnTo>
                    <a:lnTo>
                      <a:pt x="460" y="846"/>
                    </a:lnTo>
                    <a:lnTo>
                      <a:pt x="471" y="827"/>
                    </a:lnTo>
                    <a:lnTo>
                      <a:pt x="471" y="819"/>
                    </a:lnTo>
                    <a:lnTo>
                      <a:pt x="482" y="809"/>
                    </a:lnTo>
                    <a:lnTo>
                      <a:pt x="492" y="809"/>
                    </a:lnTo>
                    <a:lnTo>
                      <a:pt x="503" y="798"/>
                    </a:lnTo>
                    <a:lnTo>
                      <a:pt x="514" y="798"/>
                    </a:lnTo>
                    <a:lnTo>
                      <a:pt x="524" y="798"/>
                    </a:lnTo>
                    <a:lnTo>
                      <a:pt x="535" y="798"/>
                    </a:lnTo>
                    <a:lnTo>
                      <a:pt x="546" y="789"/>
                    </a:lnTo>
                    <a:lnTo>
                      <a:pt x="557" y="779"/>
                    </a:lnTo>
                    <a:lnTo>
                      <a:pt x="567" y="779"/>
                    </a:lnTo>
                    <a:lnTo>
                      <a:pt x="578" y="789"/>
                    </a:lnTo>
                    <a:lnTo>
                      <a:pt x="589" y="798"/>
                    </a:lnTo>
                    <a:lnTo>
                      <a:pt x="599" y="798"/>
                    </a:lnTo>
                    <a:lnTo>
                      <a:pt x="621" y="798"/>
                    </a:lnTo>
                    <a:lnTo>
                      <a:pt x="621" y="819"/>
                    </a:lnTo>
                    <a:lnTo>
                      <a:pt x="630" y="809"/>
                    </a:lnTo>
                    <a:lnTo>
                      <a:pt x="642" y="809"/>
                    </a:lnTo>
                    <a:lnTo>
                      <a:pt x="652" y="798"/>
                    </a:lnTo>
                    <a:lnTo>
                      <a:pt x="664" y="798"/>
                    </a:lnTo>
                    <a:lnTo>
                      <a:pt x="664" y="809"/>
                    </a:lnTo>
                    <a:lnTo>
                      <a:pt x="664" y="819"/>
                    </a:lnTo>
                    <a:lnTo>
                      <a:pt x="673" y="819"/>
                    </a:lnTo>
                    <a:lnTo>
                      <a:pt x="684" y="819"/>
                    </a:lnTo>
                    <a:lnTo>
                      <a:pt x="684" y="827"/>
                    </a:lnTo>
                    <a:lnTo>
                      <a:pt x="684" y="837"/>
                    </a:lnTo>
                    <a:lnTo>
                      <a:pt x="695" y="827"/>
                    </a:lnTo>
                    <a:lnTo>
                      <a:pt x="707" y="837"/>
                    </a:lnTo>
                    <a:lnTo>
                      <a:pt x="717" y="846"/>
                    </a:lnTo>
                    <a:lnTo>
                      <a:pt x="717" y="857"/>
                    </a:lnTo>
                    <a:lnTo>
                      <a:pt x="728" y="867"/>
                    </a:lnTo>
                    <a:lnTo>
                      <a:pt x="739" y="867"/>
                    </a:lnTo>
                    <a:lnTo>
                      <a:pt x="748" y="867"/>
                    </a:lnTo>
                    <a:lnTo>
                      <a:pt x="760" y="867"/>
                    </a:lnTo>
                    <a:lnTo>
                      <a:pt x="770" y="867"/>
                    </a:lnTo>
                    <a:lnTo>
                      <a:pt x="782" y="867"/>
                    </a:lnTo>
                    <a:lnTo>
                      <a:pt x="793" y="857"/>
                    </a:lnTo>
                    <a:lnTo>
                      <a:pt x="793" y="846"/>
                    </a:lnTo>
                    <a:lnTo>
                      <a:pt x="793" y="837"/>
                    </a:lnTo>
                    <a:lnTo>
                      <a:pt x="803" y="837"/>
                    </a:lnTo>
                    <a:lnTo>
                      <a:pt x="814" y="837"/>
                    </a:lnTo>
                    <a:lnTo>
                      <a:pt x="823" y="837"/>
                    </a:lnTo>
                    <a:lnTo>
                      <a:pt x="823" y="827"/>
                    </a:lnTo>
                    <a:lnTo>
                      <a:pt x="835" y="827"/>
                    </a:lnTo>
                    <a:lnTo>
                      <a:pt x="845" y="827"/>
                    </a:lnTo>
                    <a:lnTo>
                      <a:pt x="845" y="837"/>
                    </a:lnTo>
                    <a:lnTo>
                      <a:pt x="867" y="819"/>
                    </a:lnTo>
                    <a:lnTo>
                      <a:pt x="857" y="827"/>
                    </a:lnTo>
                    <a:lnTo>
                      <a:pt x="867" y="819"/>
                    </a:lnTo>
                    <a:lnTo>
                      <a:pt x="867" y="819"/>
                    </a:lnTo>
                    <a:lnTo>
                      <a:pt x="867" y="819"/>
                    </a:lnTo>
                    <a:close/>
                  </a:path>
                </a:pathLst>
              </a:custGeom>
              <a:solidFill>
                <a:srgbClr val="0072C6"/>
              </a:solidFill>
              <a:ln w="3175" cmpd="sng">
                <a:solidFill>
                  <a:schemeClr val="bg1"/>
                </a:solidFill>
                <a:round/>
                <a:headEnd/>
                <a:tailEnd/>
              </a:ln>
            </p:spPr>
            <p:txBody>
              <a:bodyPr/>
              <a:lstStyle/>
              <a:p>
                <a:pPr>
                  <a:defRPr/>
                </a:pPr>
                <a:endParaRPr lang="de-CH"/>
              </a:p>
            </p:txBody>
          </p:sp>
          <p:sp>
            <p:nvSpPr>
              <p:cNvPr id="1284" name="Freeform 65"/>
              <p:cNvSpPr>
                <a:spLocks/>
              </p:cNvSpPr>
              <p:nvPr/>
            </p:nvSpPr>
            <p:spPr bwMode="auto">
              <a:xfrm>
                <a:off x="2990" y="2834"/>
                <a:ext cx="1033" cy="905"/>
              </a:xfrm>
              <a:custGeom>
                <a:avLst/>
                <a:gdLst>
                  <a:gd name="T0" fmla="*/ 97 w 1006"/>
                  <a:gd name="T1" fmla="*/ 289 h 954"/>
                  <a:gd name="T2" fmla="*/ 149 w 1006"/>
                  <a:gd name="T3" fmla="*/ 241 h 954"/>
                  <a:gd name="T4" fmla="*/ 246 w 1006"/>
                  <a:gd name="T5" fmla="*/ 271 h 954"/>
                  <a:gd name="T6" fmla="*/ 267 w 1006"/>
                  <a:gd name="T7" fmla="*/ 260 h 954"/>
                  <a:gd name="T8" fmla="*/ 299 w 1006"/>
                  <a:gd name="T9" fmla="*/ 348 h 954"/>
                  <a:gd name="T10" fmla="*/ 374 w 1006"/>
                  <a:gd name="T11" fmla="*/ 462 h 954"/>
                  <a:gd name="T12" fmla="*/ 502 w 1006"/>
                  <a:gd name="T13" fmla="*/ 587 h 954"/>
                  <a:gd name="T14" fmla="*/ 567 w 1006"/>
                  <a:gd name="T15" fmla="*/ 617 h 954"/>
                  <a:gd name="T16" fmla="*/ 653 w 1006"/>
                  <a:gd name="T17" fmla="*/ 685 h 954"/>
                  <a:gd name="T18" fmla="*/ 673 w 1006"/>
                  <a:gd name="T19" fmla="*/ 732 h 954"/>
                  <a:gd name="T20" fmla="*/ 750 w 1006"/>
                  <a:gd name="T21" fmla="*/ 761 h 954"/>
                  <a:gd name="T22" fmla="*/ 782 w 1006"/>
                  <a:gd name="T23" fmla="*/ 868 h 954"/>
                  <a:gd name="T24" fmla="*/ 750 w 1006"/>
                  <a:gd name="T25" fmla="*/ 897 h 954"/>
                  <a:gd name="T26" fmla="*/ 728 w 1006"/>
                  <a:gd name="T27" fmla="*/ 945 h 954"/>
                  <a:gd name="T28" fmla="*/ 782 w 1006"/>
                  <a:gd name="T29" fmla="*/ 945 h 954"/>
                  <a:gd name="T30" fmla="*/ 813 w 1006"/>
                  <a:gd name="T31" fmla="*/ 897 h 954"/>
                  <a:gd name="T32" fmla="*/ 866 w 1006"/>
                  <a:gd name="T33" fmla="*/ 868 h 954"/>
                  <a:gd name="T34" fmla="*/ 878 w 1006"/>
                  <a:gd name="T35" fmla="*/ 820 h 954"/>
                  <a:gd name="T36" fmla="*/ 834 w 1006"/>
                  <a:gd name="T37" fmla="*/ 782 h 954"/>
                  <a:gd name="T38" fmla="*/ 857 w 1006"/>
                  <a:gd name="T39" fmla="*/ 724 h 954"/>
                  <a:gd name="T40" fmla="*/ 888 w 1006"/>
                  <a:gd name="T41" fmla="*/ 704 h 954"/>
                  <a:gd name="T42" fmla="*/ 943 w 1006"/>
                  <a:gd name="T43" fmla="*/ 724 h 954"/>
                  <a:gd name="T44" fmla="*/ 963 w 1006"/>
                  <a:gd name="T45" fmla="*/ 761 h 954"/>
                  <a:gd name="T46" fmla="*/ 1006 w 1006"/>
                  <a:gd name="T47" fmla="*/ 742 h 954"/>
                  <a:gd name="T48" fmla="*/ 963 w 1006"/>
                  <a:gd name="T49" fmla="*/ 674 h 954"/>
                  <a:gd name="T50" fmla="*/ 866 w 1006"/>
                  <a:gd name="T51" fmla="*/ 635 h 954"/>
                  <a:gd name="T52" fmla="*/ 803 w 1006"/>
                  <a:gd name="T53" fmla="*/ 606 h 954"/>
                  <a:gd name="T54" fmla="*/ 803 w 1006"/>
                  <a:gd name="T55" fmla="*/ 578 h 954"/>
                  <a:gd name="T56" fmla="*/ 707 w 1006"/>
                  <a:gd name="T57" fmla="*/ 549 h 954"/>
                  <a:gd name="T58" fmla="*/ 632 w 1006"/>
                  <a:gd name="T59" fmla="*/ 473 h 954"/>
                  <a:gd name="T60" fmla="*/ 598 w 1006"/>
                  <a:gd name="T61" fmla="*/ 385 h 954"/>
                  <a:gd name="T62" fmla="*/ 557 w 1006"/>
                  <a:gd name="T63" fmla="*/ 337 h 954"/>
                  <a:gd name="T64" fmla="*/ 492 w 1006"/>
                  <a:gd name="T65" fmla="*/ 298 h 954"/>
                  <a:gd name="T66" fmla="*/ 492 w 1006"/>
                  <a:gd name="T67" fmla="*/ 241 h 954"/>
                  <a:gd name="T68" fmla="*/ 492 w 1006"/>
                  <a:gd name="T69" fmla="*/ 201 h 954"/>
                  <a:gd name="T70" fmla="*/ 502 w 1006"/>
                  <a:gd name="T71" fmla="*/ 164 h 954"/>
                  <a:gd name="T72" fmla="*/ 567 w 1006"/>
                  <a:gd name="T73" fmla="*/ 154 h 954"/>
                  <a:gd name="T74" fmla="*/ 598 w 1006"/>
                  <a:gd name="T75" fmla="*/ 154 h 954"/>
                  <a:gd name="T76" fmla="*/ 621 w 1006"/>
                  <a:gd name="T77" fmla="*/ 125 h 954"/>
                  <a:gd name="T78" fmla="*/ 621 w 1006"/>
                  <a:gd name="T79" fmla="*/ 77 h 954"/>
                  <a:gd name="T80" fmla="*/ 567 w 1006"/>
                  <a:gd name="T81" fmla="*/ 57 h 954"/>
                  <a:gd name="T82" fmla="*/ 524 w 1006"/>
                  <a:gd name="T83" fmla="*/ 28 h 954"/>
                  <a:gd name="T84" fmla="*/ 460 w 1006"/>
                  <a:gd name="T85" fmla="*/ 9 h 954"/>
                  <a:gd name="T86" fmla="*/ 407 w 1006"/>
                  <a:gd name="T87" fmla="*/ 19 h 954"/>
                  <a:gd name="T88" fmla="*/ 374 w 1006"/>
                  <a:gd name="T89" fmla="*/ 0 h 954"/>
                  <a:gd name="T90" fmla="*/ 353 w 1006"/>
                  <a:gd name="T91" fmla="*/ 28 h 954"/>
                  <a:gd name="T92" fmla="*/ 321 w 1006"/>
                  <a:gd name="T93" fmla="*/ 57 h 954"/>
                  <a:gd name="T94" fmla="*/ 278 w 1006"/>
                  <a:gd name="T95" fmla="*/ 38 h 954"/>
                  <a:gd name="T96" fmla="*/ 246 w 1006"/>
                  <a:gd name="T97" fmla="*/ 57 h 954"/>
                  <a:gd name="T98" fmla="*/ 203 w 1006"/>
                  <a:gd name="T99" fmla="*/ 68 h 954"/>
                  <a:gd name="T100" fmla="*/ 171 w 1006"/>
                  <a:gd name="T101" fmla="*/ 28 h 954"/>
                  <a:gd name="T102" fmla="*/ 118 w 1006"/>
                  <a:gd name="T103" fmla="*/ 68 h 954"/>
                  <a:gd name="T104" fmla="*/ 43 w 1006"/>
                  <a:gd name="T105" fmla="*/ 77 h 954"/>
                  <a:gd name="T106" fmla="*/ 53 w 1006"/>
                  <a:gd name="T107" fmla="*/ 125 h 954"/>
                  <a:gd name="T108" fmla="*/ 0 w 1006"/>
                  <a:gd name="T109" fmla="*/ 144 h 954"/>
                  <a:gd name="T110" fmla="*/ 31 w 1006"/>
                  <a:gd name="T111" fmla="*/ 182 h 954"/>
                  <a:gd name="T112" fmla="*/ 22 w 1006"/>
                  <a:gd name="T113" fmla="*/ 241 h 954"/>
                  <a:gd name="T114" fmla="*/ 63 w 1006"/>
                  <a:gd name="T115" fmla="*/ 28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6" h="954">
                    <a:moveTo>
                      <a:pt x="43" y="308"/>
                    </a:moveTo>
                    <a:lnTo>
                      <a:pt x="63" y="298"/>
                    </a:lnTo>
                    <a:lnTo>
                      <a:pt x="74" y="289"/>
                    </a:lnTo>
                    <a:lnTo>
                      <a:pt x="85" y="289"/>
                    </a:lnTo>
                    <a:lnTo>
                      <a:pt x="97" y="289"/>
                    </a:lnTo>
                    <a:lnTo>
                      <a:pt x="118" y="280"/>
                    </a:lnTo>
                    <a:lnTo>
                      <a:pt x="128" y="271"/>
                    </a:lnTo>
                    <a:lnTo>
                      <a:pt x="128" y="260"/>
                    </a:lnTo>
                    <a:lnTo>
                      <a:pt x="138" y="250"/>
                    </a:lnTo>
                    <a:lnTo>
                      <a:pt x="149" y="241"/>
                    </a:lnTo>
                    <a:lnTo>
                      <a:pt x="171" y="241"/>
                    </a:lnTo>
                    <a:lnTo>
                      <a:pt x="183" y="241"/>
                    </a:lnTo>
                    <a:lnTo>
                      <a:pt x="203" y="260"/>
                    </a:lnTo>
                    <a:lnTo>
                      <a:pt x="215" y="250"/>
                    </a:lnTo>
                    <a:lnTo>
                      <a:pt x="246" y="271"/>
                    </a:lnTo>
                    <a:lnTo>
                      <a:pt x="246" y="260"/>
                    </a:lnTo>
                    <a:lnTo>
                      <a:pt x="258" y="250"/>
                    </a:lnTo>
                    <a:lnTo>
                      <a:pt x="267" y="250"/>
                    </a:lnTo>
                    <a:lnTo>
                      <a:pt x="278" y="250"/>
                    </a:lnTo>
                    <a:lnTo>
                      <a:pt x="267" y="260"/>
                    </a:lnTo>
                    <a:lnTo>
                      <a:pt x="267" y="271"/>
                    </a:lnTo>
                    <a:lnTo>
                      <a:pt x="278" y="280"/>
                    </a:lnTo>
                    <a:lnTo>
                      <a:pt x="267" y="289"/>
                    </a:lnTo>
                    <a:lnTo>
                      <a:pt x="289" y="308"/>
                    </a:lnTo>
                    <a:lnTo>
                      <a:pt x="299" y="348"/>
                    </a:lnTo>
                    <a:lnTo>
                      <a:pt x="311" y="385"/>
                    </a:lnTo>
                    <a:lnTo>
                      <a:pt x="321" y="395"/>
                    </a:lnTo>
                    <a:lnTo>
                      <a:pt x="342" y="442"/>
                    </a:lnTo>
                    <a:lnTo>
                      <a:pt x="353" y="442"/>
                    </a:lnTo>
                    <a:lnTo>
                      <a:pt x="374" y="462"/>
                    </a:lnTo>
                    <a:lnTo>
                      <a:pt x="385" y="481"/>
                    </a:lnTo>
                    <a:lnTo>
                      <a:pt x="396" y="491"/>
                    </a:lnTo>
                    <a:lnTo>
                      <a:pt x="407" y="501"/>
                    </a:lnTo>
                    <a:lnTo>
                      <a:pt x="439" y="530"/>
                    </a:lnTo>
                    <a:lnTo>
                      <a:pt x="502" y="587"/>
                    </a:lnTo>
                    <a:lnTo>
                      <a:pt x="514" y="587"/>
                    </a:lnTo>
                    <a:lnTo>
                      <a:pt x="524" y="606"/>
                    </a:lnTo>
                    <a:lnTo>
                      <a:pt x="546" y="606"/>
                    </a:lnTo>
                    <a:lnTo>
                      <a:pt x="557" y="626"/>
                    </a:lnTo>
                    <a:lnTo>
                      <a:pt x="567" y="617"/>
                    </a:lnTo>
                    <a:lnTo>
                      <a:pt x="598" y="646"/>
                    </a:lnTo>
                    <a:lnTo>
                      <a:pt x="610" y="656"/>
                    </a:lnTo>
                    <a:lnTo>
                      <a:pt x="621" y="665"/>
                    </a:lnTo>
                    <a:lnTo>
                      <a:pt x="632" y="665"/>
                    </a:lnTo>
                    <a:lnTo>
                      <a:pt x="653" y="685"/>
                    </a:lnTo>
                    <a:lnTo>
                      <a:pt x="664" y="685"/>
                    </a:lnTo>
                    <a:lnTo>
                      <a:pt x="673" y="694"/>
                    </a:lnTo>
                    <a:lnTo>
                      <a:pt x="673" y="714"/>
                    </a:lnTo>
                    <a:lnTo>
                      <a:pt x="673" y="724"/>
                    </a:lnTo>
                    <a:lnTo>
                      <a:pt x="673" y="732"/>
                    </a:lnTo>
                    <a:lnTo>
                      <a:pt x="696" y="742"/>
                    </a:lnTo>
                    <a:lnTo>
                      <a:pt x="707" y="742"/>
                    </a:lnTo>
                    <a:lnTo>
                      <a:pt x="716" y="742"/>
                    </a:lnTo>
                    <a:lnTo>
                      <a:pt x="739" y="751"/>
                    </a:lnTo>
                    <a:lnTo>
                      <a:pt x="750" y="761"/>
                    </a:lnTo>
                    <a:lnTo>
                      <a:pt x="750" y="771"/>
                    </a:lnTo>
                    <a:lnTo>
                      <a:pt x="760" y="781"/>
                    </a:lnTo>
                    <a:lnTo>
                      <a:pt x="770" y="810"/>
                    </a:lnTo>
                    <a:lnTo>
                      <a:pt x="782" y="839"/>
                    </a:lnTo>
                    <a:lnTo>
                      <a:pt x="782" y="868"/>
                    </a:lnTo>
                    <a:lnTo>
                      <a:pt x="770" y="877"/>
                    </a:lnTo>
                    <a:lnTo>
                      <a:pt x="760" y="877"/>
                    </a:lnTo>
                    <a:lnTo>
                      <a:pt x="750" y="877"/>
                    </a:lnTo>
                    <a:lnTo>
                      <a:pt x="750" y="886"/>
                    </a:lnTo>
                    <a:lnTo>
                      <a:pt x="750" y="897"/>
                    </a:lnTo>
                    <a:lnTo>
                      <a:pt x="750" y="906"/>
                    </a:lnTo>
                    <a:lnTo>
                      <a:pt x="750" y="915"/>
                    </a:lnTo>
                    <a:lnTo>
                      <a:pt x="739" y="926"/>
                    </a:lnTo>
                    <a:lnTo>
                      <a:pt x="728" y="935"/>
                    </a:lnTo>
                    <a:lnTo>
                      <a:pt x="728" y="945"/>
                    </a:lnTo>
                    <a:lnTo>
                      <a:pt x="739" y="954"/>
                    </a:lnTo>
                    <a:lnTo>
                      <a:pt x="750" y="954"/>
                    </a:lnTo>
                    <a:lnTo>
                      <a:pt x="760" y="954"/>
                    </a:lnTo>
                    <a:lnTo>
                      <a:pt x="770" y="954"/>
                    </a:lnTo>
                    <a:lnTo>
                      <a:pt x="782" y="945"/>
                    </a:lnTo>
                    <a:lnTo>
                      <a:pt x="791" y="945"/>
                    </a:lnTo>
                    <a:lnTo>
                      <a:pt x="791" y="935"/>
                    </a:lnTo>
                    <a:lnTo>
                      <a:pt x="813" y="926"/>
                    </a:lnTo>
                    <a:lnTo>
                      <a:pt x="813" y="915"/>
                    </a:lnTo>
                    <a:lnTo>
                      <a:pt x="813" y="897"/>
                    </a:lnTo>
                    <a:lnTo>
                      <a:pt x="825" y="886"/>
                    </a:lnTo>
                    <a:lnTo>
                      <a:pt x="834" y="877"/>
                    </a:lnTo>
                    <a:lnTo>
                      <a:pt x="845" y="868"/>
                    </a:lnTo>
                    <a:lnTo>
                      <a:pt x="857" y="868"/>
                    </a:lnTo>
                    <a:lnTo>
                      <a:pt x="866" y="868"/>
                    </a:lnTo>
                    <a:lnTo>
                      <a:pt x="878" y="868"/>
                    </a:lnTo>
                    <a:lnTo>
                      <a:pt x="878" y="858"/>
                    </a:lnTo>
                    <a:lnTo>
                      <a:pt x="878" y="849"/>
                    </a:lnTo>
                    <a:lnTo>
                      <a:pt x="878" y="839"/>
                    </a:lnTo>
                    <a:lnTo>
                      <a:pt x="878" y="820"/>
                    </a:lnTo>
                    <a:lnTo>
                      <a:pt x="878" y="810"/>
                    </a:lnTo>
                    <a:lnTo>
                      <a:pt x="878" y="800"/>
                    </a:lnTo>
                    <a:lnTo>
                      <a:pt x="866" y="790"/>
                    </a:lnTo>
                    <a:lnTo>
                      <a:pt x="845" y="800"/>
                    </a:lnTo>
                    <a:lnTo>
                      <a:pt x="834" y="782"/>
                    </a:lnTo>
                    <a:lnTo>
                      <a:pt x="832" y="757"/>
                    </a:lnTo>
                    <a:lnTo>
                      <a:pt x="834" y="742"/>
                    </a:lnTo>
                    <a:lnTo>
                      <a:pt x="845" y="742"/>
                    </a:lnTo>
                    <a:lnTo>
                      <a:pt x="845" y="732"/>
                    </a:lnTo>
                    <a:lnTo>
                      <a:pt x="857" y="724"/>
                    </a:lnTo>
                    <a:lnTo>
                      <a:pt x="845" y="724"/>
                    </a:lnTo>
                    <a:lnTo>
                      <a:pt x="857" y="714"/>
                    </a:lnTo>
                    <a:lnTo>
                      <a:pt x="866" y="704"/>
                    </a:lnTo>
                    <a:lnTo>
                      <a:pt x="878" y="704"/>
                    </a:lnTo>
                    <a:lnTo>
                      <a:pt x="888" y="704"/>
                    </a:lnTo>
                    <a:lnTo>
                      <a:pt x="888" y="714"/>
                    </a:lnTo>
                    <a:lnTo>
                      <a:pt x="909" y="724"/>
                    </a:lnTo>
                    <a:lnTo>
                      <a:pt x="920" y="724"/>
                    </a:lnTo>
                    <a:lnTo>
                      <a:pt x="931" y="724"/>
                    </a:lnTo>
                    <a:lnTo>
                      <a:pt x="943" y="724"/>
                    </a:lnTo>
                    <a:lnTo>
                      <a:pt x="953" y="724"/>
                    </a:lnTo>
                    <a:lnTo>
                      <a:pt x="953" y="732"/>
                    </a:lnTo>
                    <a:lnTo>
                      <a:pt x="953" y="742"/>
                    </a:lnTo>
                    <a:lnTo>
                      <a:pt x="963" y="751"/>
                    </a:lnTo>
                    <a:lnTo>
                      <a:pt x="963" y="761"/>
                    </a:lnTo>
                    <a:lnTo>
                      <a:pt x="975" y="771"/>
                    </a:lnTo>
                    <a:lnTo>
                      <a:pt x="984" y="771"/>
                    </a:lnTo>
                    <a:lnTo>
                      <a:pt x="996" y="771"/>
                    </a:lnTo>
                    <a:lnTo>
                      <a:pt x="1006" y="761"/>
                    </a:lnTo>
                    <a:lnTo>
                      <a:pt x="1006" y="742"/>
                    </a:lnTo>
                    <a:lnTo>
                      <a:pt x="1006" y="724"/>
                    </a:lnTo>
                    <a:lnTo>
                      <a:pt x="1006" y="714"/>
                    </a:lnTo>
                    <a:lnTo>
                      <a:pt x="984" y="704"/>
                    </a:lnTo>
                    <a:lnTo>
                      <a:pt x="975" y="685"/>
                    </a:lnTo>
                    <a:lnTo>
                      <a:pt x="963" y="674"/>
                    </a:lnTo>
                    <a:lnTo>
                      <a:pt x="943" y="665"/>
                    </a:lnTo>
                    <a:lnTo>
                      <a:pt x="920" y="665"/>
                    </a:lnTo>
                    <a:lnTo>
                      <a:pt x="909" y="656"/>
                    </a:lnTo>
                    <a:lnTo>
                      <a:pt x="900" y="646"/>
                    </a:lnTo>
                    <a:lnTo>
                      <a:pt x="866" y="635"/>
                    </a:lnTo>
                    <a:lnTo>
                      <a:pt x="857" y="626"/>
                    </a:lnTo>
                    <a:lnTo>
                      <a:pt x="845" y="617"/>
                    </a:lnTo>
                    <a:lnTo>
                      <a:pt x="834" y="617"/>
                    </a:lnTo>
                    <a:lnTo>
                      <a:pt x="813" y="617"/>
                    </a:lnTo>
                    <a:lnTo>
                      <a:pt x="803" y="606"/>
                    </a:lnTo>
                    <a:lnTo>
                      <a:pt x="782" y="598"/>
                    </a:lnTo>
                    <a:lnTo>
                      <a:pt x="770" y="598"/>
                    </a:lnTo>
                    <a:lnTo>
                      <a:pt x="782" y="587"/>
                    </a:lnTo>
                    <a:lnTo>
                      <a:pt x="791" y="587"/>
                    </a:lnTo>
                    <a:lnTo>
                      <a:pt x="803" y="578"/>
                    </a:lnTo>
                    <a:lnTo>
                      <a:pt x="803" y="559"/>
                    </a:lnTo>
                    <a:lnTo>
                      <a:pt x="770" y="549"/>
                    </a:lnTo>
                    <a:lnTo>
                      <a:pt x="760" y="549"/>
                    </a:lnTo>
                    <a:lnTo>
                      <a:pt x="728" y="549"/>
                    </a:lnTo>
                    <a:lnTo>
                      <a:pt x="707" y="549"/>
                    </a:lnTo>
                    <a:lnTo>
                      <a:pt x="685" y="540"/>
                    </a:lnTo>
                    <a:lnTo>
                      <a:pt x="673" y="521"/>
                    </a:lnTo>
                    <a:lnTo>
                      <a:pt x="664" y="510"/>
                    </a:lnTo>
                    <a:lnTo>
                      <a:pt x="642" y="491"/>
                    </a:lnTo>
                    <a:lnTo>
                      <a:pt x="632" y="473"/>
                    </a:lnTo>
                    <a:lnTo>
                      <a:pt x="610" y="453"/>
                    </a:lnTo>
                    <a:lnTo>
                      <a:pt x="610" y="434"/>
                    </a:lnTo>
                    <a:lnTo>
                      <a:pt x="621" y="424"/>
                    </a:lnTo>
                    <a:lnTo>
                      <a:pt x="610" y="405"/>
                    </a:lnTo>
                    <a:lnTo>
                      <a:pt x="598" y="385"/>
                    </a:lnTo>
                    <a:lnTo>
                      <a:pt x="598" y="376"/>
                    </a:lnTo>
                    <a:lnTo>
                      <a:pt x="589" y="366"/>
                    </a:lnTo>
                    <a:lnTo>
                      <a:pt x="589" y="348"/>
                    </a:lnTo>
                    <a:lnTo>
                      <a:pt x="577" y="348"/>
                    </a:lnTo>
                    <a:lnTo>
                      <a:pt x="557" y="337"/>
                    </a:lnTo>
                    <a:lnTo>
                      <a:pt x="535" y="328"/>
                    </a:lnTo>
                    <a:lnTo>
                      <a:pt x="524" y="328"/>
                    </a:lnTo>
                    <a:lnTo>
                      <a:pt x="502" y="318"/>
                    </a:lnTo>
                    <a:lnTo>
                      <a:pt x="502" y="308"/>
                    </a:lnTo>
                    <a:lnTo>
                      <a:pt x="492" y="298"/>
                    </a:lnTo>
                    <a:lnTo>
                      <a:pt x="492" y="289"/>
                    </a:lnTo>
                    <a:lnTo>
                      <a:pt x="482" y="271"/>
                    </a:lnTo>
                    <a:lnTo>
                      <a:pt x="492" y="260"/>
                    </a:lnTo>
                    <a:lnTo>
                      <a:pt x="492" y="250"/>
                    </a:lnTo>
                    <a:lnTo>
                      <a:pt x="492" y="241"/>
                    </a:lnTo>
                    <a:lnTo>
                      <a:pt x="502" y="232"/>
                    </a:lnTo>
                    <a:lnTo>
                      <a:pt x="514" y="221"/>
                    </a:lnTo>
                    <a:lnTo>
                      <a:pt x="514" y="212"/>
                    </a:lnTo>
                    <a:lnTo>
                      <a:pt x="502" y="212"/>
                    </a:lnTo>
                    <a:lnTo>
                      <a:pt x="492" y="201"/>
                    </a:lnTo>
                    <a:lnTo>
                      <a:pt x="492" y="193"/>
                    </a:lnTo>
                    <a:lnTo>
                      <a:pt x="482" y="193"/>
                    </a:lnTo>
                    <a:lnTo>
                      <a:pt x="492" y="182"/>
                    </a:lnTo>
                    <a:lnTo>
                      <a:pt x="502" y="182"/>
                    </a:lnTo>
                    <a:lnTo>
                      <a:pt x="502" y="164"/>
                    </a:lnTo>
                    <a:lnTo>
                      <a:pt x="524" y="164"/>
                    </a:lnTo>
                    <a:lnTo>
                      <a:pt x="535" y="164"/>
                    </a:lnTo>
                    <a:lnTo>
                      <a:pt x="546" y="164"/>
                    </a:lnTo>
                    <a:lnTo>
                      <a:pt x="557" y="164"/>
                    </a:lnTo>
                    <a:lnTo>
                      <a:pt x="567" y="154"/>
                    </a:lnTo>
                    <a:lnTo>
                      <a:pt x="577" y="154"/>
                    </a:lnTo>
                    <a:lnTo>
                      <a:pt x="577" y="144"/>
                    </a:lnTo>
                    <a:lnTo>
                      <a:pt x="589" y="144"/>
                    </a:lnTo>
                    <a:lnTo>
                      <a:pt x="598" y="144"/>
                    </a:lnTo>
                    <a:lnTo>
                      <a:pt x="598" y="154"/>
                    </a:lnTo>
                    <a:lnTo>
                      <a:pt x="610" y="164"/>
                    </a:lnTo>
                    <a:lnTo>
                      <a:pt x="610" y="144"/>
                    </a:lnTo>
                    <a:lnTo>
                      <a:pt x="621" y="144"/>
                    </a:lnTo>
                    <a:lnTo>
                      <a:pt x="632" y="134"/>
                    </a:lnTo>
                    <a:lnTo>
                      <a:pt x="621" y="125"/>
                    </a:lnTo>
                    <a:lnTo>
                      <a:pt x="610" y="115"/>
                    </a:lnTo>
                    <a:lnTo>
                      <a:pt x="632" y="107"/>
                    </a:lnTo>
                    <a:lnTo>
                      <a:pt x="632" y="97"/>
                    </a:lnTo>
                    <a:lnTo>
                      <a:pt x="621" y="87"/>
                    </a:lnTo>
                    <a:lnTo>
                      <a:pt x="621" y="77"/>
                    </a:lnTo>
                    <a:lnTo>
                      <a:pt x="621" y="68"/>
                    </a:lnTo>
                    <a:lnTo>
                      <a:pt x="610" y="68"/>
                    </a:lnTo>
                    <a:lnTo>
                      <a:pt x="598" y="57"/>
                    </a:lnTo>
                    <a:lnTo>
                      <a:pt x="577" y="57"/>
                    </a:lnTo>
                    <a:lnTo>
                      <a:pt x="567" y="57"/>
                    </a:lnTo>
                    <a:lnTo>
                      <a:pt x="557" y="57"/>
                    </a:lnTo>
                    <a:lnTo>
                      <a:pt x="546" y="57"/>
                    </a:lnTo>
                    <a:lnTo>
                      <a:pt x="535" y="48"/>
                    </a:lnTo>
                    <a:lnTo>
                      <a:pt x="524" y="38"/>
                    </a:lnTo>
                    <a:lnTo>
                      <a:pt x="524" y="28"/>
                    </a:lnTo>
                    <a:lnTo>
                      <a:pt x="514" y="19"/>
                    </a:lnTo>
                    <a:lnTo>
                      <a:pt x="502" y="9"/>
                    </a:lnTo>
                    <a:lnTo>
                      <a:pt x="482" y="9"/>
                    </a:lnTo>
                    <a:lnTo>
                      <a:pt x="472" y="9"/>
                    </a:lnTo>
                    <a:lnTo>
                      <a:pt x="460" y="9"/>
                    </a:lnTo>
                    <a:lnTo>
                      <a:pt x="449" y="9"/>
                    </a:lnTo>
                    <a:lnTo>
                      <a:pt x="439" y="0"/>
                    </a:lnTo>
                    <a:lnTo>
                      <a:pt x="429" y="0"/>
                    </a:lnTo>
                    <a:lnTo>
                      <a:pt x="429" y="9"/>
                    </a:lnTo>
                    <a:lnTo>
                      <a:pt x="407" y="19"/>
                    </a:lnTo>
                    <a:lnTo>
                      <a:pt x="396" y="19"/>
                    </a:lnTo>
                    <a:lnTo>
                      <a:pt x="385" y="19"/>
                    </a:lnTo>
                    <a:lnTo>
                      <a:pt x="385" y="9"/>
                    </a:lnTo>
                    <a:lnTo>
                      <a:pt x="385" y="0"/>
                    </a:lnTo>
                    <a:lnTo>
                      <a:pt x="374" y="0"/>
                    </a:lnTo>
                    <a:lnTo>
                      <a:pt x="362" y="0"/>
                    </a:lnTo>
                    <a:lnTo>
                      <a:pt x="362" y="9"/>
                    </a:lnTo>
                    <a:lnTo>
                      <a:pt x="362" y="19"/>
                    </a:lnTo>
                    <a:lnTo>
                      <a:pt x="362" y="28"/>
                    </a:lnTo>
                    <a:lnTo>
                      <a:pt x="353" y="28"/>
                    </a:lnTo>
                    <a:lnTo>
                      <a:pt x="342" y="19"/>
                    </a:lnTo>
                    <a:lnTo>
                      <a:pt x="333" y="28"/>
                    </a:lnTo>
                    <a:lnTo>
                      <a:pt x="321" y="38"/>
                    </a:lnTo>
                    <a:lnTo>
                      <a:pt x="333" y="48"/>
                    </a:lnTo>
                    <a:lnTo>
                      <a:pt x="321" y="57"/>
                    </a:lnTo>
                    <a:lnTo>
                      <a:pt x="311" y="48"/>
                    </a:lnTo>
                    <a:lnTo>
                      <a:pt x="299" y="48"/>
                    </a:lnTo>
                    <a:lnTo>
                      <a:pt x="289" y="48"/>
                    </a:lnTo>
                    <a:lnTo>
                      <a:pt x="278" y="48"/>
                    </a:lnTo>
                    <a:lnTo>
                      <a:pt x="278" y="38"/>
                    </a:lnTo>
                    <a:lnTo>
                      <a:pt x="267" y="28"/>
                    </a:lnTo>
                    <a:lnTo>
                      <a:pt x="258" y="28"/>
                    </a:lnTo>
                    <a:lnTo>
                      <a:pt x="258" y="38"/>
                    </a:lnTo>
                    <a:lnTo>
                      <a:pt x="258" y="57"/>
                    </a:lnTo>
                    <a:lnTo>
                      <a:pt x="246" y="57"/>
                    </a:lnTo>
                    <a:lnTo>
                      <a:pt x="236" y="68"/>
                    </a:lnTo>
                    <a:lnTo>
                      <a:pt x="224" y="77"/>
                    </a:lnTo>
                    <a:lnTo>
                      <a:pt x="224" y="87"/>
                    </a:lnTo>
                    <a:lnTo>
                      <a:pt x="215" y="77"/>
                    </a:lnTo>
                    <a:lnTo>
                      <a:pt x="203" y="68"/>
                    </a:lnTo>
                    <a:lnTo>
                      <a:pt x="193" y="57"/>
                    </a:lnTo>
                    <a:lnTo>
                      <a:pt x="193" y="48"/>
                    </a:lnTo>
                    <a:lnTo>
                      <a:pt x="193" y="38"/>
                    </a:lnTo>
                    <a:lnTo>
                      <a:pt x="183" y="28"/>
                    </a:lnTo>
                    <a:lnTo>
                      <a:pt x="171" y="28"/>
                    </a:lnTo>
                    <a:lnTo>
                      <a:pt x="160" y="38"/>
                    </a:lnTo>
                    <a:lnTo>
                      <a:pt x="160" y="48"/>
                    </a:lnTo>
                    <a:lnTo>
                      <a:pt x="149" y="68"/>
                    </a:lnTo>
                    <a:lnTo>
                      <a:pt x="138" y="68"/>
                    </a:lnTo>
                    <a:lnTo>
                      <a:pt x="118" y="68"/>
                    </a:lnTo>
                    <a:lnTo>
                      <a:pt x="106" y="57"/>
                    </a:lnTo>
                    <a:lnTo>
                      <a:pt x="63" y="68"/>
                    </a:lnTo>
                    <a:lnTo>
                      <a:pt x="55" y="53"/>
                    </a:lnTo>
                    <a:lnTo>
                      <a:pt x="53" y="77"/>
                    </a:lnTo>
                    <a:lnTo>
                      <a:pt x="43" y="77"/>
                    </a:lnTo>
                    <a:lnTo>
                      <a:pt x="43" y="87"/>
                    </a:lnTo>
                    <a:lnTo>
                      <a:pt x="53" y="97"/>
                    </a:lnTo>
                    <a:lnTo>
                      <a:pt x="53" y="107"/>
                    </a:lnTo>
                    <a:lnTo>
                      <a:pt x="63" y="115"/>
                    </a:lnTo>
                    <a:lnTo>
                      <a:pt x="53" y="125"/>
                    </a:lnTo>
                    <a:lnTo>
                      <a:pt x="43" y="134"/>
                    </a:lnTo>
                    <a:lnTo>
                      <a:pt x="31" y="144"/>
                    </a:lnTo>
                    <a:lnTo>
                      <a:pt x="22" y="144"/>
                    </a:lnTo>
                    <a:lnTo>
                      <a:pt x="10" y="144"/>
                    </a:lnTo>
                    <a:lnTo>
                      <a:pt x="0" y="144"/>
                    </a:lnTo>
                    <a:lnTo>
                      <a:pt x="0" y="154"/>
                    </a:lnTo>
                    <a:lnTo>
                      <a:pt x="10" y="164"/>
                    </a:lnTo>
                    <a:lnTo>
                      <a:pt x="22" y="164"/>
                    </a:lnTo>
                    <a:lnTo>
                      <a:pt x="31" y="173"/>
                    </a:lnTo>
                    <a:lnTo>
                      <a:pt x="31" y="182"/>
                    </a:lnTo>
                    <a:lnTo>
                      <a:pt x="31" y="193"/>
                    </a:lnTo>
                    <a:lnTo>
                      <a:pt x="22" y="201"/>
                    </a:lnTo>
                    <a:lnTo>
                      <a:pt x="22" y="212"/>
                    </a:lnTo>
                    <a:lnTo>
                      <a:pt x="22" y="232"/>
                    </a:lnTo>
                    <a:lnTo>
                      <a:pt x="22" y="241"/>
                    </a:lnTo>
                    <a:lnTo>
                      <a:pt x="31" y="260"/>
                    </a:lnTo>
                    <a:lnTo>
                      <a:pt x="43" y="260"/>
                    </a:lnTo>
                    <a:lnTo>
                      <a:pt x="63" y="260"/>
                    </a:lnTo>
                    <a:lnTo>
                      <a:pt x="74" y="271"/>
                    </a:lnTo>
                    <a:lnTo>
                      <a:pt x="63" y="280"/>
                    </a:lnTo>
                    <a:lnTo>
                      <a:pt x="63" y="289"/>
                    </a:lnTo>
                    <a:lnTo>
                      <a:pt x="53" y="298"/>
                    </a:lnTo>
                    <a:lnTo>
                      <a:pt x="43" y="308"/>
                    </a:lnTo>
                    <a:lnTo>
                      <a:pt x="43" y="308"/>
                    </a:lnTo>
                    <a:close/>
                  </a:path>
                </a:pathLst>
              </a:custGeom>
              <a:solidFill>
                <a:srgbClr val="0072C6"/>
              </a:solidFill>
              <a:ln w="3175" cmpd="sng">
                <a:solidFill>
                  <a:schemeClr val="bg1"/>
                </a:solidFill>
                <a:round/>
                <a:headEnd/>
                <a:tailEnd/>
              </a:ln>
            </p:spPr>
            <p:txBody>
              <a:bodyPr/>
              <a:lstStyle/>
              <a:p>
                <a:pPr>
                  <a:defRPr/>
                </a:pPr>
                <a:endParaRPr lang="de-CH"/>
              </a:p>
            </p:txBody>
          </p:sp>
          <p:sp>
            <p:nvSpPr>
              <p:cNvPr id="1285" name="Freeform 66"/>
              <p:cNvSpPr>
                <a:spLocks/>
              </p:cNvSpPr>
              <p:nvPr/>
            </p:nvSpPr>
            <p:spPr bwMode="auto">
              <a:xfrm>
                <a:off x="4418" y="1614"/>
                <a:ext cx="234" cy="208"/>
              </a:xfrm>
              <a:custGeom>
                <a:avLst/>
                <a:gdLst>
                  <a:gd name="T0" fmla="*/ 52 w 228"/>
                  <a:gd name="T1" fmla="*/ 181 h 219"/>
                  <a:gd name="T2" fmla="*/ 97 w 228"/>
                  <a:gd name="T3" fmla="*/ 171 h 219"/>
                  <a:gd name="T4" fmla="*/ 106 w 228"/>
                  <a:gd name="T5" fmla="*/ 162 h 219"/>
                  <a:gd name="T6" fmla="*/ 116 w 228"/>
                  <a:gd name="T7" fmla="*/ 171 h 219"/>
                  <a:gd name="T8" fmla="*/ 129 w 228"/>
                  <a:gd name="T9" fmla="*/ 171 h 219"/>
                  <a:gd name="T10" fmla="*/ 129 w 228"/>
                  <a:gd name="T11" fmla="*/ 162 h 219"/>
                  <a:gd name="T12" fmla="*/ 148 w 228"/>
                  <a:gd name="T13" fmla="*/ 171 h 219"/>
                  <a:gd name="T14" fmla="*/ 159 w 228"/>
                  <a:gd name="T15" fmla="*/ 171 h 219"/>
                  <a:gd name="T16" fmla="*/ 159 w 228"/>
                  <a:gd name="T17" fmla="*/ 181 h 219"/>
                  <a:gd name="T18" fmla="*/ 169 w 228"/>
                  <a:gd name="T19" fmla="*/ 191 h 219"/>
                  <a:gd name="T20" fmla="*/ 182 w 228"/>
                  <a:gd name="T21" fmla="*/ 191 h 219"/>
                  <a:gd name="T22" fmla="*/ 202 w 228"/>
                  <a:gd name="T23" fmla="*/ 191 h 219"/>
                  <a:gd name="T24" fmla="*/ 215 w 228"/>
                  <a:gd name="T25" fmla="*/ 219 h 219"/>
                  <a:gd name="T26" fmla="*/ 228 w 228"/>
                  <a:gd name="T27" fmla="*/ 191 h 219"/>
                  <a:gd name="T28" fmla="*/ 228 w 228"/>
                  <a:gd name="T29" fmla="*/ 11 h 219"/>
                  <a:gd name="T30" fmla="*/ 213 w 228"/>
                  <a:gd name="T31" fmla="*/ 11 h 219"/>
                  <a:gd name="T32" fmla="*/ 202 w 228"/>
                  <a:gd name="T33" fmla="*/ 0 h 219"/>
                  <a:gd name="T34" fmla="*/ 191 w 228"/>
                  <a:gd name="T35" fmla="*/ 0 h 219"/>
                  <a:gd name="T36" fmla="*/ 169 w 228"/>
                  <a:gd name="T37" fmla="*/ 11 h 219"/>
                  <a:gd name="T38" fmla="*/ 169 w 228"/>
                  <a:gd name="T39" fmla="*/ 0 h 219"/>
                  <a:gd name="T40" fmla="*/ 148 w 228"/>
                  <a:gd name="T41" fmla="*/ 0 h 219"/>
                  <a:gd name="T42" fmla="*/ 139 w 228"/>
                  <a:gd name="T43" fmla="*/ 0 h 219"/>
                  <a:gd name="T44" fmla="*/ 129 w 228"/>
                  <a:gd name="T45" fmla="*/ 0 h 219"/>
                  <a:gd name="T46" fmla="*/ 116 w 228"/>
                  <a:gd name="T47" fmla="*/ 0 h 219"/>
                  <a:gd name="T48" fmla="*/ 106 w 228"/>
                  <a:gd name="T49" fmla="*/ 11 h 219"/>
                  <a:gd name="T50" fmla="*/ 97 w 228"/>
                  <a:gd name="T51" fmla="*/ 11 h 219"/>
                  <a:gd name="T52" fmla="*/ 75 w 228"/>
                  <a:gd name="T53" fmla="*/ 11 h 219"/>
                  <a:gd name="T54" fmla="*/ 63 w 228"/>
                  <a:gd name="T55" fmla="*/ 11 h 219"/>
                  <a:gd name="T56" fmla="*/ 52 w 228"/>
                  <a:gd name="T57" fmla="*/ 11 h 219"/>
                  <a:gd name="T58" fmla="*/ 42 w 228"/>
                  <a:gd name="T59" fmla="*/ 11 h 219"/>
                  <a:gd name="T60" fmla="*/ 42 w 228"/>
                  <a:gd name="T61" fmla="*/ 19 h 219"/>
                  <a:gd name="T62" fmla="*/ 42 w 228"/>
                  <a:gd name="T63" fmla="*/ 30 h 219"/>
                  <a:gd name="T64" fmla="*/ 32 w 228"/>
                  <a:gd name="T65" fmla="*/ 30 h 219"/>
                  <a:gd name="T66" fmla="*/ 22 w 228"/>
                  <a:gd name="T67" fmla="*/ 30 h 219"/>
                  <a:gd name="T68" fmla="*/ 10 w 228"/>
                  <a:gd name="T69" fmla="*/ 30 h 219"/>
                  <a:gd name="T70" fmla="*/ 0 w 228"/>
                  <a:gd name="T71" fmla="*/ 39 h 219"/>
                  <a:gd name="T72" fmla="*/ 0 w 228"/>
                  <a:gd name="T73" fmla="*/ 48 h 219"/>
                  <a:gd name="T74" fmla="*/ 0 w 228"/>
                  <a:gd name="T75" fmla="*/ 57 h 219"/>
                  <a:gd name="T76" fmla="*/ 0 w 228"/>
                  <a:gd name="T77" fmla="*/ 68 h 219"/>
                  <a:gd name="T78" fmla="*/ 22 w 228"/>
                  <a:gd name="T79" fmla="*/ 68 h 219"/>
                  <a:gd name="T80" fmla="*/ 22 w 228"/>
                  <a:gd name="T81" fmla="*/ 76 h 219"/>
                  <a:gd name="T82" fmla="*/ 22 w 228"/>
                  <a:gd name="T83" fmla="*/ 86 h 219"/>
                  <a:gd name="T84" fmla="*/ 10 w 228"/>
                  <a:gd name="T85" fmla="*/ 86 h 219"/>
                  <a:gd name="T86" fmla="*/ 10 w 228"/>
                  <a:gd name="T87" fmla="*/ 95 h 219"/>
                  <a:gd name="T88" fmla="*/ 10 w 228"/>
                  <a:gd name="T89" fmla="*/ 124 h 219"/>
                  <a:gd name="T90" fmla="*/ 32 w 228"/>
                  <a:gd name="T91" fmla="*/ 142 h 219"/>
                  <a:gd name="T92" fmla="*/ 42 w 228"/>
                  <a:gd name="T93" fmla="*/ 142 h 219"/>
                  <a:gd name="T94" fmla="*/ 42 w 228"/>
                  <a:gd name="T95" fmla="*/ 135 h 219"/>
                  <a:gd name="T96" fmla="*/ 52 w 228"/>
                  <a:gd name="T97" fmla="*/ 124 h 219"/>
                  <a:gd name="T98" fmla="*/ 63 w 228"/>
                  <a:gd name="T99" fmla="*/ 124 h 219"/>
                  <a:gd name="T100" fmla="*/ 75 w 228"/>
                  <a:gd name="T101" fmla="*/ 135 h 219"/>
                  <a:gd name="T102" fmla="*/ 63 w 228"/>
                  <a:gd name="T103" fmla="*/ 152 h 219"/>
                  <a:gd name="T104" fmla="*/ 63 w 228"/>
                  <a:gd name="T105" fmla="*/ 171 h 219"/>
                  <a:gd name="T106" fmla="*/ 63 w 228"/>
                  <a:gd name="T107" fmla="*/ 181 h 219"/>
                  <a:gd name="T108" fmla="*/ 52 w 228"/>
                  <a:gd name="T109" fmla="*/ 181 h 219"/>
                  <a:gd name="T110" fmla="*/ 52 w 228"/>
                  <a:gd name="T111" fmla="*/ 181 h 219"/>
                  <a:gd name="T112" fmla="*/ 52 w 228"/>
                  <a:gd name="T113" fmla="*/ 18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 h="219">
                    <a:moveTo>
                      <a:pt x="52" y="181"/>
                    </a:moveTo>
                    <a:lnTo>
                      <a:pt x="97" y="171"/>
                    </a:lnTo>
                    <a:lnTo>
                      <a:pt x="106" y="162"/>
                    </a:lnTo>
                    <a:lnTo>
                      <a:pt x="116" y="171"/>
                    </a:lnTo>
                    <a:lnTo>
                      <a:pt x="129" y="171"/>
                    </a:lnTo>
                    <a:lnTo>
                      <a:pt x="129" y="162"/>
                    </a:lnTo>
                    <a:lnTo>
                      <a:pt x="148" y="171"/>
                    </a:lnTo>
                    <a:lnTo>
                      <a:pt x="159" y="171"/>
                    </a:lnTo>
                    <a:lnTo>
                      <a:pt x="159" y="181"/>
                    </a:lnTo>
                    <a:lnTo>
                      <a:pt x="169" y="191"/>
                    </a:lnTo>
                    <a:lnTo>
                      <a:pt x="182" y="191"/>
                    </a:lnTo>
                    <a:lnTo>
                      <a:pt x="202" y="191"/>
                    </a:lnTo>
                    <a:lnTo>
                      <a:pt x="215" y="219"/>
                    </a:lnTo>
                    <a:lnTo>
                      <a:pt x="228" y="191"/>
                    </a:lnTo>
                    <a:lnTo>
                      <a:pt x="228" y="11"/>
                    </a:lnTo>
                    <a:lnTo>
                      <a:pt x="213" y="11"/>
                    </a:lnTo>
                    <a:lnTo>
                      <a:pt x="202" y="0"/>
                    </a:lnTo>
                    <a:lnTo>
                      <a:pt x="191" y="0"/>
                    </a:lnTo>
                    <a:lnTo>
                      <a:pt x="169" y="11"/>
                    </a:lnTo>
                    <a:lnTo>
                      <a:pt x="169" y="0"/>
                    </a:lnTo>
                    <a:lnTo>
                      <a:pt x="148" y="0"/>
                    </a:lnTo>
                    <a:lnTo>
                      <a:pt x="139" y="0"/>
                    </a:lnTo>
                    <a:lnTo>
                      <a:pt x="129" y="0"/>
                    </a:lnTo>
                    <a:lnTo>
                      <a:pt x="116" y="0"/>
                    </a:lnTo>
                    <a:lnTo>
                      <a:pt x="106" y="11"/>
                    </a:lnTo>
                    <a:lnTo>
                      <a:pt x="97" y="11"/>
                    </a:lnTo>
                    <a:lnTo>
                      <a:pt x="75" y="11"/>
                    </a:lnTo>
                    <a:lnTo>
                      <a:pt x="63" y="11"/>
                    </a:lnTo>
                    <a:lnTo>
                      <a:pt x="52" y="11"/>
                    </a:lnTo>
                    <a:lnTo>
                      <a:pt x="42" y="11"/>
                    </a:lnTo>
                    <a:lnTo>
                      <a:pt x="42" y="19"/>
                    </a:lnTo>
                    <a:lnTo>
                      <a:pt x="42" y="30"/>
                    </a:lnTo>
                    <a:lnTo>
                      <a:pt x="32" y="30"/>
                    </a:lnTo>
                    <a:lnTo>
                      <a:pt x="22" y="30"/>
                    </a:lnTo>
                    <a:lnTo>
                      <a:pt x="10" y="30"/>
                    </a:lnTo>
                    <a:lnTo>
                      <a:pt x="0" y="39"/>
                    </a:lnTo>
                    <a:lnTo>
                      <a:pt x="0" y="48"/>
                    </a:lnTo>
                    <a:lnTo>
                      <a:pt x="0" y="57"/>
                    </a:lnTo>
                    <a:lnTo>
                      <a:pt x="0" y="68"/>
                    </a:lnTo>
                    <a:lnTo>
                      <a:pt x="22" y="68"/>
                    </a:lnTo>
                    <a:lnTo>
                      <a:pt x="22" y="76"/>
                    </a:lnTo>
                    <a:lnTo>
                      <a:pt x="22" y="86"/>
                    </a:lnTo>
                    <a:lnTo>
                      <a:pt x="10" y="86"/>
                    </a:lnTo>
                    <a:lnTo>
                      <a:pt x="10" y="95"/>
                    </a:lnTo>
                    <a:lnTo>
                      <a:pt x="10" y="124"/>
                    </a:lnTo>
                    <a:lnTo>
                      <a:pt x="32" y="142"/>
                    </a:lnTo>
                    <a:lnTo>
                      <a:pt x="42" y="142"/>
                    </a:lnTo>
                    <a:lnTo>
                      <a:pt x="42" y="135"/>
                    </a:lnTo>
                    <a:lnTo>
                      <a:pt x="52" y="124"/>
                    </a:lnTo>
                    <a:lnTo>
                      <a:pt x="63" y="124"/>
                    </a:lnTo>
                    <a:lnTo>
                      <a:pt x="75" y="135"/>
                    </a:lnTo>
                    <a:lnTo>
                      <a:pt x="63" y="152"/>
                    </a:lnTo>
                    <a:lnTo>
                      <a:pt x="63" y="171"/>
                    </a:lnTo>
                    <a:lnTo>
                      <a:pt x="63" y="181"/>
                    </a:lnTo>
                    <a:lnTo>
                      <a:pt x="52" y="181"/>
                    </a:lnTo>
                    <a:lnTo>
                      <a:pt x="52" y="181"/>
                    </a:lnTo>
                    <a:lnTo>
                      <a:pt x="52" y="181"/>
                    </a:lnTo>
                    <a:close/>
                  </a:path>
                </a:pathLst>
              </a:custGeom>
              <a:grpFill/>
              <a:ln w="3175" cmpd="sng">
                <a:solidFill>
                  <a:schemeClr val="bg1"/>
                </a:solidFill>
                <a:round/>
                <a:headEnd/>
                <a:tailEnd/>
              </a:ln>
            </p:spPr>
            <p:txBody>
              <a:bodyPr/>
              <a:lstStyle/>
              <a:p>
                <a:pPr>
                  <a:defRPr/>
                </a:pPr>
                <a:endParaRPr lang="de-CH"/>
              </a:p>
            </p:txBody>
          </p:sp>
          <p:sp>
            <p:nvSpPr>
              <p:cNvPr id="1286" name="Freeform 67"/>
              <p:cNvSpPr>
                <a:spLocks/>
              </p:cNvSpPr>
              <p:nvPr/>
            </p:nvSpPr>
            <p:spPr bwMode="auto">
              <a:xfrm>
                <a:off x="4254" y="1768"/>
                <a:ext cx="400" cy="229"/>
              </a:xfrm>
              <a:custGeom>
                <a:avLst/>
                <a:gdLst>
                  <a:gd name="T0" fmla="*/ 214 w 390"/>
                  <a:gd name="T1" fmla="*/ 29 h 242"/>
                  <a:gd name="T2" fmla="*/ 214 w 390"/>
                  <a:gd name="T3" fmla="*/ 38 h 242"/>
                  <a:gd name="T4" fmla="*/ 214 w 390"/>
                  <a:gd name="T5" fmla="*/ 48 h 242"/>
                  <a:gd name="T6" fmla="*/ 214 w 390"/>
                  <a:gd name="T7" fmla="*/ 67 h 242"/>
                  <a:gd name="T8" fmla="*/ 214 w 390"/>
                  <a:gd name="T9" fmla="*/ 77 h 242"/>
                  <a:gd name="T10" fmla="*/ 214 w 390"/>
                  <a:gd name="T11" fmla="*/ 96 h 242"/>
                  <a:gd name="T12" fmla="*/ 202 w 390"/>
                  <a:gd name="T13" fmla="*/ 105 h 242"/>
                  <a:gd name="T14" fmla="*/ 192 w 390"/>
                  <a:gd name="T15" fmla="*/ 114 h 242"/>
                  <a:gd name="T16" fmla="*/ 182 w 390"/>
                  <a:gd name="T17" fmla="*/ 114 h 242"/>
                  <a:gd name="T18" fmla="*/ 160 w 390"/>
                  <a:gd name="T19" fmla="*/ 96 h 242"/>
                  <a:gd name="T20" fmla="*/ 149 w 390"/>
                  <a:gd name="T21" fmla="*/ 87 h 242"/>
                  <a:gd name="T22" fmla="*/ 149 w 390"/>
                  <a:gd name="T23" fmla="*/ 67 h 242"/>
                  <a:gd name="T24" fmla="*/ 128 w 390"/>
                  <a:gd name="T25" fmla="*/ 48 h 242"/>
                  <a:gd name="T26" fmla="*/ 117 w 390"/>
                  <a:gd name="T27" fmla="*/ 48 h 242"/>
                  <a:gd name="T28" fmla="*/ 108 w 390"/>
                  <a:gd name="T29" fmla="*/ 38 h 242"/>
                  <a:gd name="T30" fmla="*/ 108 w 390"/>
                  <a:gd name="T31" fmla="*/ 29 h 242"/>
                  <a:gd name="T32" fmla="*/ 86 w 390"/>
                  <a:gd name="T33" fmla="*/ 29 h 242"/>
                  <a:gd name="T34" fmla="*/ 65 w 390"/>
                  <a:gd name="T35" fmla="*/ 38 h 242"/>
                  <a:gd name="T36" fmla="*/ 54 w 390"/>
                  <a:gd name="T37" fmla="*/ 48 h 242"/>
                  <a:gd name="T38" fmla="*/ 43 w 390"/>
                  <a:gd name="T39" fmla="*/ 48 h 242"/>
                  <a:gd name="T40" fmla="*/ 33 w 390"/>
                  <a:gd name="T41" fmla="*/ 67 h 242"/>
                  <a:gd name="T42" fmla="*/ 33 w 390"/>
                  <a:gd name="T43" fmla="*/ 87 h 242"/>
                  <a:gd name="T44" fmla="*/ 23 w 390"/>
                  <a:gd name="T45" fmla="*/ 105 h 242"/>
                  <a:gd name="T46" fmla="*/ 11 w 390"/>
                  <a:gd name="T47" fmla="*/ 123 h 242"/>
                  <a:gd name="T48" fmla="*/ 0 w 390"/>
                  <a:gd name="T49" fmla="*/ 180 h 242"/>
                  <a:gd name="T50" fmla="*/ 33 w 390"/>
                  <a:gd name="T51" fmla="*/ 171 h 242"/>
                  <a:gd name="T52" fmla="*/ 54 w 390"/>
                  <a:gd name="T53" fmla="*/ 171 h 242"/>
                  <a:gd name="T54" fmla="*/ 65 w 390"/>
                  <a:gd name="T55" fmla="*/ 161 h 242"/>
                  <a:gd name="T56" fmla="*/ 75 w 390"/>
                  <a:gd name="T57" fmla="*/ 161 h 242"/>
                  <a:gd name="T58" fmla="*/ 86 w 390"/>
                  <a:gd name="T59" fmla="*/ 161 h 242"/>
                  <a:gd name="T60" fmla="*/ 117 w 390"/>
                  <a:gd name="T61" fmla="*/ 161 h 242"/>
                  <a:gd name="T62" fmla="*/ 128 w 390"/>
                  <a:gd name="T63" fmla="*/ 161 h 242"/>
                  <a:gd name="T64" fmla="*/ 149 w 390"/>
                  <a:gd name="T65" fmla="*/ 151 h 242"/>
                  <a:gd name="T66" fmla="*/ 182 w 390"/>
                  <a:gd name="T67" fmla="*/ 151 h 242"/>
                  <a:gd name="T68" fmla="*/ 214 w 390"/>
                  <a:gd name="T69" fmla="*/ 161 h 242"/>
                  <a:gd name="T70" fmla="*/ 235 w 390"/>
                  <a:gd name="T71" fmla="*/ 151 h 242"/>
                  <a:gd name="T72" fmla="*/ 245 w 390"/>
                  <a:gd name="T73" fmla="*/ 161 h 242"/>
                  <a:gd name="T74" fmla="*/ 266 w 390"/>
                  <a:gd name="T75" fmla="*/ 171 h 242"/>
                  <a:gd name="T76" fmla="*/ 299 w 390"/>
                  <a:gd name="T77" fmla="*/ 180 h 242"/>
                  <a:gd name="T78" fmla="*/ 309 w 390"/>
                  <a:gd name="T79" fmla="*/ 180 h 242"/>
                  <a:gd name="T80" fmla="*/ 319 w 390"/>
                  <a:gd name="T81" fmla="*/ 199 h 242"/>
                  <a:gd name="T82" fmla="*/ 352 w 390"/>
                  <a:gd name="T83" fmla="*/ 219 h 242"/>
                  <a:gd name="T84" fmla="*/ 361 w 390"/>
                  <a:gd name="T85" fmla="*/ 228 h 242"/>
                  <a:gd name="T86" fmla="*/ 387 w 390"/>
                  <a:gd name="T87" fmla="*/ 242 h 242"/>
                  <a:gd name="T88" fmla="*/ 390 w 390"/>
                  <a:gd name="T89" fmla="*/ 33 h 242"/>
                  <a:gd name="T90" fmla="*/ 373 w 390"/>
                  <a:gd name="T91" fmla="*/ 48 h 242"/>
                  <a:gd name="T92" fmla="*/ 361 w 390"/>
                  <a:gd name="T93" fmla="*/ 29 h 242"/>
                  <a:gd name="T94" fmla="*/ 342 w 390"/>
                  <a:gd name="T95" fmla="*/ 29 h 242"/>
                  <a:gd name="T96" fmla="*/ 331 w 390"/>
                  <a:gd name="T97" fmla="*/ 29 h 242"/>
                  <a:gd name="T98" fmla="*/ 319 w 390"/>
                  <a:gd name="T99" fmla="*/ 19 h 242"/>
                  <a:gd name="T100" fmla="*/ 319 w 390"/>
                  <a:gd name="T101" fmla="*/ 9 h 242"/>
                  <a:gd name="T102" fmla="*/ 309 w 390"/>
                  <a:gd name="T103" fmla="*/ 9 h 242"/>
                  <a:gd name="T104" fmla="*/ 289 w 390"/>
                  <a:gd name="T105" fmla="*/ 0 h 242"/>
                  <a:gd name="T106" fmla="*/ 289 w 390"/>
                  <a:gd name="T107" fmla="*/ 9 h 242"/>
                  <a:gd name="T108" fmla="*/ 277 w 390"/>
                  <a:gd name="T109" fmla="*/ 9 h 242"/>
                  <a:gd name="T110" fmla="*/ 266 w 390"/>
                  <a:gd name="T111" fmla="*/ 0 h 242"/>
                  <a:gd name="T112" fmla="*/ 256 w 390"/>
                  <a:gd name="T113" fmla="*/ 9 h 242"/>
                  <a:gd name="T114" fmla="*/ 214 w 390"/>
                  <a:gd name="T115" fmla="*/ 19 h 242"/>
                  <a:gd name="T116" fmla="*/ 214 w 390"/>
                  <a:gd name="T117" fmla="*/ 29 h 242"/>
                  <a:gd name="T118" fmla="*/ 214 w 390"/>
                  <a:gd name="T119" fmla="*/ 29 h 242"/>
                  <a:gd name="T120" fmla="*/ 214 w 390"/>
                  <a:gd name="T121" fmla="*/ 2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242">
                    <a:moveTo>
                      <a:pt x="214" y="29"/>
                    </a:moveTo>
                    <a:lnTo>
                      <a:pt x="214" y="38"/>
                    </a:lnTo>
                    <a:lnTo>
                      <a:pt x="214" y="48"/>
                    </a:lnTo>
                    <a:lnTo>
                      <a:pt x="214" y="67"/>
                    </a:lnTo>
                    <a:lnTo>
                      <a:pt x="214" y="77"/>
                    </a:lnTo>
                    <a:lnTo>
                      <a:pt x="214" y="96"/>
                    </a:lnTo>
                    <a:lnTo>
                      <a:pt x="202" y="105"/>
                    </a:lnTo>
                    <a:lnTo>
                      <a:pt x="192" y="114"/>
                    </a:lnTo>
                    <a:lnTo>
                      <a:pt x="182" y="114"/>
                    </a:lnTo>
                    <a:lnTo>
                      <a:pt x="160" y="96"/>
                    </a:lnTo>
                    <a:lnTo>
                      <a:pt x="149" y="87"/>
                    </a:lnTo>
                    <a:lnTo>
                      <a:pt x="149" y="67"/>
                    </a:lnTo>
                    <a:lnTo>
                      <a:pt x="128" y="48"/>
                    </a:lnTo>
                    <a:lnTo>
                      <a:pt x="117" y="48"/>
                    </a:lnTo>
                    <a:lnTo>
                      <a:pt x="108" y="38"/>
                    </a:lnTo>
                    <a:lnTo>
                      <a:pt x="108" y="29"/>
                    </a:lnTo>
                    <a:lnTo>
                      <a:pt x="86" y="29"/>
                    </a:lnTo>
                    <a:lnTo>
                      <a:pt x="65" y="38"/>
                    </a:lnTo>
                    <a:lnTo>
                      <a:pt x="54" y="48"/>
                    </a:lnTo>
                    <a:lnTo>
                      <a:pt x="43" y="48"/>
                    </a:lnTo>
                    <a:lnTo>
                      <a:pt x="33" y="67"/>
                    </a:lnTo>
                    <a:lnTo>
                      <a:pt x="33" y="87"/>
                    </a:lnTo>
                    <a:lnTo>
                      <a:pt x="23" y="105"/>
                    </a:lnTo>
                    <a:lnTo>
                      <a:pt x="11" y="123"/>
                    </a:lnTo>
                    <a:lnTo>
                      <a:pt x="0" y="180"/>
                    </a:lnTo>
                    <a:lnTo>
                      <a:pt x="33" y="171"/>
                    </a:lnTo>
                    <a:lnTo>
                      <a:pt x="54" y="171"/>
                    </a:lnTo>
                    <a:lnTo>
                      <a:pt x="65" y="161"/>
                    </a:lnTo>
                    <a:lnTo>
                      <a:pt x="75" y="161"/>
                    </a:lnTo>
                    <a:lnTo>
                      <a:pt x="86" y="161"/>
                    </a:lnTo>
                    <a:lnTo>
                      <a:pt x="117" y="161"/>
                    </a:lnTo>
                    <a:lnTo>
                      <a:pt x="128" y="161"/>
                    </a:lnTo>
                    <a:lnTo>
                      <a:pt x="149" y="151"/>
                    </a:lnTo>
                    <a:lnTo>
                      <a:pt x="182" y="151"/>
                    </a:lnTo>
                    <a:lnTo>
                      <a:pt x="214" y="161"/>
                    </a:lnTo>
                    <a:lnTo>
                      <a:pt x="235" y="151"/>
                    </a:lnTo>
                    <a:lnTo>
                      <a:pt x="245" y="161"/>
                    </a:lnTo>
                    <a:lnTo>
                      <a:pt x="266" y="171"/>
                    </a:lnTo>
                    <a:lnTo>
                      <a:pt x="299" y="180"/>
                    </a:lnTo>
                    <a:lnTo>
                      <a:pt x="309" y="180"/>
                    </a:lnTo>
                    <a:lnTo>
                      <a:pt x="319" y="199"/>
                    </a:lnTo>
                    <a:lnTo>
                      <a:pt x="352" y="219"/>
                    </a:lnTo>
                    <a:lnTo>
                      <a:pt x="361" y="228"/>
                    </a:lnTo>
                    <a:lnTo>
                      <a:pt x="387" y="242"/>
                    </a:lnTo>
                    <a:lnTo>
                      <a:pt x="390" y="33"/>
                    </a:lnTo>
                    <a:lnTo>
                      <a:pt x="373" y="48"/>
                    </a:lnTo>
                    <a:lnTo>
                      <a:pt x="361" y="29"/>
                    </a:lnTo>
                    <a:lnTo>
                      <a:pt x="342" y="29"/>
                    </a:lnTo>
                    <a:lnTo>
                      <a:pt x="331" y="29"/>
                    </a:lnTo>
                    <a:lnTo>
                      <a:pt x="319" y="19"/>
                    </a:lnTo>
                    <a:lnTo>
                      <a:pt x="319" y="9"/>
                    </a:lnTo>
                    <a:lnTo>
                      <a:pt x="309" y="9"/>
                    </a:lnTo>
                    <a:lnTo>
                      <a:pt x="289" y="0"/>
                    </a:lnTo>
                    <a:lnTo>
                      <a:pt x="289" y="9"/>
                    </a:lnTo>
                    <a:lnTo>
                      <a:pt x="277" y="9"/>
                    </a:lnTo>
                    <a:lnTo>
                      <a:pt x="266" y="0"/>
                    </a:lnTo>
                    <a:lnTo>
                      <a:pt x="256" y="9"/>
                    </a:lnTo>
                    <a:lnTo>
                      <a:pt x="214" y="19"/>
                    </a:lnTo>
                    <a:lnTo>
                      <a:pt x="214" y="29"/>
                    </a:lnTo>
                    <a:lnTo>
                      <a:pt x="214" y="29"/>
                    </a:lnTo>
                    <a:lnTo>
                      <a:pt x="214" y="29"/>
                    </a:lnTo>
                    <a:close/>
                  </a:path>
                </a:pathLst>
              </a:custGeom>
              <a:grpFill/>
              <a:ln w="3175" cmpd="sng">
                <a:solidFill>
                  <a:schemeClr val="bg1"/>
                </a:solidFill>
                <a:round/>
                <a:headEnd/>
                <a:tailEnd/>
              </a:ln>
            </p:spPr>
            <p:txBody>
              <a:bodyPr/>
              <a:lstStyle/>
              <a:p>
                <a:pPr>
                  <a:defRPr/>
                </a:pPr>
                <a:endParaRPr lang="de-CH"/>
              </a:p>
            </p:txBody>
          </p:sp>
          <p:sp>
            <p:nvSpPr>
              <p:cNvPr id="1287" name="Freeform 68"/>
              <p:cNvSpPr>
                <a:spLocks/>
              </p:cNvSpPr>
              <p:nvPr/>
            </p:nvSpPr>
            <p:spPr bwMode="auto">
              <a:xfrm>
                <a:off x="4252" y="1912"/>
                <a:ext cx="403" cy="251"/>
              </a:xfrm>
              <a:custGeom>
                <a:avLst/>
                <a:gdLst>
                  <a:gd name="T0" fmla="*/ 393 w 393"/>
                  <a:gd name="T1" fmla="*/ 142 h 265"/>
                  <a:gd name="T2" fmla="*/ 367 w 393"/>
                  <a:gd name="T3" fmla="*/ 153 h 265"/>
                  <a:gd name="T4" fmla="*/ 320 w 393"/>
                  <a:gd name="T5" fmla="*/ 171 h 265"/>
                  <a:gd name="T6" fmla="*/ 320 w 393"/>
                  <a:gd name="T7" fmla="*/ 207 h 265"/>
                  <a:gd name="T8" fmla="*/ 300 w 393"/>
                  <a:gd name="T9" fmla="*/ 227 h 265"/>
                  <a:gd name="T10" fmla="*/ 290 w 393"/>
                  <a:gd name="T11" fmla="*/ 227 h 265"/>
                  <a:gd name="T12" fmla="*/ 256 w 393"/>
                  <a:gd name="T13" fmla="*/ 237 h 265"/>
                  <a:gd name="T14" fmla="*/ 242 w 393"/>
                  <a:gd name="T15" fmla="*/ 258 h 265"/>
                  <a:gd name="T16" fmla="*/ 203 w 393"/>
                  <a:gd name="T17" fmla="*/ 265 h 265"/>
                  <a:gd name="T18" fmla="*/ 182 w 393"/>
                  <a:gd name="T19" fmla="*/ 256 h 265"/>
                  <a:gd name="T20" fmla="*/ 129 w 393"/>
                  <a:gd name="T21" fmla="*/ 227 h 265"/>
                  <a:gd name="T22" fmla="*/ 117 w 393"/>
                  <a:gd name="T23" fmla="*/ 216 h 265"/>
                  <a:gd name="T24" fmla="*/ 129 w 393"/>
                  <a:gd name="T25" fmla="*/ 198 h 265"/>
                  <a:gd name="T26" fmla="*/ 129 w 393"/>
                  <a:gd name="T27" fmla="*/ 179 h 265"/>
                  <a:gd name="T28" fmla="*/ 117 w 393"/>
                  <a:gd name="T29" fmla="*/ 161 h 265"/>
                  <a:gd name="T30" fmla="*/ 97 w 393"/>
                  <a:gd name="T31" fmla="*/ 152 h 265"/>
                  <a:gd name="T32" fmla="*/ 87 w 393"/>
                  <a:gd name="T33" fmla="*/ 161 h 265"/>
                  <a:gd name="T34" fmla="*/ 54 w 393"/>
                  <a:gd name="T35" fmla="*/ 152 h 265"/>
                  <a:gd name="T36" fmla="*/ 33 w 393"/>
                  <a:gd name="T37" fmla="*/ 143 h 265"/>
                  <a:gd name="T38" fmla="*/ 11 w 393"/>
                  <a:gd name="T39" fmla="*/ 134 h 265"/>
                  <a:gd name="T40" fmla="*/ 0 w 393"/>
                  <a:gd name="T41" fmla="*/ 76 h 265"/>
                  <a:gd name="T42" fmla="*/ 0 w 393"/>
                  <a:gd name="T43" fmla="*/ 57 h 265"/>
                  <a:gd name="T44" fmla="*/ 1 w 393"/>
                  <a:gd name="T45" fmla="*/ 28 h 265"/>
                  <a:gd name="T46" fmla="*/ 55 w 393"/>
                  <a:gd name="T47" fmla="*/ 19 h 265"/>
                  <a:gd name="T48" fmla="*/ 77 w 393"/>
                  <a:gd name="T49" fmla="*/ 9 h 265"/>
                  <a:gd name="T50" fmla="*/ 120 w 393"/>
                  <a:gd name="T51" fmla="*/ 9 h 265"/>
                  <a:gd name="T52" fmla="*/ 150 w 393"/>
                  <a:gd name="T53" fmla="*/ 0 h 265"/>
                  <a:gd name="T54" fmla="*/ 214 w 393"/>
                  <a:gd name="T55" fmla="*/ 9 h 265"/>
                  <a:gd name="T56" fmla="*/ 247 w 393"/>
                  <a:gd name="T57" fmla="*/ 9 h 265"/>
                  <a:gd name="T58" fmla="*/ 301 w 393"/>
                  <a:gd name="T59" fmla="*/ 28 h 265"/>
                  <a:gd name="T60" fmla="*/ 321 w 393"/>
                  <a:gd name="T61" fmla="*/ 48 h 265"/>
                  <a:gd name="T62" fmla="*/ 365 w 393"/>
                  <a:gd name="T63" fmla="*/ 76 h 265"/>
                  <a:gd name="T64" fmla="*/ 390 w 393"/>
                  <a:gd name="T6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265">
                    <a:moveTo>
                      <a:pt x="390" y="112"/>
                    </a:moveTo>
                    <a:lnTo>
                      <a:pt x="393" y="142"/>
                    </a:lnTo>
                    <a:lnTo>
                      <a:pt x="367" y="144"/>
                    </a:lnTo>
                    <a:lnTo>
                      <a:pt x="367" y="153"/>
                    </a:lnTo>
                    <a:lnTo>
                      <a:pt x="320" y="161"/>
                    </a:lnTo>
                    <a:lnTo>
                      <a:pt x="320" y="171"/>
                    </a:lnTo>
                    <a:lnTo>
                      <a:pt x="320" y="198"/>
                    </a:lnTo>
                    <a:lnTo>
                      <a:pt x="320" y="207"/>
                    </a:lnTo>
                    <a:lnTo>
                      <a:pt x="310" y="227"/>
                    </a:lnTo>
                    <a:lnTo>
                      <a:pt x="300" y="227"/>
                    </a:lnTo>
                    <a:lnTo>
                      <a:pt x="300" y="237"/>
                    </a:lnTo>
                    <a:lnTo>
                      <a:pt x="290" y="227"/>
                    </a:lnTo>
                    <a:lnTo>
                      <a:pt x="267" y="237"/>
                    </a:lnTo>
                    <a:lnTo>
                      <a:pt x="256" y="237"/>
                    </a:lnTo>
                    <a:lnTo>
                      <a:pt x="246" y="237"/>
                    </a:lnTo>
                    <a:lnTo>
                      <a:pt x="242" y="258"/>
                    </a:lnTo>
                    <a:lnTo>
                      <a:pt x="224" y="265"/>
                    </a:lnTo>
                    <a:lnTo>
                      <a:pt x="203" y="265"/>
                    </a:lnTo>
                    <a:lnTo>
                      <a:pt x="203" y="256"/>
                    </a:lnTo>
                    <a:lnTo>
                      <a:pt x="182" y="256"/>
                    </a:lnTo>
                    <a:lnTo>
                      <a:pt x="161" y="237"/>
                    </a:lnTo>
                    <a:lnTo>
                      <a:pt x="129" y="227"/>
                    </a:lnTo>
                    <a:lnTo>
                      <a:pt x="116" y="220"/>
                    </a:lnTo>
                    <a:lnTo>
                      <a:pt x="117" y="216"/>
                    </a:lnTo>
                    <a:lnTo>
                      <a:pt x="117" y="207"/>
                    </a:lnTo>
                    <a:lnTo>
                      <a:pt x="129" y="198"/>
                    </a:lnTo>
                    <a:lnTo>
                      <a:pt x="129" y="189"/>
                    </a:lnTo>
                    <a:lnTo>
                      <a:pt x="129" y="179"/>
                    </a:lnTo>
                    <a:lnTo>
                      <a:pt x="117" y="171"/>
                    </a:lnTo>
                    <a:lnTo>
                      <a:pt x="117" y="161"/>
                    </a:lnTo>
                    <a:lnTo>
                      <a:pt x="108" y="152"/>
                    </a:lnTo>
                    <a:lnTo>
                      <a:pt x="97" y="152"/>
                    </a:lnTo>
                    <a:lnTo>
                      <a:pt x="97" y="161"/>
                    </a:lnTo>
                    <a:lnTo>
                      <a:pt x="87" y="161"/>
                    </a:lnTo>
                    <a:lnTo>
                      <a:pt x="65" y="161"/>
                    </a:lnTo>
                    <a:lnTo>
                      <a:pt x="54" y="152"/>
                    </a:lnTo>
                    <a:lnTo>
                      <a:pt x="43" y="152"/>
                    </a:lnTo>
                    <a:lnTo>
                      <a:pt x="33" y="143"/>
                    </a:lnTo>
                    <a:lnTo>
                      <a:pt x="33" y="134"/>
                    </a:lnTo>
                    <a:lnTo>
                      <a:pt x="11" y="134"/>
                    </a:lnTo>
                    <a:lnTo>
                      <a:pt x="11" y="104"/>
                    </a:lnTo>
                    <a:lnTo>
                      <a:pt x="0" y="76"/>
                    </a:lnTo>
                    <a:lnTo>
                      <a:pt x="0" y="67"/>
                    </a:lnTo>
                    <a:lnTo>
                      <a:pt x="0" y="57"/>
                    </a:lnTo>
                    <a:lnTo>
                      <a:pt x="0" y="28"/>
                    </a:lnTo>
                    <a:lnTo>
                      <a:pt x="1" y="28"/>
                    </a:lnTo>
                    <a:lnTo>
                      <a:pt x="36" y="19"/>
                    </a:lnTo>
                    <a:lnTo>
                      <a:pt x="55" y="19"/>
                    </a:lnTo>
                    <a:lnTo>
                      <a:pt x="67" y="9"/>
                    </a:lnTo>
                    <a:lnTo>
                      <a:pt x="77" y="9"/>
                    </a:lnTo>
                    <a:lnTo>
                      <a:pt x="88" y="9"/>
                    </a:lnTo>
                    <a:lnTo>
                      <a:pt x="120" y="9"/>
                    </a:lnTo>
                    <a:lnTo>
                      <a:pt x="130" y="9"/>
                    </a:lnTo>
                    <a:lnTo>
                      <a:pt x="150" y="0"/>
                    </a:lnTo>
                    <a:lnTo>
                      <a:pt x="184" y="0"/>
                    </a:lnTo>
                    <a:lnTo>
                      <a:pt x="214" y="9"/>
                    </a:lnTo>
                    <a:lnTo>
                      <a:pt x="238" y="0"/>
                    </a:lnTo>
                    <a:lnTo>
                      <a:pt x="247" y="9"/>
                    </a:lnTo>
                    <a:lnTo>
                      <a:pt x="268" y="19"/>
                    </a:lnTo>
                    <a:lnTo>
                      <a:pt x="301" y="28"/>
                    </a:lnTo>
                    <a:lnTo>
                      <a:pt x="310" y="28"/>
                    </a:lnTo>
                    <a:lnTo>
                      <a:pt x="321" y="48"/>
                    </a:lnTo>
                    <a:lnTo>
                      <a:pt x="353" y="67"/>
                    </a:lnTo>
                    <a:lnTo>
                      <a:pt x="365" y="76"/>
                    </a:lnTo>
                    <a:lnTo>
                      <a:pt x="392" y="72"/>
                    </a:lnTo>
                    <a:lnTo>
                      <a:pt x="390" y="112"/>
                    </a:lnTo>
                    <a:close/>
                  </a:path>
                </a:pathLst>
              </a:custGeom>
              <a:grpFill/>
              <a:ln w="3175" cmpd="sng">
                <a:solidFill>
                  <a:schemeClr val="bg1"/>
                </a:solidFill>
                <a:round/>
                <a:headEnd/>
                <a:tailEnd/>
              </a:ln>
            </p:spPr>
            <p:txBody>
              <a:bodyPr/>
              <a:lstStyle/>
              <a:p>
                <a:pPr>
                  <a:defRPr/>
                </a:pPr>
                <a:endParaRPr lang="de-CH"/>
              </a:p>
            </p:txBody>
          </p:sp>
          <p:sp>
            <p:nvSpPr>
              <p:cNvPr id="1288" name="Freeform 69"/>
              <p:cNvSpPr>
                <a:spLocks/>
              </p:cNvSpPr>
              <p:nvPr/>
            </p:nvSpPr>
            <p:spPr bwMode="auto">
              <a:xfrm>
                <a:off x="3288" y="2672"/>
                <a:ext cx="636" cy="244"/>
              </a:xfrm>
              <a:custGeom>
                <a:avLst/>
                <a:gdLst>
                  <a:gd name="T0" fmla="*/ 537 w 620"/>
                  <a:gd name="T1" fmla="*/ 228 h 257"/>
                  <a:gd name="T2" fmla="*/ 525 w 620"/>
                  <a:gd name="T3" fmla="*/ 228 h 257"/>
                  <a:gd name="T4" fmla="*/ 494 w 620"/>
                  <a:gd name="T5" fmla="*/ 228 h 257"/>
                  <a:gd name="T6" fmla="*/ 460 w 620"/>
                  <a:gd name="T7" fmla="*/ 228 h 257"/>
                  <a:gd name="T8" fmla="*/ 440 w 620"/>
                  <a:gd name="T9" fmla="*/ 248 h 257"/>
                  <a:gd name="T10" fmla="*/ 407 w 620"/>
                  <a:gd name="T11" fmla="*/ 257 h 257"/>
                  <a:gd name="T12" fmla="*/ 375 w 620"/>
                  <a:gd name="T13" fmla="*/ 248 h 257"/>
                  <a:gd name="T14" fmla="*/ 354 w 620"/>
                  <a:gd name="T15" fmla="*/ 248 h 257"/>
                  <a:gd name="T16" fmla="*/ 310 w 620"/>
                  <a:gd name="T17" fmla="*/ 228 h 257"/>
                  <a:gd name="T18" fmla="*/ 268 w 620"/>
                  <a:gd name="T19" fmla="*/ 228 h 257"/>
                  <a:gd name="T20" fmla="*/ 236 w 620"/>
                  <a:gd name="T21" fmla="*/ 209 h 257"/>
                  <a:gd name="T22" fmla="*/ 213 w 620"/>
                  <a:gd name="T23" fmla="*/ 180 h 257"/>
                  <a:gd name="T24" fmla="*/ 172 w 620"/>
                  <a:gd name="T25" fmla="*/ 180 h 257"/>
                  <a:gd name="T26" fmla="*/ 139 w 620"/>
                  <a:gd name="T27" fmla="*/ 172 h 257"/>
                  <a:gd name="T28" fmla="*/ 107 w 620"/>
                  <a:gd name="T29" fmla="*/ 191 h 257"/>
                  <a:gd name="T30" fmla="*/ 95 w 620"/>
                  <a:gd name="T31" fmla="*/ 172 h 257"/>
                  <a:gd name="T32" fmla="*/ 32 w 620"/>
                  <a:gd name="T33" fmla="*/ 162 h 257"/>
                  <a:gd name="T34" fmla="*/ 10 w 620"/>
                  <a:gd name="T35" fmla="*/ 143 h 257"/>
                  <a:gd name="T36" fmla="*/ 10 w 620"/>
                  <a:gd name="T37" fmla="*/ 124 h 257"/>
                  <a:gd name="T38" fmla="*/ 32 w 620"/>
                  <a:gd name="T39" fmla="*/ 105 h 257"/>
                  <a:gd name="T40" fmla="*/ 64 w 620"/>
                  <a:gd name="T41" fmla="*/ 124 h 257"/>
                  <a:gd name="T42" fmla="*/ 95 w 620"/>
                  <a:gd name="T43" fmla="*/ 124 h 257"/>
                  <a:gd name="T44" fmla="*/ 127 w 620"/>
                  <a:gd name="T45" fmla="*/ 124 h 257"/>
                  <a:gd name="T46" fmla="*/ 161 w 620"/>
                  <a:gd name="T47" fmla="*/ 113 h 257"/>
                  <a:gd name="T48" fmla="*/ 192 w 620"/>
                  <a:gd name="T49" fmla="*/ 124 h 257"/>
                  <a:gd name="T50" fmla="*/ 236 w 620"/>
                  <a:gd name="T51" fmla="*/ 113 h 257"/>
                  <a:gd name="T52" fmla="*/ 259 w 620"/>
                  <a:gd name="T53" fmla="*/ 113 h 257"/>
                  <a:gd name="T54" fmla="*/ 288 w 620"/>
                  <a:gd name="T55" fmla="*/ 133 h 257"/>
                  <a:gd name="T56" fmla="*/ 300 w 620"/>
                  <a:gd name="T57" fmla="*/ 143 h 257"/>
                  <a:gd name="T58" fmla="*/ 310 w 620"/>
                  <a:gd name="T59" fmla="*/ 124 h 257"/>
                  <a:gd name="T60" fmla="*/ 300 w 620"/>
                  <a:gd name="T61" fmla="*/ 95 h 257"/>
                  <a:gd name="T62" fmla="*/ 288 w 620"/>
                  <a:gd name="T63" fmla="*/ 57 h 257"/>
                  <a:gd name="T64" fmla="*/ 342 w 620"/>
                  <a:gd name="T65" fmla="*/ 37 h 257"/>
                  <a:gd name="T66" fmla="*/ 364 w 620"/>
                  <a:gd name="T67" fmla="*/ 28 h 257"/>
                  <a:gd name="T68" fmla="*/ 385 w 620"/>
                  <a:gd name="T69" fmla="*/ 19 h 257"/>
                  <a:gd name="T70" fmla="*/ 440 w 620"/>
                  <a:gd name="T71" fmla="*/ 28 h 257"/>
                  <a:gd name="T72" fmla="*/ 450 w 620"/>
                  <a:gd name="T73" fmla="*/ 0 h 257"/>
                  <a:gd name="T74" fmla="*/ 494 w 620"/>
                  <a:gd name="T75" fmla="*/ 0 h 257"/>
                  <a:gd name="T76" fmla="*/ 525 w 620"/>
                  <a:gd name="T77" fmla="*/ 9 h 257"/>
                  <a:gd name="T78" fmla="*/ 569 w 620"/>
                  <a:gd name="T79" fmla="*/ 19 h 257"/>
                  <a:gd name="T80" fmla="*/ 590 w 620"/>
                  <a:gd name="T81" fmla="*/ 37 h 257"/>
                  <a:gd name="T82" fmla="*/ 620 w 620"/>
                  <a:gd name="T83" fmla="*/ 47 h 257"/>
                  <a:gd name="T84" fmla="*/ 612 w 620"/>
                  <a:gd name="T85" fmla="*/ 76 h 257"/>
                  <a:gd name="T86" fmla="*/ 612 w 620"/>
                  <a:gd name="T87" fmla="*/ 124 h 257"/>
                  <a:gd name="T88" fmla="*/ 600 w 620"/>
                  <a:gd name="T89" fmla="*/ 124 h 257"/>
                  <a:gd name="T90" fmla="*/ 578 w 620"/>
                  <a:gd name="T91" fmla="*/ 133 h 257"/>
                  <a:gd name="T92" fmla="*/ 590 w 620"/>
                  <a:gd name="T93" fmla="*/ 162 h 257"/>
                  <a:gd name="T94" fmla="*/ 569 w 620"/>
                  <a:gd name="T95" fmla="*/ 200 h 257"/>
                  <a:gd name="T96" fmla="*/ 546 w 620"/>
                  <a:gd name="T97" fmla="*/ 228 h 257"/>
                  <a:gd name="T98" fmla="*/ 546 w 620"/>
                  <a:gd name="T99" fmla="*/ 21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0" h="257">
                    <a:moveTo>
                      <a:pt x="546" y="219"/>
                    </a:moveTo>
                    <a:lnTo>
                      <a:pt x="546" y="228"/>
                    </a:lnTo>
                    <a:lnTo>
                      <a:pt x="537" y="228"/>
                    </a:lnTo>
                    <a:lnTo>
                      <a:pt x="537" y="239"/>
                    </a:lnTo>
                    <a:lnTo>
                      <a:pt x="525" y="239"/>
                    </a:lnTo>
                    <a:lnTo>
                      <a:pt x="525" y="228"/>
                    </a:lnTo>
                    <a:lnTo>
                      <a:pt x="515" y="228"/>
                    </a:lnTo>
                    <a:lnTo>
                      <a:pt x="503" y="228"/>
                    </a:lnTo>
                    <a:lnTo>
                      <a:pt x="494" y="228"/>
                    </a:lnTo>
                    <a:lnTo>
                      <a:pt x="482" y="228"/>
                    </a:lnTo>
                    <a:lnTo>
                      <a:pt x="472" y="228"/>
                    </a:lnTo>
                    <a:lnTo>
                      <a:pt x="460" y="228"/>
                    </a:lnTo>
                    <a:lnTo>
                      <a:pt x="450" y="228"/>
                    </a:lnTo>
                    <a:lnTo>
                      <a:pt x="450" y="239"/>
                    </a:lnTo>
                    <a:lnTo>
                      <a:pt x="440" y="248"/>
                    </a:lnTo>
                    <a:lnTo>
                      <a:pt x="428" y="248"/>
                    </a:lnTo>
                    <a:lnTo>
                      <a:pt x="417" y="248"/>
                    </a:lnTo>
                    <a:lnTo>
                      <a:pt x="407" y="257"/>
                    </a:lnTo>
                    <a:lnTo>
                      <a:pt x="397" y="257"/>
                    </a:lnTo>
                    <a:lnTo>
                      <a:pt x="385" y="248"/>
                    </a:lnTo>
                    <a:lnTo>
                      <a:pt x="375" y="248"/>
                    </a:lnTo>
                    <a:lnTo>
                      <a:pt x="364" y="248"/>
                    </a:lnTo>
                    <a:lnTo>
                      <a:pt x="354" y="239"/>
                    </a:lnTo>
                    <a:lnTo>
                      <a:pt x="354" y="248"/>
                    </a:lnTo>
                    <a:lnTo>
                      <a:pt x="332" y="239"/>
                    </a:lnTo>
                    <a:lnTo>
                      <a:pt x="322" y="239"/>
                    </a:lnTo>
                    <a:lnTo>
                      <a:pt x="310" y="228"/>
                    </a:lnTo>
                    <a:lnTo>
                      <a:pt x="288" y="228"/>
                    </a:lnTo>
                    <a:lnTo>
                      <a:pt x="279" y="228"/>
                    </a:lnTo>
                    <a:lnTo>
                      <a:pt x="268" y="228"/>
                    </a:lnTo>
                    <a:lnTo>
                      <a:pt x="259" y="228"/>
                    </a:lnTo>
                    <a:lnTo>
                      <a:pt x="247" y="219"/>
                    </a:lnTo>
                    <a:lnTo>
                      <a:pt x="236" y="209"/>
                    </a:lnTo>
                    <a:lnTo>
                      <a:pt x="236" y="200"/>
                    </a:lnTo>
                    <a:lnTo>
                      <a:pt x="225" y="191"/>
                    </a:lnTo>
                    <a:lnTo>
                      <a:pt x="213" y="180"/>
                    </a:lnTo>
                    <a:lnTo>
                      <a:pt x="192" y="180"/>
                    </a:lnTo>
                    <a:lnTo>
                      <a:pt x="182" y="180"/>
                    </a:lnTo>
                    <a:lnTo>
                      <a:pt x="172" y="180"/>
                    </a:lnTo>
                    <a:lnTo>
                      <a:pt x="161" y="180"/>
                    </a:lnTo>
                    <a:lnTo>
                      <a:pt x="149" y="172"/>
                    </a:lnTo>
                    <a:lnTo>
                      <a:pt x="139" y="172"/>
                    </a:lnTo>
                    <a:lnTo>
                      <a:pt x="139" y="180"/>
                    </a:lnTo>
                    <a:lnTo>
                      <a:pt x="118" y="191"/>
                    </a:lnTo>
                    <a:lnTo>
                      <a:pt x="107" y="191"/>
                    </a:lnTo>
                    <a:lnTo>
                      <a:pt x="95" y="191"/>
                    </a:lnTo>
                    <a:lnTo>
                      <a:pt x="95" y="180"/>
                    </a:lnTo>
                    <a:lnTo>
                      <a:pt x="95" y="172"/>
                    </a:lnTo>
                    <a:lnTo>
                      <a:pt x="85" y="172"/>
                    </a:lnTo>
                    <a:lnTo>
                      <a:pt x="44" y="172"/>
                    </a:lnTo>
                    <a:lnTo>
                      <a:pt x="32" y="162"/>
                    </a:lnTo>
                    <a:lnTo>
                      <a:pt x="22" y="152"/>
                    </a:lnTo>
                    <a:lnTo>
                      <a:pt x="10" y="152"/>
                    </a:lnTo>
                    <a:lnTo>
                      <a:pt x="10" y="143"/>
                    </a:lnTo>
                    <a:lnTo>
                      <a:pt x="0" y="143"/>
                    </a:lnTo>
                    <a:lnTo>
                      <a:pt x="0" y="133"/>
                    </a:lnTo>
                    <a:lnTo>
                      <a:pt x="10" y="124"/>
                    </a:lnTo>
                    <a:lnTo>
                      <a:pt x="10" y="113"/>
                    </a:lnTo>
                    <a:lnTo>
                      <a:pt x="22" y="105"/>
                    </a:lnTo>
                    <a:lnTo>
                      <a:pt x="32" y="105"/>
                    </a:lnTo>
                    <a:lnTo>
                      <a:pt x="44" y="113"/>
                    </a:lnTo>
                    <a:lnTo>
                      <a:pt x="54" y="124"/>
                    </a:lnTo>
                    <a:lnTo>
                      <a:pt x="64" y="124"/>
                    </a:lnTo>
                    <a:lnTo>
                      <a:pt x="74" y="133"/>
                    </a:lnTo>
                    <a:lnTo>
                      <a:pt x="85" y="124"/>
                    </a:lnTo>
                    <a:lnTo>
                      <a:pt x="95" y="124"/>
                    </a:lnTo>
                    <a:lnTo>
                      <a:pt x="107" y="105"/>
                    </a:lnTo>
                    <a:lnTo>
                      <a:pt x="127" y="113"/>
                    </a:lnTo>
                    <a:lnTo>
                      <a:pt x="127" y="124"/>
                    </a:lnTo>
                    <a:lnTo>
                      <a:pt x="139" y="124"/>
                    </a:lnTo>
                    <a:lnTo>
                      <a:pt x="149" y="124"/>
                    </a:lnTo>
                    <a:lnTo>
                      <a:pt x="161" y="113"/>
                    </a:lnTo>
                    <a:lnTo>
                      <a:pt x="172" y="124"/>
                    </a:lnTo>
                    <a:lnTo>
                      <a:pt x="182" y="124"/>
                    </a:lnTo>
                    <a:lnTo>
                      <a:pt x="192" y="124"/>
                    </a:lnTo>
                    <a:lnTo>
                      <a:pt x="204" y="113"/>
                    </a:lnTo>
                    <a:lnTo>
                      <a:pt x="213" y="113"/>
                    </a:lnTo>
                    <a:lnTo>
                      <a:pt x="236" y="113"/>
                    </a:lnTo>
                    <a:lnTo>
                      <a:pt x="247" y="113"/>
                    </a:lnTo>
                    <a:lnTo>
                      <a:pt x="259" y="124"/>
                    </a:lnTo>
                    <a:lnTo>
                      <a:pt x="259" y="113"/>
                    </a:lnTo>
                    <a:lnTo>
                      <a:pt x="268" y="113"/>
                    </a:lnTo>
                    <a:lnTo>
                      <a:pt x="288" y="124"/>
                    </a:lnTo>
                    <a:lnTo>
                      <a:pt x="288" y="133"/>
                    </a:lnTo>
                    <a:lnTo>
                      <a:pt x="288" y="143"/>
                    </a:lnTo>
                    <a:lnTo>
                      <a:pt x="300" y="152"/>
                    </a:lnTo>
                    <a:lnTo>
                      <a:pt x="300" y="143"/>
                    </a:lnTo>
                    <a:lnTo>
                      <a:pt x="310" y="143"/>
                    </a:lnTo>
                    <a:lnTo>
                      <a:pt x="310" y="133"/>
                    </a:lnTo>
                    <a:lnTo>
                      <a:pt x="310" y="124"/>
                    </a:lnTo>
                    <a:lnTo>
                      <a:pt x="300" y="113"/>
                    </a:lnTo>
                    <a:lnTo>
                      <a:pt x="300" y="105"/>
                    </a:lnTo>
                    <a:lnTo>
                      <a:pt x="300" y="95"/>
                    </a:lnTo>
                    <a:lnTo>
                      <a:pt x="288" y="85"/>
                    </a:lnTo>
                    <a:lnTo>
                      <a:pt x="288" y="76"/>
                    </a:lnTo>
                    <a:lnTo>
                      <a:pt x="288" y="57"/>
                    </a:lnTo>
                    <a:lnTo>
                      <a:pt x="322" y="57"/>
                    </a:lnTo>
                    <a:lnTo>
                      <a:pt x="332" y="47"/>
                    </a:lnTo>
                    <a:lnTo>
                      <a:pt x="342" y="37"/>
                    </a:lnTo>
                    <a:lnTo>
                      <a:pt x="342" y="28"/>
                    </a:lnTo>
                    <a:lnTo>
                      <a:pt x="354" y="28"/>
                    </a:lnTo>
                    <a:lnTo>
                      <a:pt x="364" y="28"/>
                    </a:lnTo>
                    <a:lnTo>
                      <a:pt x="375" y="28"/>
                    </a:lnTo>
                    <a:lnTo>
                      <a:pt x="375" y="19"/>
                    </a:lnTo>
                    <a:lnTo>
                      <a:pt x="385" y="19"/>
                    </a:lnTo>
                    <a:lnTo>
                      <a:pt x="397" y="28"/>
                    </a:lnTo>
                    <a:lnTo>
                      <a:pt x="417" y="28"/>
                    </a:lnTo>
                    <a:lnTo>
                      <a:pt x="440" y="28"/>
                    </a:lnTo>
                    <a:lnTo>
                      <a:pt x="450" y="19"/>
                    </a:lnTo>
                    <a:lnTo>
                      <a:pt x="450" y="9"/>
                    </a:lnTo>
                    <a:lnTo>
                      <a:pt x="450" y="0"/>
                    </a:lnTo>
                    <a:lnTo>
                      <a:pt x="460" y="0"/>
                    </a:lnTo>
                    <a:lnTo>
                      <a:pt x="482" y="0"/>
                    </a:lnTo>
                    <a:lnTo>
                      <a:pt x="494" y="0"/>
                    </a:lnTo>
                    <a:lnTo>
                      <a:pt x="503" y="0"/>
                    </a:lnTo>
                    <a:lnTo>
                      <a:pt x="515" y="9"/>
                    </a:lnTo>
                    <a:lnTo>
                      <a:pt x="525" y="9"/>
                    </a:lnTo>
                    <a:lnTo>
                      <a:pt x="546" y="9"/>
                    </a:lnTo>
                    <a:lnTo>
                      <a:pt x="558" y="19"/>
                    </a:lnTo>
                    <a:lnTo>
                      <a:pt x="569" y="19"/>
                    </a:lnTo>
                    <a:lnTo>
                      <a:pt x="569" y="28"/>
                    </a:lnTo>
                    <a:lnTo>
                      <a:pt x="578" y="37"/>
                    </a:lnTo>
                    <a:lnTo>
                      <a:pt x="590" y="37"/>
                    </a:lnTo>
                    <a:lnTo>
                      <a:pt x="600" y="37"/>
                    </a:lnTo>
                    <a:lnTo>
                      <a:pt x="612" y="37"/>
                    </a:lnTo>
                    <a:lnTo>
                      <a:pt x="620" y="47"/>
                    </a:lnTo>
                    <a:lnTo>
                      <a:pt x="612" y="57"/>
                    </a:lnTo>
                    <a:lnTo>
                      <a:pt x="620" y="76"/>
                    </a:lnTo>
                    <a:lnTo>
                      <a:pt x="612" y="76"/>
                    </a:lnTo>
                    <a:lnTo>
                      <a:pt x="620" y="95"/>
                    </a:lnTo>
                    <a:lnTo>
                      <a:pt x="620" y="113"/>
                    </a:lnTo>
                    <a:lnTo>
                      <a:pt x="612" y="124"/>
                    </a:lnTo>
                    <a:lnTo>
                      <a:pt x="612" y="133"/>
                    </a:lnTo>
                    <a:lnTo>
                      <a:pt x="600" y="133"/>
                    </a:lnTo>
                    <a:lnTo>
                      <a:pt x="600" y="124"/>
                    </a:lnTo>
                    <a:lnTo>
                      <a:pt x="590" y="124"/>
                    </a:lnTo>
                    <a:lnTo>
                      <a:pt x="578" y="124"/>
                    </a:lnTo>
                    <a:lnTo>
                      <a:pt x="578" y="133"/>
                    </a:lnTo>
                    <a:lnTo>
                      <a:pt x="590" y="143"/>
                    </a:lnTo>
                    <a:lnTo>
                      <a:pt x="590" y="152"/>
                    </a:lnTo>
                    <a:lnTo>
                      <a:pt x="590" y="162"/>
                    </a:lnTo>
                    <a:lnTo>
                      <a:pt x="578" y="162"/>
                    </a:lnTo>
                    <a:lnTo>
                      <a:pt x="578" y="180"/>
                    </a:lnTo>
                    <a:lnTo>
                      <a:pt x="569" y="200"/>
                    </a:lnTo>
                    <a:lnTo>
                      <a:pt x="557" y="206"/>
                    </a:lnTo>
                    <a:lnTo>
                      <a:pt x="546" y="219"/>
                    </a:lnTo>
                    <a:lnTo>
                      <a:pt x="546" y="228"/>
                    </a:lnTo>
                    <a:lnTo>
                      <a:pt x="546" y="219"/>
                    </a:lnTo>
                    <a:lnTo>
                      <a:pt x="546" y="219"/>
                    </a:lnTo>
                    <a:lnTo>
                      <a:pt x="546" y="219"/>
                    </a:lnTo>
                    <a:close/>
                  </a:path>
                </a:pathLst>
              </a:custGeom>
              <a:grpFill/>
              <a:ln w="3175" cmpd="sng">
                <a:solidFill>
                  <a:schemeClr val="bg1"/>
                </a:solidFill>
                <a:round/>
                <a:headEnd/>
                <a:tailEnd/>
              </a:ln>
            </p:spPr>
            <p:txBody>
              <a:bodyPr/>
              <a:lstStyle/>
              <a:p>
                <a:pPr>
                  <a:defRPr/>
                </a:pPr>
                <a:endParaRPr lang="de-CH"/>
              </a:p>
            </p:txBody>
          </p:sp>
          <p:sp>
            <p:nvSpPr>
              <p:cNvPr id="1289" name="Freeform 70"/>
              <p:cNvSpPr>
                <a:spLocks/>
              </p:cNvSpPr>
              <p:nvPr/>
            </p:nvSpPr>
            <p:spPr bwMode="auto">
              <a:xfrm>
                <a:off x="2829" y="2324"/>
                <a:ext cx="260" cy="220"/>
              </a:xfrm>
              <a:custGeom>
                <a:avLst/>
                <a:gdLst>
                  <a:gd name="T0" fmla="*/ 224 w 253"/>
                  <a:gd name="T1" fmla="*/ 39 h 232"/>
                  <a:gd name="T2" fmla="*/ 202 w 253"/>
                  <a:gd name="T3" fmla="*/ 20 h 232"/>
                  <a:gd name="T4" fmla="*/ 182 w 253"/>
                  <a:gd name="T5" fmla="*/ 28 h 232"/>
                  <a:gd name="T6" fmla="*/ 139 w 253"/>
                  <a:gd name="T7" fmla="*/ 9 h 232"/>
                  <a:gd name="T8" fmla="*/ 117 w 253"/>
                  <a:gd name="T9" fmla="*/ 20 h 232"/>
                  <a:gd name="T10" fmla="*/ 94 w 253"/>
                  <a:gd name="T11" fmla="*/ 28 h 232"/>
                  <a:gd name="T12" fmla="*/ 75 w 253"/>
                  <a:gd name="T13" fmla="*/ 28 h 232"/>
                  <a:gd name="T14" fmla="*/ 65 w 253"/>
                  <a:gd name="T15" fmla="*/ 9 h 232"/>
                  <a:gd name="T16" fmla="*/ 53 w 253"/>
                  <a:gd name="T17" fmla="*/ 0 h 232"/>
                  <a:gd name="T18" fmla="*/ 32 w 253"/>
                  <a:gd name="T19" fmla="*/ 9 h 232"/>
                  <a:gd name="T20" fmla="*/ 20 w 253"/>
                  <a:gd name="T21" fmla="*/ 9 h 232"/>
                  <a:gd name="T22" fmla="*/ 0 w 253"/>
                  <a:gd name="T23" fmla="*/ 28 h 232"/>
                  <a:gd name="T24" fmla="*/ 0 w 253"/>
                  <a:gd name="T25" fmla="*/ 48 h 232"/>
                  <a:gd name="T26" fmla="*/ 12 w 253"/>
                  <a:gd name="T27" fmla="*/ 68 h 232"/>
                  <a:gd name="T28" fmla="*/ 32 w 253"/>
                  <a:gd name="T29" fmla="*/ 68 h 232"/>
                  <a:gd name="T30" fmla="*/ 32 w 253"/>
                  <a:gd name="T31" fmla="*/ 86 h 232"/>
                  <a:gd name="T32" fmla="*/ 53 w 253"/>
                  <a:gd name="T33" fmla="*/ 86 h 232"/>
                  <a:gd name="T34" fmla="*/ 65 w 253"/>
                  <a:gd name="T35" fmla="*/ 114 h 232"/>
                  <a:gd name="T36" fmla="*/ 85 w 253"/>
                  <a:gd name="T37" fmla="*/ 114 h 232"/>
                  <a:gd name="T38" fmla="*/ 94 w 253"/>
                  <a:gd name="T39" fmla="*/ 134 h 232"/>
                  <a:gd name="T40" fmla="*/ 85 w 253"/>
                  <a:gd name="T41" fmla="*/ 154 h 232"/>
                  <a:gd name="T42" fmla="*/ 106 w 253"/>
                  <a:gd name="T43" fmla="*/ 164 h 232"/>
                  <a:gd name="T44" fmla="*/ 117 w 253"/>
                  <a:gd name="T45" fmla="*/ 154 h 232"/>
                  <a:gd name="T46" fmla="*/ 129 w 253"/>
                  <a:gd name="T47" fmla="*/ 164 h 232"/>
                  <a:gd name="T48" fmla="*/ 139 w 253"/>
                  <a:gd name="T49" fmla="*/ 184 h 232"/>
                  <a:gd name="T50" fmla="*/ 149 w 253"/>
                  <a:gd name="T51" fmla="*/ 202 h 232"/>
                  <a:gd name="T52" fmla="*/ 170 w 253"/>
                  <a:gd name="T53" fmla="*/ 212 h 232"/>
                  <a:gd name="T54" fmla="*/ 182 w 253"/>
                  <a:gd name="T55" fmla="*/ 232 h 232"/>
                  <a:gd name="T56" fmla="*/ 208 w 253"/>
                  <a:gd name="T57" fmla="*/ 222 h 232"/>
                  <a:gd name="T58" fmla="*/ 205 w 253"/>
                  <a:gd name="T59" fmla="*/ 193 h 232"/>
                  <a:gd name="T60" fmla="*/ 205 w 253"/>
                  <a:gd name="T61" fmla="*/ 173 h 232"/>
                  <a:gd name="T62" fmla="*/ 225 w 253"/>
                  <a:gd name="T63" fmla="*/ 154 h 232"/>
                  <a:gd name="T64" fmla="*/ 236 w 253"/>
                  <a:gd name="T65" fmla="*/ 144 h 232"/>
                  <a:gd name="T66" fmla="*/ 250 w 253"/>
                  <a:gd name="T67" fmla="*/ 138 h 232"/>
                  <a:gd name="T68" fmla="*/ 245 w 253"/>
                  <a:gd name="T69" fmla="*/ 114 h 232"/>
                  <a:gd name="T70" fmla="*/ 253 w 253"/>
                  <a:gd name="T71" fmla="*/ 88 h 232"/>
                  <a:gd name="T72" fmla="*/ 250 w 253"/>
                  <a:gd name="T73" fmla="*/ 67 h 232"/>
                  <a:gd name="T74" fmla="*/ 245 w 253"/>
                  <a:gd name="T75" fmla="*/ 5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232">
                    <a:moveTo>
                      <a:pt x="245" y="57"/>
                    </a:moveTo>
                    <a:lnTo>
                      <a:pt x="224" y="39"/>
                    </a:lnTo>
                    <a:lnTo>
                      <a:pt x="213" y="28"/>
                    </a:lnTo>
                    <a:lnTo>
                      <a:pt x="202" y="20"/>
                    </a:lnTo>
                    <a:lnTo>
                      <a:pt x="192" y="20"/>
                    </a:lnTo>
                    <a:lnTo>
                      <a:pt x="182" y="28"/>
                    </a:lnTo>
                    <a:lnTo>
                      <a:pt x="170" y="20"/>
                    </a:lnTo>
                    <a:lnTo>
                      <a:pt x="139" y="9"/>
                    </a:lnTo>
                    <a:lnTo>
                      <a:pt x="129" y="9"/>
                    </a:lnTo>
                    <a:lnTo>
                      <a:pt x="117" y="20"/>
                    </a:lnTo>
                    <a:lnTo>
                      <a:pt x="117" y="28"/>
                    </a:lnTo>
                    <a:lnTo>
                      <a:pt x="94" y="28"/>
                    </a:lnTo>
                    <a:lnTo>
                      <a:pt x="85" y="28"/>
                    </a:lnTo>
                    <a:lnTo>
                      <a:pt x="75" y="28"/>
                    </a:lnTo>
                    <a:lnTo>
                      <a:pt x="75" y="20"/>
                    </a:lnTo>
                    <a:lnTo>
                      <a:pt x="65" y="9"/>
                    </a:lnTo>
                    <a:lnTo>
                      <a:pt x="53" y="9"/>
                    </a:lnTo>
                    <a:lnTo>
                      <a:pt x="53" y="0"/>
                    </a:lnTo>
                    <a:lnTo>
                      <a:pt x="41" y="0"/>
                    </a:lnTo>
                    <a:lnTo>
                      <a:pt x="32" y="9"/>
                    </a:lnTo>
                    <a:lnTo>
                      <a:pt x="20" y="0"/>
                    </a:lnTo>
                    <a:lnTo>
                      <a:pt x="20" y="9"/>
                    </a:lnTo>
                    <a:lnTo>
                      <a:pt x="0" y="20"/>
                    </a:lnTo>
                    <a:lnTo>
                      <a:pt x="0" y="28"/>
                    </a:lnTo>
                    <a:lnTo>
                      <a:pt x="0" y="39"/>
                    </a:lnTo>
                    <a:lnTo>
                      <a:pt x="0" y="48"/>
                    </a:lnTo>
                    <a:lnTo>
                      <a:pt x="12" y="57"/>
                    </a:lnTo>
                    <a:lnTo>
                      <a:pt x="12" y="68"/>
                    </a:lnTo>
                    <a:lnTo>
                      <a:pt x="20" y="68"/>
                    </a:lnTo>
                    <a:lnTo>
                      <a:pt x="32" y="68"/>
                    </a:lnTo>
                    <a:lnTo>
                      <a:pt x="32" y="77"/>
                    </a:lnTo>
                    <a:lnTo>
                      <a:pt x="32" y="86"/>
                    </a:lnTo>
                    <a:lnTo>
                      <a:pt x="41" y="86"/>
                    </a:lnTo>
                    <a:lnTo>
                      <a:pt x="53" y="86"/>
                    </a:lnTo>
                    <a:lnTo>
                      <a:pt x="53" y="96"/>
                    </a:lnTo>
                    <a:lnTo>
                      <a:pt x="65" y="114"/>
                    </a:lnTo>
                    <a:lnTo>
                      <a:pt x="75" y="114"/>
                    </a:lnTo>
                    <a:lnTo>
                      <a:pt x="85" y="114"/>
                    </a:lnTo>
                    <a:lnTo>
                      <a:pt x="94" y="114"/>
                    </a:lnTo>
                    <a:lnTo>
                      <a:pt x="94" y="134"/>
                    </a:lnTo>
                    <a:lnTo>
                      <a:pt x="94" y="145"/>
                    </a:lnTo>
                    <a:lnTo>
                      <a:pt x="85" y="154"/>
                    </a:lnTo>
                    <a:lnTo>
                      <a:pt x="94" y="164"/>
                    </a:lnTo>
                    <a:lnTo>
                      <a:pt x="106" y="164"/>
                    </a:lnTo>
                    <a:lnTo>
                      <a:pt x="117" y="164"/>
                    </a:lnTo>
                    <a:lnTo>
                      <a:pt x="117" y="154"/>
                    </a:lnTo>
                    <a:lnTo>
                      <a:pt x="129" y="154"/>
                    </a:lnTo>
                    <a:lnTo>
                      <a:pt x="129" y="164"/>
                    </a:lnTo>
                    <a:lnTo>
                      <a:pt x="139" y="173"/>
                    </a:lnTo>
                    <a:lnTo>
                      <a:pt x="139" y="184"/>
                    </a:lnTo>
                    <a:lnTo>
                      <a:pt x="149" y="193"/>
                    </a:lnTo>
                    <a:lnTo>
                      <a:pt x="149" y="202"/>
                    </a:lnTo>
                    <a:lnTo>
                      <a:pt x="159" y="202"/>
                    </a:lnTo>
                    <a:lnTo>
                      <a:pt x="170" y="212"/>
                    </a:lnTo>
                    <a:lnTo>
                      <a:pt x="182" y="221"/>
                    </a:lnTo>
                    <a:lnTo>
                      <a:pt x="182" y="232"/>
                    </a:lnTo>
                    <a:lnTo>
                      <a:pt x="192" y="221"/>
                    </a:lnTo>
                    <a:lnTo>
                      <a:pt x="208" y="222"/>
                    </a:lnTo>
                    <a:lnTo>
                      <a:pt x="215" y="208"/>
                    </a:lnTo>
                    <a:lnTo>
                      <a:pt x="205" y="193"/>
                    </a:lnTo>
                    <a:lnTo>
                      <a:pt x="205" y="184"/>
                    </a:lnTo>
                    <a:lnTo>
                      <a:pt x="205" y="173"/>
                    </a:lnTo>
                    <a:lnTo>
                      <a:pt x="215" y="164"/>
                    </a:lnTo>
                    <a:lnTo>
                      <a:pt x="225" y="154"/>
                    </a:lnTo>
                    <a:lnTo>
                      <a:pt x="238" y="163"/>
                    </a:lnTo>
                    <a:lnTo>
                      <a:pt x="236" y="144"/>
                    </a:lnTo>
                    <a:lnTo>
                      <a:pt x="238" y="138"/>
                    </a:lnTo>
                    <a:lnTo>
                      <a:pt x="250" y="138"/>
                    </a:lnTo>
                    <a:lnTo>
                      <a:pt x="250" y="124"/>
                    </a:lnTo>
                    <a:lnTo>
                      <a:pt x="245" y="114"/>
                    </a:lnTo>
                    <a:lnTo>
                      <a:pt x="246" y="103"/>
                    </a:lnTo>
                    <a:lnTo>
                      <a:pt x="253" y="88"/>
                    </a:lnTo>
                    <a:lnTo>
                      <a:pt x="248" y="76"/>
                    </a:lnTo>
                    <a:lnTo>
                      <a:pt x="250" y="67"/>
                    </a:lnTo>
                    <a:lnTo>
                      <a:pt x="245" y="57"/>
                    </a:lnTo>
                    <a:lnTo>
                      <a:pt x="245" y="57"/>
                    </a:lnTo>
                    <a:close/>
                  </a:path>
                </a:pathLst>
              </a:custGeom>
              <a:solidFill>
                <a:srgbClr val="0072C6"/>
              </a:solidFill>
              <a:ln w="3175" cmpd="sng">
                <a:solidFill>
                  <a:schemeClr val="bg1"/>
                </a:solidFill>
                <a:round/>
                <a:headEnd/>
                <a:tailEnd/>
              </a:ln>
            </p:spPr>
            <p:txBody>
              <a:bodyPr/>
              <a:lstStyle/>
              <a:p>
                <a:pPr>
                  <a:defRPr/>
                </a:pPr>
                <a:endParaRPr lang="de-CH"/>
              </a:p>
            </p:txBody>
          </p:sp>
          <p:sp>
            <p:nvSpPr>
              <p:cNvPr id="1290" name="Freeform 71"/>
              <p:cNvSpPr>
                <a:spLocks/>
              </p:cNvSpPr>
              <p:nvPr/>
            </p:nvSpPr>
            <p:spPr bwMode="auto">
              <a:xfrm>
                <a:off x="2954" y="2163"/>
                <a:ext cx="297" cy="229"/>
              </a:xfrm>
              <a:custGeom>
                <a:avLst/>
                <a:gdLst>
                  <a:gd name="T0" fmla="*/ 256 w 289"/>
                  <a:gd name="T1" fmla="*/ 38 h 242"/>
                  <a:gd name="T2" fmla="*/ 246 w 289"/>
                  <a:gd name="T3" fmla="*/ 0 h 242"/>
                  <a:gd name="T4" fmla="*/ 226 w 289"/>
                  <a:gd name="T5" fmla="*/ 9 h 242"/>
                  <a:gd name="T6" fmla="*/ 205 w 289"/>
                  <a:gd name="T7" fmla="*/ 9 h 242"/>
                  <a:gd name="T8" fmla="*/ 193 w 289"/>
                  <a:gd name="T9" fmla="*/ 9 h 242"/>
                  <a:gd name="T10" fmla="*/ 171 w 289"/>
                  <a:gd name="T11" fmla="*/ 9 h 242"/>
                  <a:gd name="T12" fmla="*/ 139 w 289"/>
                  <a:gd name="T13" fmla="*/ 30 h 242"/>
                  <a:gd name="T14" fmla="*/ 139 w 289"/>
                  <a:gd name="T15" fmla="*/ 49 h 242"/>
                  <a:gd name="T16" fmla="*/ 139 w 289"/>
                  <a:gd name="T17" fmla="*/ 68 h 242"/>
                  <a:gd name="T18" fmla="*/ 116 w 289"/>
                  <a:gd name="T19" fmla="*/ 106 h 242"/>
                  <a:gd name="T20" fmla="*/ 96 w 289"/>
                  <a:gd name="T21" fmla="*/ 106 h 242"/>
                  <a:gd name="T22" fmla="*/ 107 w 289"/>
                  <a:gd name="T23" fmla="*/ 77 h 242"/>
                  <a:gd name="T24" fmla="*/ 107 w 289"/>
                  <a:gd name="T25" fmla="*/ 68 h 242"/>
                  <a:gd name="T26" fmla="*/ 116 w 289"/>
                  <a:gd name="T27" fmla="*/ 49 h 242"/>
                  <a:gd name="T28" fmla="*/ 85 w 289"/>
                  <a:gd name="T29" fmla="*/ 38 h 242"/>
                  <a:gd name="T30" fmla="*/ 85 w 289"/>
                  <a:gd name="T31" fmla="*/ 38 h 242"/>
                  <a:gd name="T32" fmla="*/ 75 w 289"/>
                  <a:gd name="T33" fmla="*/ 77 h 242"/>
                  <a:gd name="T34" fmla="*/ 64 w 289"/>
                  <a:gd name="T35" fmla="*/ 96 h 242"/>
                  <a:gd name="T36" fmla="*/ 53 w 289"/>
                  <a:gd name="T37" fmla="*/ 106 h 242"/>
                  <a:gd name="T38" fmla="*/ 21 w 289"/>
                  <a:gd name="T39" fmla="*/ 116 h 242"/>
                  <a:gd name="T40" fmla="*/ 32 w 289"/>
                  <a:gd name="T41" fmla="*/ 136 h 242"/>
                  <a:gd name="T42" fmla="*/ 12 w 289"/>
                  <a:gd name="T43" fmla="*/ 154 h 242"/>
                  <a:gd name="T44" fmla="*/ 0 w 289"/>
                  <a:gd name="T45" fmla="*/ 136 h 242"/>
                  <a:gd name="T46" fmla="*/ 0 w 289"/>
                  <a:gd name="T47" fmla="*/ 154 h 242"/>
                  <a:gd name="T48" fmla="*/ 12 w 289"/>
                  <a:gd name="T49" fmla="*/ 174 h 242"/>
                  <a:gd name="T50" fmla="*/ 53 w 289"/>
                  <a:gd name="T51" fmla="*/ 193 h 242"/>
                  <a:gd name="T52" fmla="*/ 64 w 289"/>
                  <a:gd name="T53" fmla="*/ 202 h 242"/>
                  <a:gd name="T54" fmla="*/ 85 w 289"/>
                  <a:gd name="T55" fmla="*/ 193 h 242"/>
                  <a:gd name="T56" fmla="*/ 107 w 289"/>
                  <a:gd name="T57" fmla="*/ 213 h 242"/>
                  <a:gd name="T58" fmla="*/ 128 w 289"/>
                  <a:gd name="T59" fmla="*/ 242 h 242"/>
                  <a:gd name="T60" fmla="*/ 150 w 289"/>
                  <a:gd name="T61" fmla="*/ 222 h 242"/>
                  <a:gd name="T62" fmla="*/ 150 w 289"/>
                  <a:gd name="T63" fmla="*/ 193 h 242"/>
                  <a:gd name="T64" fmla="*/ 171 w 289"/>
                  <a:gd name="T65" fmla="*/ 174 h 242"/>
                  <a:gd name="T66" fmla="*/ 207 w 289"/>
                  <a:gd name="T67" fmla="*/ 177 h 242"/>
                  <a:gd name="T68" fmla="*/ 236 w 289"/>
                  <a:gd name="T69" fmla="*/ 174 h 242"/>
                  <a:gd name="T70" fmla="*/ 256 w 289"/>
                  <a:gd name="T71" fmla="*/ 174 h 242"/>
                  <a:gd name="T72" fmla="*/ 266 w 289"/>
                  <a:gd name="T73" fmla="*/ 136 h 242"/>
                  <a:gd name="T74" fmla="*/ 266 w 289"/>
                  <a:gd name="T75" fmla="*/ 116 h 242"/>
                  <a:gd name="T76" fmla="*/ 266 w 289"/>
                  <a:gd name="T77" fmla="*/ 88 h 242"/>
                  <a:gd name="T78" fmla="*/ 278 w 289"/>
                  <a:gd name="T79" fmla="*/ 77 h 242"/>
                  <a:gd name="T80" fmla="*/ 278 w 289"/>
                  <a:gd name="T81" fmla="*/ 57 h 242"/>
                  <a:gd name="T82" fmla="*/ 289 w 289"/>
                  <a:gd name="T83" fmla="*/ 38 h 242"/>
                  <a:gd name="T84" fmla="*/ 266 w 289"/>
                  <a:gd name="T85"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9" h="242">
                    <a:moveTo>
                      <a:pt x="266" y="38"/>
                    </a:moveTo>
                    <a:lnTo>
                      <a:pt x="256" y="38"/>
                    </a:lnTo>
                    <a:lnTo>
                      <a:pt x="256" y="0"/>
                    </a:lnTo>
                    <a:lnTo>
                      <a:pt x="246" y="0"/>
                    </a:lnTo>
                    <a:lnTo>
                      <a:pt x="236" y="0"/>
                    </a:lnTo>
                    <a:lnTo>
                      <a:pt x="226" y="9"/>
                    </a:lnTo>
                    <a:lnTo>
                      <a:pt x="205" y="20"/>
                    </a:lnTo>
                    <a:lnTo>
                      <a:pt x="205" y="9"/>
                    </a:lnTo>
                    <a:lnTo>
                      <a:pt x="205" y="0"/>
                    </a:lnTo>
                    <a:lnTo>
                      <a:pt x="193" y="9"/>
                    </a:lnTo>
                    <a:lnTo>
                      <a:pt x="182" y="9"/>
                    </a:lnTo>
                    <a:lnTo>
                      <a:pt x="171" y="9"/>
                    </a:lnTo>
                    <a:lnTo>
                      <a:pt x="150" y="20"/>
                    </a:lnTo>
                    <a:lnTo>
                      <a:pt x="139" y="30"/>
                    </a:lnTo>
                    <a:lnTo>
                      <a:pt x="139" y="38"/>
                    </a:lnTo>
                    <a:lnTo>
                      <a:pt x="139" y="49"/>
                    </a:lnTo>
                    <a:lnTo>
                      <a:pt x="139" y="57"/>
                    </a:lnTo>
                    <a:lnTo>
                      <a:pt x="139" y="68"/>
                    </a:lnTo>
                    <a:lnTo>
                      <a:pt x="139" y="88"/>
                    </a:lnTo>
                    <a:lnTo>
                      <a:pt x="116" y="106"/>
                    </a:lnTo>
                    <a:lnTo>
                      <a:pt x="107" y="106"/>
                    </a:lnTo>
                    <a:lnTo>
                      <a:pt x="96" y="106"/>
                    </a:lnTo>
                    <a:lnTo>
                      <a:pt x="96" y="88"/>
                    </a:lnTo>
                    <a:lnTo>
                      <a:pt x="107" y="77"/>
                    </a:lnTo>
                    <a:lnTo>
                      <a:pt x="96" y="77"/>
                    </a:lnTo>
                    <a:lnTo>
                      <a:pt x="107" y="68"/>
                    </a:lnTo>
                    <a:lnTo>
                      <a:pt x="116" y="57"/>
                    </a:lnTo>
                    <a:lnTo>
                      <a:pt x="116" y="49"/>
                    </a:lnTo>
                    <a:lnTo>
                      <a:pt x="107" y="38"/>
                    </a:lnTo>
                    <a:lnTo>
                      <a:pt x="85" y="38"/>
                    </a:lnTo>
                    <a:lnTo>
                      <a:pt x="85" y="30"/>
                    </a:lnTo>
                    <a:lnTo>
                      <a:pt x="85" y="38"/>
                    </a:lnTo>
                    <a:lnTo>
                      <a:pt x="75" y="57"/>
                    </a:lnTo>
                    <a:lnTo>
                      <a:pt x="75" y="77"/>
                    </a:lnTo>
                    <a:lnTo>
                      <a:pt x="64" y="88"/>
                    </a:lnTo>
                    <a:lnTo>
                      <a:pt x="64" y="96"/>
                    </a:lnTo>
                    <a:lnTo>
                      <a:pt x="53" y="96"/>
                    </a:lnTo>
                    <a:lnTo>
                      <a:pt x="53" y="106"/>
                    </a:lnTo>
                    <a:lnTo>
                      <a:pt x="42" y="116"/>
                    </a:lnTo>
                    <a:lnTo>
                      <a:pt x="21" y="116"/>
                    </a:lnTo>
                    <a:lnTo>
                      <a:pt x="21" y="136"/>
                    </a:lnTo>
                    <a:lnTo>
                      <a:pt x="32" y="136"/>
                    </a:lnTo>
                    <a:lnTo>
                      <a:pt x="32" y="145"/>
                    </a:lnTo>
                    <a:lnTo>
                      <a:pt x="12" y="154"/>
                    </a:lnTo>
                    <a:lnTo>
                      <a:pt x="12" y="136"/>
                    </a:lnTo>
                    <a:lnTo>
                      <a:pt x="0" y="136"/>
                    </a:lnTo>
                    <a:lnTo>
                      <a:pt x="0" y="145"/>
                    </a:lnTo>
                    <a:lnTo>
                      <a:pt x="0" y="154"/>
                    </a:lnTo>
                    <a:lnTo>
                      <a:pt x="0" y="174"/>
                    </a:lnTo>
                    <a:lnTo>
                      <a:pt x="12" y="174"/>
                    </a:lnTo>
                    <a:lnTo>
                      <a:pt x="21" y="184"/>
                    </a:lnTo>
                    <a:lnTo>
                      <a:pt x="53" y="193"/>
                    </a:lnTo>
                    <a:lnTo>
                      <a:pt x="53" y="202"/>
                    </a:lnTo>
                    <a:lnTo>
                      <a:pt x="64" y="202"/>
                    </a:lnTo>
                    <a:lnTo>
                      <a:pt x="75" y="193"/>
                    </a:lnTo>
                    <a:lnTo>
                      <a:pt x="85" y="193"/>
                    </a:lnTo>
                    <a:lnTo>
                      <a:pt x="96" y="202"/>
                    </a:lnTo>
                    <a:lnTo>
                      <a:pt x="107" y="213"/>
                    </a:lnTo>
                    <a:lnTo>
                      <a:pt x="128" y="233"/>
                    </a:lnTo>
                    <a:lnTo>
                      <a:pt x="128" y="242"/>
                    </a:lnTo>
                    <a:lnTo>
                      <a:pt x="150" y="233"/>
                    </a:lnTo>
                    <a:lnTo>
                      <a:pt x="150" y="222"/>
                    </a:lnTo>
                    <a:lnTo>
                      <a:pt x="150" y="202"/>
                    </a:lnTo>
                    <a:lnTo>
                      <a:pt x="150" y="193"/>
                    </a:lnTo>
                    <a:lnTo>
                      <a:pt x="150" y="184"/>
                    </a:lnTo>
                    <a:lnTo>
                      <a:pt x="171" y="174"/>
                    </a:lnTo>
                    <a:lnTo>
                      <a:pt x="205" y="163"/>
                    </a:lnTo>
                    <a:lnTo>
                      <a:pt x="207" y="177"/>
                    </a:lnTo>
                    <a:lnTo>
                      <a:pt x="226" y="174"/>
                    </a:lnTo>
                    <a:lnTo>
                      <a:pt x="236" y="174"/>
                    </a:lnTo>
                    <a:lnTo>
                      <a:pt x="246" y="174"/>
                    </a:lnTo>
                    <a:lnTo>
                      <a:pt x="256" y="174"/>
                    </a:lnTo>
                    <a:lnTo>
                      <a:pt x="266" y="145"/>
                    </a:lnTo>
                    <a:lnTo>
                      <a:pt x="266" y="136"/>
                    </a:lnTo>
                    <a:lnTo>
                      <a:pt x="256" y="125"/>
                    </a:lnTo>
                    <a:lnTo>
                      <a:pt x="266" y="116"/>
                    </a:lnTo>
                    <a:lnTo>
                      <a:pt x="266" y="106"/>
                    </a:lnTo>
                    <a:lnTo>
                      <a:pt x="266" y="88"/>
                    </a:lnTo>
                    <a:lnTo>
                      <a:pt x="266" y="77"/>
                    </a:lnTo>
                    <a:lnTo>
                      <a:pt x="278" y="77"/>
                    </a:lnTo>
                    <a:lnTo>
                      <a:pt x="278" y="68"/>
                    </a:lnTo>
                    <a:lnTo>
                      <a:pt x="278" y="57"/>
                    </a:lnTo>
                    <a:lnTo>
                      <a:pt x="278" y="49"/>
                    </a:lnTo>
                    <a:lnTo>
                      <a:pt x="289" y="38"/>
                    </a:lnTo>
                    <a:lnTo>
                      <a:pt x="278" y="30"/>
                    </a:lnTo>
                    <a:lnTo>
                      <a:pt x="266" y="38"/>
                    </a:lnTo>
                    <a:lnTo>
                      <a:pt x="266" y="38"/>
                    </a:lnTo>
                    <a:close/>
                  </a:path>
                </a:pathLst>
              </a:custGeom>
              <a:solidFill>
                <a:srgbClr val="0072C6"/>
              </a:solidFill>
              <a:ln w="3175" cmpd="sng">
                <a:solidFill>
                  <a:schemeClr val="bg1"/>
                </a:solidFill>
                <a:round/>
                <a:headEnd/>
                <a:tailEnd/>
              </a:ln>
            </p:spPr>
            <p:txBody>
              <a:bodyPr/>
              <a:lstStyle/>
              <a:p>
                <a:pPr>
                  <a:defRPr/>
                </a:pPr>
                <a:endParaRPr lang="de-CH"/>
              </a:p>
            </p:txBody>
          </p:sp>
          <p:sp>
            <p:nvSpPr>
              <p:cNvPr id="1291" name="Freeform 72"/>
              <p:cNvSpPr>
                <a:spLocks/>
              </p:cNvSpPr>
              <p:nvPr/>
            </p:nvSpPr>
            <p:spPr bwMode="auto">
              <a:xfrm>
                <a:off x="3609" y="2902"/>
                <a:ext cx="515" cy="369"/>
              </a:xfrm>
              <a:custGeom>
                <a:avLst/>
                <a:gdLst>
                  <a:gd name="T0" fmla="*/ 0 w 501"/>
                  <a:gd name="T1" fmla="*/ 117 h 390"/>
                  <a:gd name="T2" fmla="*/ 24 w 501"/>
                  <a:gd name="T3" fmla="*/ 171 h 390"/>
                  <a:gd name="T4" fmla="*/ 53 w 501"/>
                  <a:gd name="T5" fmla="*/ 178 h 390"/>
                  <a:gd name="T6" fmla="*/ 56 w 501"/>
                  <a:gd name="T7" fmla="*/ 142 h 390"/>
                  <a:gd name="T8" fmla="*/ 86 w 501"/>
                  <a:gd name="T9" fmla="*/ 139 h 390"/>
                  <a:gd name="T10" fmla="*/ 110 w 501"/>
                  <a:gd name="T11" fmla="*/ 175 h 390"/>
                  <a:gd name="T12" fmla="*/ 153 w 501"/>
                  <a:gd name="T13" fmla="*/ 240 h 390"/>
                  <a:gd name="T14" fmla="*/ 132 w 501"/>
                  <a:gd name="T15" fmla="*/ 252 h 390"/>
                  <a:gd name="T16" fmla="*/ 168 w 501"/>
                  <a:gd name="T17" fmla="*/ 286 h 390"/>
                  <a:gd name="T18" fmla="*/ 192 w 501"/>
                  <a:gd name="T19" fmla="*/ 306 h 390"/>
                  <a:gd name="T20" fmla="*/ 218 w 501"/>
                  <a:gd name="T21" fmla="*/ 328 h 390"/>
                  <a:gd name="T22" fmla="*/ 285 w 501"/>
                  <a:gd name="T23" fmla="*/ 343 h 390"/>
                  <a:gd name="T24" fmla="*/ 329 w 501"/>
                  <a:gd name="T25" fmla="*/ 384 h 390"/>
                  <a:gd name="T26" fmla="*/ 356 w 501"/>
                  <a:gd name="T27" fmla="*/ 375 h 390"/>
                  <a:gd name="T28" fmla="*/ 329 w 501"/>
                  <a:gd name="T29" fmla="*/ 354 h 390"/>
                  <a:gd name="T30" fmla="*/ 314 w 501"/>
                  <a:gd name="T31" fmla="*/ 327 h 390"/>
                  <a:gd name="T32" fmla="*/ 290 w 501"/>
                  <a:gd name="T33" fmla="*/ 322 h 390"/>
                  <a:gd name="T34" fmla="*/ 264 w 501"/>
                  <a:gd name="T35" fmla="*/ 283 h 390"/>
                  <a:gd name="T36" fmla="*/ 228 w 501"/>
                  <a:gd name="T37" fmla="*/ 256 h 390"/>
                  <a:gd name="T38" fmla="*/ 198 w 501"/>
                  <a:gd name="T39" fmla="*/ 198 h 390"/>
                  <a:gd name="T40" fmla="*/ 188 w 501"/>
                  <a:gd name="T41" fmla="*/ 148 h 390"/>
                  <a:gd name="T42" fmla="*/ 222 w 501"/>
                  <a:gd name="T43" fmla="*/ 157 h 390"/>
                  <a:gd name="T44" fmla="*/ 251 w 501"/>
                  <a:gd name="T45" fmla="*/ 154 h 390"/>
                  <a:gd name="T46" fmla="*/ 281 w 501"/>
                  <a:gd name="T47" fmla="*/ 144 h 390"/>
                  <a:gd name="T48" fmla="*/ 315 w 501"/>
                  <a:gd name="T49" fmla="*/ 156 h 390"/>
                  <a:gd name="T50" fmla="*/ 353 w 501"/>
                  <a:gd name="T51" fmla="*/ 163 h 390"/>
                  <a:gd name="T52" fmla="*/ 396 w 501"/>
                  <a:gd name="T53" fmla="*/ 157 h 390"/>
                  <a:gd name="T54" fmla="*/ 434 w 501"/>
                  <a:gd name="T55" fmla="*/ 162 h 390"/>
                  <a:gd name="T56" fmla="*/ 458 w 501"/>
                  <a:gd name="T57" fmla="*/ 186 h 390"/>
                  <a:gd name="T58" fmla="*/ 470 w 501"/>
                  <a:gd name="T59" fmla="*/ 168 h 390"/>
                  <a:gd name="T60" fmla="*/ 501 w 501"/>
                  <a:gd name="T61" fmla="*/ 145 h 390"/>
                  <a:gd name="T62" fmla="*/ 464 w 501"/>
                  <a:gd name="T63" fmla="*/ 132 h 390"/>
                  <a:gd name="T64" fmla="*/ 452 w 501"/>
                  <a:gd name="T65" fmla="*/ 96 h 390"/>
                  <a:gd name="T66" fmla="*/ 435 w 501"/>
                  <a:gd name="T67" fmla="*/ 70 h 390"/>
                  <a:gd name="T68" fmla="*/ 402 w 501"/>
                  <a:gd name="T69" fmla="*/ 90 h 390"/>
                  <a:gd name="T70" fmla="*/ 372 w 501"/>
                  <a:gd name="T71" fmla="*/ 81 h 390"/>
                  <a:gd name="T72" fmla="*/ 341 w 501"/>
                  <a:gd name="T73" fmla="*/ 73 h 390"/>
                  <a:gd name="T74" fmla="*/ 315 w 501"/>
                  <a:gd name="T75" fmla="*/ 54 h 390"/>
                  <a:gd name="T76" fmla="*/ 284 w 501"/>
                  <a:gd name="T77" fmla="*/ 30 h 390"/>
                  <a:gd name="T78" fmla="*/ 279 w 501"/>
                  <a:gd name="T79" fmla="*/ 0 h 390"/>
                  <a:gd name="T80" fmla="*/ 227 w 501"/>
                  <a:gd name="T81" fmla="*/ 25 h 390"/>
                  <a:gd name="T82" fmla="*/ 197 w 501"/>
                  <a:gd name="T83" fmla="*/ 33 h 390"/>
                  <a:gd name="T84" fmla="*/ 182 w 501"/>
                  <a:gd name="T85" fmla="*/ 48 h 390"/>
                  <a:gd name="T86" fmla="*/ 177 w 501"/>
                  <a:gd name="T87" fmla="*/ 78 h 390"/>
                  <a:gd name="T88" fmla="*/ 156 w 501"/>
                  <a:gd name="T89" fmla="*/ 79 h 390"/>
                  <a:gd name="T90" fmla="*/ 147 w 501"/>
                  <a:gd name="T91" fmla="*/ 120 h 390"/>
                  <a:gd name="T92" fmla="*/ 117 w 501"/>
                  <a:gd name="T93" fmla="*/ 103 h 390"/>
                  <a:gd name="T94" fmla="*/ 72 w 501"/>
                  <a:gd name="T95" fmla="*/ 102 h 390"/>
                  <a:gd name="T96" fmla="*/ 27 w 501"/>
                  <a:gd name="T97" fmla="*/ 9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1" h="390">
                    <a:moveTo>
                      <a:pt x="6" y="91"/>
                    </a:moveTo>
                    <a:lnTo>
                      <a:pt x="0" y="117"/>
                    </a:lnTo>
                    <a:lnTo>
                      <a:pt x="2" y="133"/>
                    </a:lnTo>
                    <a:lnTo>
                      <a:pt x="24" y="171"/>
                    </a:lnTo>
                    <a:lnTo>
                      <a:pt x="44" y="196"/>
                    </a:lnTo>
                    <a:lnTo>
                      <a:pt x="53" y="178"/>
                    </a:lnTo>
                    <a:lnTo>
                      <a:pt x="53" y="156"/>
                    </a:lnTo>
                    <a:lnTo>
                      <a:pt x="56" y="142"/>
                    </a:lnTo>
                    <a:lnTo>
                      <a:pt x="68" y="124"/>
                    </a:lnTo>
                    <a:lnTo>
                      <a:pt x="86" y="139"/>
                    </a:lnTo>
                    <a:lnTo>
                      <a:pt x="102" y="150"/>
                    </a:lnTo>
                    <a:lnTo>
                      <a:pt x="110" y="175"/>
                    </a:lnTo>
                    <a:lnTo>
                      <a:pt x="113" y="201"/>
                    </a:lnTo>
                    <a:lnTo>
                      <a:pt x="153" y="240"/>
                    </a:lnTo>
                    <a:lnTo>
                      <a:pt x="143" y="244"/>
                    </a:lnTo>
                    <a:lnTo>
                      <a:pt x="132" y="252"/>
                    </a:lnTo>
                    <a:lnTo>
                      <a:pt x="152" y="273"/>
                    </a:lnTo>
                    <a:lnTo>
                      <a:pt x="168" y="286"/>
                    </a:lnTo>
                    <a:lnTo>
                      <a:pt x="176" y="297"/>
                    </a:lnTo>
                    <a:lnTo>
                      <a:pt x="192" y="306"/>
                    </a:lnTo>
                    <a:lnTo>
                      <a:pt x="201" y="325"/>
                    </a:lnTo>
                    <a:lnTo>
                      <a:pt x="218" y="328"/>
                    </a:lnTo>
                    <a:lnTo>
                      <a:pt x="239" y="327"/>
                    </a:lnTo>
                    <a:lnTo>
                      <a:pt x="285" y="343"/>
                    </a:lnTo>
                    <a:lnTo>
                      <a:pt x="306" y="361"/>
                    </a:lnTo>
                    <a:lnTo>
                      <a:pt x="329" y="384"/>
                    </a:lnTo>
                    <a:lnTo>
                      <a:pt x="347" y="390"/>
                    </a:lnTo>
                    <a:lnTo>
                      <a:pt x="356" y="375"/>
                    </a:lnTo>
                    <a:lnTo>
                      <a:pt x="341" y="366"/>
                    </a:lnTo>
                    <a:lnTo>
                      <a:pt x="329" y="354"/>
                    </a:lnTo>
                    <a:lnTo>
                      <a:pt x="318" y="339"/>
                    </a:lnTo>
                    <a:lnTo>
                      <a:pt x="314" y="327"/>
                    </a:lnTo>
                    <a:lnTo>
                      <a:pt x="300" y="327"/>
                    </a:lnTo>
                    <a:lnTo>
                      <a:pt x="290" y="322"/>
                    </a:lnTo>
                    <a:lnTo>
                      <a:pt x="276" y="304"/>
                    </a:lnTo>
                    <a:lnTo>
                      <a:pt x="264" y="283"/>
                    </a:lnTo>
                    <a:lnTo>
                      <a:pt x="251" y="271"/>
                    </a:lnTo>
                    <a:lnTo>
                      <a:pt x="228" y="256"/>
                    </a:lnTo>
                    <a:lnTo>
                      <a:pt x="212" y="223"/>
                    </a:lnTo>
                    <a:lnTo>
                      <a:pt x="198" y="198"/>
                    </a:lnTo>
                    <a:lnTo>
                      <a:pt x="188" y="172"/>
                    </a:lnTo>
                    <a:lnTo>
                      <a:pt x="188" y="148"/>
                    </a:lnTo>
                    <a:lnTo>
                      <a:pt x="201" y="150"/>
                    </a:lnTo>
                    <a:lnTo>
                      <a:pt x="222" y="157"/>
                    </a:lnTo>
                    <a:lnTo>
                      <a:pt x="231" y="172"/>
                    </a:lnTo>
                    <a:lnTo>
                      <a:pt x="251" y="154"/>
                    </a:lnTo>
                    <a:lnTo>
                      <a:pt x="269" y="150"/>
                    </a:lnTo>
                    <a:lnTo>
                      <a:pt x="281" y="144"/>
                    </a:lnTo>
                    <a:lnTo>
                      <a:pt x="302" y="148"/>
                    </a:lnTo>
                    <a:lnTo>
                      <a:pt x="315" y="156"/>
                    </a:lnTo>
                    <a:lnTo>
                      <a:pt x="335" y="156"/>
                    </a:lnTo>
                    <a:lnTo>
                      <a:pt x="353" y="163"/>
                    </a:lnTo>
                    <a:lnTo>
                      <a:pt x="372" y="159"/>
                    </a:lnTo>
                    <a:lnTo>
                      <a:pt x="396" y="157"/>
                    </a:lnTo>
                    <a:lnTo>
                      <a:pt x="414" y="163"/>
                    </a:lnTo>
                    <a:lnTo>
                      <a:pt x="434" y="162"/>
                    </a:lnTo>
                    <a:lnTo>
                      <a:pt x="443" y="178"/>
                    </a:lnTo>
                    <a:lnTo>
                      <a:pt x="458" y="186"/>
                    </a:lnTo>
                    <a:lnTo>
                      <a:pt x="470" y="184"/>
                    </a:lnTo>
                    <a:lnTo>
                      <a:pt x="470" y="168"/>
                    </a:lnTo>
                    <a:lnTo>
                      <a:pt x="489" y="153"/>
                    </a:lnTo>
                    <a:lnTo>
                      <a:pt x="501" y="145"/>
                    </a:lnTo>
                    <a:lnTo>
                      <a:pt x="482" y="138"/>
                    </a:lnTo>
                    <a:lnTo>
                      <a:pt x="464" y="132"/>
                    </a:lnTo>
                    <a:lnTo>
                      <a:pt x="458" y="120"/>
                    </a:lnTo>
                    <a:lnTo>
                      <a:pt x="452" y="96"/>
                    </a:lnTo>
                    <a:lnTo>
                      <a:pt x="444" y="81"/>
                    </a:lnTo>
                    <a:lnTo>
                      <a:pt x="435" y="70"/>
                    </a:lnTo>
                    <a:lnTo>
                      <a:pt x="416" y="88"/>
                    </a:lnTo>
                    <a:lnTo>
                      <a:pt x="402" y="90"/>
                    </a:lnTo>
                    <a:lnTo>
                      <a:pt x="387" y="82"/>
                    </a:lnTo>
                    <a:lnTo>
                      <a:pt x="372" y="81"/>
                    </a:lnTo>
                    <a:lnTo>
                      <a:pt x="354" y="81"/>
                    </a:lnTo>
                    <a:lnTo>
                      <a:pt x="341" y="73"/>
                    </a:lnTo>
                    <a:lnTo>
                      <a:pt x="327" y="57"/>
                    </a:lnTo>
                    <a:lnTo>
                      <a:pt x="315" y="54"/>
                    </a:lnTo>
                    <a:lnTo>
                      <a:pt x="300" y="46"/>
                    </a:lnTo>
                    <a:lnTo>
                      <a:pt x="284" y="30"/>
                    </a:lnTo>
                    <a:lnTo>
                      <a:pt x="279" y="18"/>
                    </a:lnTo>
                    <a:lnTo>
                      <a:pt x="279" y="0"/>
                    </a:lnTo>
                    <a:lnTo>
                      <a:pt x="254" y="7"/>
                    </a:lnTo>
                    <a:lnTo>
                      <a:pt x="227" y="25"/>
                    </a:lnTo>
                    <a:lnTo>
                      <a:pt x="216" y="30"/>
                    </a:lnTo>
                    <a:lnTo>
                      <a:pt x="197" y="33"/>
                    </a:lnTo>
                    <a:lnTo>
                      <a:pt x="195" y="45"/>
                    </a:lnTo>
                    <a:lnTo>
                      <a:pt x="182" y="48"/>
                    </a:lnTo>
                    <a:lnTo>
                      <a:pt x="182" y="69"/>
                    </a:lnTo>
                    <a:lnTo>
                      <a:pt x="177" y="78"/>
                    </a:lnTo>
                    <a:lnTo>
                      <a:pt x="167" y="82"/>
                    </a:lnTo>
                    <a:lnTo>
                      <a:pt x="156" y="79"/>
                    </a:lnTo>
                    <a:lnTo>
                      <a:pt x="155" y="111"/>
                    </a:lnTo>
                    <a:lnTo>
                      <a:pt x="147" y="120"/>
                    </a:lnTo>
                    <a:lnTo>
                      <a:pt x="131" y="117"/>
                    </a:lnTo>
                    <a:lnTo>
                      <a:pt x="117" y="103"/>
                    </a:lnTo>
                    <a:lnTo>
                      <a:pt x="104" y="100"/>
                    </a:lnTo>
                    <a:lnTo>
                      <a:pt x="72" y="102"/>
                    </a:lnTo>
                    <a:lnTo>
                      <a:pt x="54" y="111"/>
                    </a:lnTo>
                    <a:lnTo>
                      <a:pt x="27" y="97"/>
                    </a:lnTo>
                    <a:lnTo>
                      <a:pt x="6" y="91"/>
                    </a:lnTo>
                    <a:close/>
                  </a:path>
                </a:pathLst>
              </a:custGeom>
              <a:solidFill>
                <a:srgbClr val="0072C6"/>
              </a:solidFill>
              <a:ln w="3175" cap="flat" cmpd="sng">
                <a:solidFill>
                  <a:schemeClr val="bg1"/>
                </a:solidFill>
                <a:prstDash val="solid"/>
                <a:round/>
                <a:headEnd/>
                <a:tailEnd/>
              </a:ln>
              <a:effectLst/>
              <a:extLst/>
            </p:spPr>
            <p:txBody>
              <a:bodyPr wrap="none" lIns="90000" tIns="46800" rIns="90000" bIns="46800" anchor="ctr"/>
              <a:lstStyle/>
              <a:p>
                <a:pPr>
                  <a:defRPr/>
                </a:pPr>
                <a:endParaRPr lang="de-CH"/>
              </a:p>
            </p:txBody>
          </p:sp>
          <p:sp>
            <p:nvSpPr>
              <p:cNvPr id="1292" name="Freeform 73"/>
              <p:cNvSpPr>
                <a:spLocks/>
              </p:cNvSpPr>
              <p:nvPr/>
            </p:nvSpPr>
            <p:spPr bwMode="auto">
              <a:xfrm>
                <a:off x="3800" y="3035"/>
                <a:ext cx="336" cy="273"/>
              </a:xfrm>
              <a:custGeom>
                <a:avLst/>
                <a:gdLst>
                  <a:gd name="T0" fmla="*/ 216 w 327"/>
                  <a:gd name="T1" fmla="*/ 285 h 288"/>
                  <a:gd name="T2" fmla="*/ 249 w 327"/>
                  <a:gd name="T3" fmla="*/ 276 h 288"/>
                  <a:gd name="T4" fmla="*/ 231 w 327"/>
                  <a:gd name="T5" fmla="*/ 259 h 288"/>
                  <a:gd name="T6" fmla="*/ 232 w 327"/>
                  <a:gd name="T7" fmla="*/ 241 h 288"/>
                  <a:gd name="T8" fmla="*/ 247 w 327"/>
                  <a:gd name="T9" fmla="*/ 238 h 288"/>
                  <a:gd name="T10" fmla="*/ 258 w 327"/>
                  <a:gd name="T11" fmla="*/ 213 h 288"/>
                  <a:gd name="T12" fmla="*/ 267 w 327"/>
                  <a:gd name="T13" fmla="*/ 205 h 288"/>
                  <a:gd name="T14" fmla="*/ 280 w 327"/>
                  <a:gd name="T15" fmla="*/ 213 h 288"/>
                  <a:gd name="T16" fmla="*/ 280 w 327"/>
                  <a:gd name="T17" fmla="*/ 195 h 288"/>
                  <a:gd name="T18" fmla="*/ 274 w 327"/>
                  <a:gd name="T19" fmla="*/ 181 h 288"/>
                  <a:gd name="T20" fmla="*/ 291 w 327"/>
                  <a:gd name="T21" fmla="*/ 189 h 288"/>
                  <a:gd name="T22" fmla="*/ 316 w 327"/>
                  <a:gd name="T23" fmla="*/ 177 h 288"/>
                  <a:gd name="T24" fmla="*/ 327 w 327"/>
                  <a:gd name="T25" fmla="*/ 166 h 288"/>
                  <a:gd name="T26" fmla="*/ 309 w 327"/>
                  <a:gd name="T27" fmla="*/ 153 h 288"/>
                  <a:gd name="T28" fmla="*/ 300 w 327"/>
                  <a:gd name="T29" fmla="*/ 133 h 288"/>
                  <a:gd name="T30" fmla="*/ 294 w 327"/>
                  <a:gd name="T31" fmla="*/ 115 h 288"/>
                  <a:gd name="T32" fmla="*/ 312 w 327"/>
                  <a:gd name="T33" fmla="*/ 112 h 288"/>
                  <a:gd name="T34" fmla="*/ 304 w 327"/>
                  <a:gd name="T35" fmla="*/ 93 h 288"/>
                  <a:gd name="T36" fmla="*/ 291 w 327"/>
                  <a:gd name="T37" fmla="*/ 81 h 288"/>
                  <a:gd name="T38" fmla="*/ 279 w 327"/>
                  <a:gd name="T39" fmla="*/ 78 h 288"/>
                  <a:gd name="T40" fmla="*/ 277 w 327"/>
                  <a:gd name="T41" fmla="*/ 64 h 288"/>
                  <a:gd name="T42" fmla="*/ 279 w 327"/>
                  <a:gd name="T43" fmla="*/ 45 h 288"/>
                  <a:gd name="T44" fmla="*/ 262 w 327"/>
                  <a:gd name="T45" fmla="*/ 31 h 288"/>
                  <a:gd name="T46" fmla="*/ 250 w 327"/>
                  <a:gd name="T47" fmla="*/ 16 h 288"/>
                  <a:gd name="T48" fmla="*/ 223 w 327"/>
                  <a:gd name="T49" fmla="*/ 16 h 288"/>
                  <a:gd name="T50" fmla="*/ 196 w 327"/>
                  <a:gd name="T51" fmla="*/ 12 h 288"/>
                  <a:gd name="T52" fmla="*/ 159 w 327"/>
                  <a:gd name="T53" fmla="*/ 15 h 288"/>
                  <a:gd name="T54" fmla="*/ 132 w 327"/>
                  <a:gd name="T55" fmla="*/ 7 h 288"/>
                  <a:gd name="T56" fmla="*/ 109 w 327"/>
                  <a:gd name="T57" fmla="*/ 0 h 288"/>
                  <a:gd name="T58" fmla="*/ 79 w 327"/>
                  <a:gd name="T59" fmla="*/ 1 h 288"/>
                  <a:gd name="T60" fmla="*/ 48 w 327"/>
                  <a:gd name="T61" fmla="*/ 21 h 288"/>
                  <a:gd name="T62" fmla="*/ 39 w 327"/>
                  <a:gd name="T63" fmla="*/ 13 h 288"/>
                  <a:gd name="T64" fmla="*/ 22 w 327"/>
                  <a:gd name="T65" fmla="*/ 6 h 288"/>
                  <a:gd name="T66" fmla="*/ 6 w 327"/>
                  <a:gd name="T67" fmla="*/ 4 h 288"/>
                  <a:gd name="T68" fmla="*/ 0 w 327"/>
                  <a:gd name="T69" fmla="*/ 22 h 288"/>
                  <a:gd name="T70" fmla="*/ 3 w 327"/>
                  <a:gd name="T71" fmla="*/ 45 h 288"/>
                  <a:gd name="T72" fmla="*/ 19 w 327"/>
                  <a:gd name="T73" fmla="*/ 78 h 288"/>
                  <a:gd name="T74" fmla="*/ 37 w 327"/>
                  <a:gd name="T75" fmla="*/ 115 h 288"/>
                  <a:gd name="T76" fmla="*/ 70 w 327"/>
                  <a:gd name="T77" fmla="*/ 136 h 288"/>
                  <a:gd name="T78" fmla="*/ 91 w 327"/>
                  <a:gd name="T79" fmla="*/ 166 h 288"/>
                  <a:gd name="T80" fmla="*/ 106 w 327"/>
                  <a:gd name="T81" fmla="*/ 186 h 288"/>
                  <a:gd name="T82" fmla="*/ 126 w 327"/>
                  <a:gd name="T83" fmla="*/ 189 h 288"/>
                  <a:gd name="T84" fmla="*/ 148 w 327"/>
                  <a:gd name="T85" fmla="*/ 225 h 288"/>
                  <a:gd name="T86" fmla="*/ 171 w 327"/>
                  <a:gd name="T87" fmla="*/ 232 h 288"/>
                  <a:gd name="T88" fmla="*/ 160 w 327"/>
                  <a:gd name="T89" fmla="*/ 247 h 288"/>
                  <a:gd name="T90" fmla="*/ 142 w 327"/>
                  <a:gd name="T91" fmla="*/ 240 h 288"/>
                  <a:gd name="T92" fmla="*/ 172 w 327"/>
                  <a:gd name="T93" fmla="*/ 264 h 288"/>
                  <a:gd name="T94" fmla="*/ 187 w 327"/>
                  <a:gd name="T95" fmla="*/ 277 h 288"/>
                  <a:gd name="T96" fmla="*/ 205 w 327"/>
                  <a:gd name="T97" fmla="*/ 288 h 288"/>
                  <a:gd name="T98" fmla="*/ 216 w 327"/>
                  <a:gd name="T99" fmla="*/ 28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7" h="288">
                    <a:moveTo>
                      <a:pt x="216" y="285"/>
                    </a:moveTo>
                    <a:lnTo>
                      <a:pt x="249" y="276"/>
                    </a:lnTo>
                    <a:lnTo>
                      <a:pt x="231" y="259"/>
                    </a:lnTo>
                    <a:lnTo>
                      <a:pt x="232" y="241"/>
                    </a:lnTo>
                    <a:lnTo>
                      <a:pt x="247" y="238"/>
                    </a:lnTo>
                    <a:lnTo>
                      <a:pt x="258" y="213"/>
                    </a:lnTo>
                    <a:lnTo>
                      <a:pt x="267" y="205"/>
                    </a:lnTo>
                    <a:lnTo>
                      <a:pt x="280" y="213"/>
                    </a:lnTo>
                    <a:lnTo>
                      <a:pt x="280" y="195"/>
                    </a:lnTo>
                    <a:lnTo>
                      <a:pt x="274" y="181"/>
                    </a:lnTo>
                    <a:lnTo>
                      <a:pt x="291" y="189"/>
                    </a:lnTo>
                    <a:lnTo>
                      <a:pt x="316" y="177"/>
                    </a:lnTo>
                    <a:lnTo>
                      <a:pt x="327" y="166"/>
                    </a:lnTo>
                    <a:lnTo>
                      <a:pt x="309" y="153"/>
                    </a:lnTo>
                    <a:lnTo>
                      <a:pt x="300" y="133"/>
                    </a:lnTo>
                    <a:lnTo>
                      <a:pt x="294" y="115"/>
                    </a:lnTo>
                    <a:lnTo>
                      <a:pt x="312" y="112"/>
                    </a:lnTo>
                    <a:lnTo>
                      <a:pt x="304" y="93"/>
                    </a:lnTo>
                    <a:lnTo>
                      <a:pt x="291" y="81"/>
                    </a:lnTo>
                    <a:lnTo>
                      <a:pt x="279" y="78"/>
                    </a:lnTo>
                    <a:lnTo>
                      <a:pt x="277" y="64"/>
                    </a:lnTo>
                    <a:lnTo>
                      <a:pt x="279" y="45"/>
                    </a:lnTo>
                    <a:lnTo>
                      <a:pt x="262" y="31"/>
                    </a:lnTo>
                    <a:lnTo>
                      <a:pt x="250" y="16"/>
                    </a:lnTo>
                    <a:lnTo>
                      <a:pt x="223" y="16"/>
                    </a:lnTo>
                    <a:lnTo>
                      <a:pt x="196" y="12"/>
                    </a:lnTo>
                    <a:lnTo>
                      <a:pt x="159" y="15"/>
                    </a:lnTo>
                    <a:lnTo>
                      <a:pt x="132" y="7"/>
                    </a:lnTo>
                    <a:lnTo>
                      <a:pt x="109" y="0"/>
                    </a:lnTo>
                    <a:lnTo>
                      <a:pt x="79" y="1"/>
                    </a:lnTo>
                    <a:lnTo>
                      <a:pt x="48" y="21"/>
                    </a:lnTo>
                    <a:lnTo>
                      <a:pt x="39" y="13"/>
                    </a:lnTo>
                    <a:lnTo>
                      <a:pt x="22" y="6"/>
                    </a:lnTo>
                    <a:lnTo>
                      <a:pt x="6" y="4"/>
                    </a:lnTo>
                    <a:lnTo>
                      <a:pt x="0" y="22"/>
                    </a:lnTo>
                    <a:lnTo>
                      <a:pt x="3" y="45"/>
                    </a:lnTo>
                    <a:lnTo>
                      <a:pt x="19" y="78"/>
                    </a:lnTo>
                    <a:lnTo>
                      <a:pt x="37" y="115"/>
                    </a:lnTo>
                    <a:lnTo>
                      <a:pt x="70" y="136"/>
                    </a:lnTo>
                    <a:lnTo>
                      <a:pt x="91" y="166"/>
                    </a:lnTo>
                    <a:lnTo>
                      <a:pt x="106" y="186"/>
                    </a:lnTo>
                    <a:lnTo>
                      <a:pt x="126" y="189"/>
                    </a:lnTo>
                    <a:lnTo>
                      <a:pt x="148" y="225"/>
                    </a:lnTo>
                    <a:lnTo>
                      <a:pt x="171" y="232"/>
                    </a:lnTo>
                    <a:lnTo>
                      <a:pt x="160" y="247"/>
                    </a:lnTo>
                    <a:lnTo>
                      <a:pt x="142" y="240"/>
                    </a:lnTo>
                    <a:lnTo>
                      <a:pt x="172" y="264"/>
                    </a:lnTo>
                    <a:lnTo>
                      <a:pt x="187" y="277"/>
                    </a:lnTo>
                    <a:lnTo>
                      <a:pt x="205" y="288"/>
                    </a:lnTo>
                    <a:lnTo>
                      <a:pt x="216" y="285"/>
                    </a:lnTo>
                    <a:close/>
                  </a:path>
                </a:pathLst>
              </a:custGeom>
              <a:grpFill/>
              <a:ln w="3175" cap="flat" cmpd="sng">
                <a:solidFill>
                  <a:schemeClr val="bg1"/>
                </a:solidFill>
                <a:prstDash val="solid"/>
                <a:round/>
                <a:headEnd/>
                <a:tailEnd/>
              </a:ln>
              <a:effectLst/>
              <a:extLst/>
            </p:spPr>
            <p:txBody>
              <a:bodyPr wrap="none" lIns="90000" tIns="46800" rIns="90000" bIns="46800" anchor="ctr"/>
              <a:lstStyle/>
              <a:p>
                <a:pPr>
                  <a:defRPr/>
                </a:pPr>
                <a:endParaRPr lang="de-CH"/>
              </a:p>
            </p:txBody>
          </p:sp>
          <p:sp>
            <p:nvSpPr>
              <p:cNvPr id="1293" name="Freeform 74"/>
              <p:cNvSpPr>
                <a:spLocks/>
              </p:cNvSpPr>
              <p:nvPr/>
            </p:nvSpPr>
            <p:spPr bwMode="auto">
              <a:xfrm>
                <a:off x="3242" y="1045"/>
                <a:ext cx="637" cy="667"/>
              </a:xfrm>
              <a:custGeom>
                <a:avLst/>
                <a:gdLst>
                  <a:gd name="T0" fmla="*/ 397 w 622"/>
                  <a:gd name="T1" fmla="*/ 637 h 703"/>
                  <a:gd name="T2" fmla="*/ 397 w 622"/>
                  <a:gd name="T3" fmla="*/ 598 h 703"/>
                  <a:gd name="T4" fmla="*/ 429 w 622"/>
                  <a:gd name="T5" fmla="*/ 549 h 703"/>
                  <a:gd name="T6" fmla="*/ 472 w 622"/>
                  <a:gd name="T7" fmla="*/ 512 h 703"/>
                  <a:gd name="T8" fmla="*/ 461 w 622"/>
                  <a:gd name="T9" fmla="*/ 444 h 703"/>
                  <a:gd name="T10" fmla="*/ 495 w 622"/>
                  <a:gd name="T11" fmla="*/ 386 h 703"/>
                  <a:gd name="T12" fmla="*/ 472 w 622"/>
                  <a:gd name="T13" fmla="*/ 347 h 703"/>
                  <a:gd name="T14" fmla="*/ 483 w 622"/>
                  <a:gd name="T15" fmla="*/ 289 h 703"/>
                  <a:gd name="T16" fmla="*/ 483 w 622"/>
                  <a:gd name="T17" fmla="*/ 242 h 703"/>
                  <a:gd name="T18" fmla="*/ 495 w 622"/>
                  <a:gd name="T19" fmla="*/ 165 h 703"/>
                  <a:gd name="T20" fmla="*/ 536 w 622"/>
                  <a:gd name="T21" fmla="*/ 155 h 703"/>
                  <a:gd name="T22" fmla="*/ 591 w 622"/>
                  <a:gd name="T23" fmla="*/ 137 h 703"/>
                  <a:gd name="T24" fmla="*/ 591 w 622"/>
                  <a:gd name="T25" fmla="*/ 87 h 703"/>
                  <a:gd name="T26" fmla="*/ 611 w 622"/>
                  <a:gd name="T27" fmla="*/ 40 h 703"/>
                  <a:gd name="T28" fmla="*/ 503 w 622"/>
                  <a:gd name="T29" fmla="*/ 40 h 703"/>
                  <a:gd name="T30" fmla="*/ 493 w 622"/>
                  <a:gd name="T31" fmla="*/ 58 h 703"/>
                  <a:gd name="T32" fmla="*/ 460 w 622"/>
                  <a:gd name="T33" fmla="*/ 78 h 703"/>
                  <a:gd name="T34" fmla="*/ 428 w 622"/>
                  <a:gd name="T35" fmla="*/ 78 h 703"/>
                  <a:gd name="T36" fmla="*/ 395 w 622"/>
                  <a:gd name="T37" fmla="*/ 106 h 703"/>
                  <a:gd name="T38" fmla="*/ 365 w 622"/>
                  <a:gd name="T39" fmla="*/ 137 h 703"/>
                  <a:gd name="T40" fmla="*/ 331 w 622"/>
                  <a:gd name="T41" fmla="*/ 165 h 703"/>
                  <a:gd name="T42" fmla="*/ 290 w 622"/>
                  <a:gd name="T43" fmla="*/ 174 h 703"/>
                  <a:gd name="T44" fmla="*/ 279 w 622"/>
                  <a:gd name="T45" fmla="*/ 193 h 703"/>
                  <a:gd name="T46" fmla="*/ 247 w 622"/>
                  <a:gd name="T47" fmla="*/ 203 h 703"/>
                  <a:gd name="T48" fmla="*/ 213 w 622"/>
                  <a:gd name="T49" fmla="*/ 212 h 703"/>
                  <a:gd name="T50" fmla="*/ 182 w 622"/>
                  <a:gd name="T51" fmla="*/ 222 h 703"/>
                  <a:gd name="T52" fmla="*/ 172 w 622"/>
                  <a:gd name="T53" fmla="*/ 250 h 703"/>
                  <a:gd name="T54" fmla="*/ 129 w 622"/>
                  <a:gd name="T55" fmla="*/ 250 h 703"/>
                  <a:gd name="T56" fmla="*/ 85 w 622"/>
                  <a:gd name="T57" fmla="*/ 250 h 703"/>
                  <a:gd name="T58" fmla="*/ 85 w 622"/>
                  <a:gd name="T59" fmla="*/ 279 h 703"/>
                  <a:gd name="T60" fmla="*/ 75 w 622"/>
                  <a:gd name="T61" fmla="*/ 299 h 703"/>
                  <a:gd name="T62" fmla="*/ 64 w 622"/>
                  <a:gd name="T63" fmla="*/ 329 h 703"/>
                  <a:gd name="T64" fmla="*/ 53 w 622"/>
                  <a:gd name="T65" fmla="*/ 356 h 703"/>
                  <a:gd name="T66" fmla="*/ 42 w 622"/>
                  <a:gd name="T67" fmla="*/ 356 h 703"/>
                  <a:gd name="T68" fmla="*/ 64 w 622"/>
                  <a:gd name="T69" fmla="*/ 405 h 703"/>
                  <a:gd name="T70" fmla="*/ 32 w 622"/>
                  <a:gd name="T71" fmla="*/ 425 h 703"/>
                  <a:gd name="T72" fmla="*/ 32 w 622"/>
                  <a:gd name="T73" fmla="*/ 444 h 703"/>
                  <a:gd name="T74" fmla="*/ 97 w 622"/>
                  <a:gd name="T75" fmla="*/ 454 h 703"/>
                  <a:gd name="T76" fmla="*/ 75 w 622"/>
                  <a:gd name="T77" fmla="*/ 512 h 703"/>
                  <a:gd name="T78" fmla="*/ 32 w 622"/>
                  <a:gd name="T79" fmla="*/ 512 h 703"/>
                  <a:gd name="T80" fmla="*/ 0 w 622"/>
                  <a:gd name="T81" fmla="*/ 559 h 703"/>
                  <a:gd name="T82" fmla="*/ 53 w 622"/>
                  <a:gd name="T83" fmla="*/ 549 h 703"/>
                  <a:gd name="T84" fmla="*/ 32 w 622"/>
                  <a:gd name="T85" fmla="*/ 598 h 703"/>
                  <a:gd name="T86" fmla="*/ 22 w 622"/>
                  <a:gd name="T87" fmla="*/ 627 h 703"/>
                  <a:gd name="T88" fmla="*/ 53 w 622"/>
                  <a:gd name="T89" fmla="*/ 684 h 703"/>
                  <a:gd name="T90" fmla="*/ 117 w 622"/>
                  <a:gd name="T91" fmla="*/ 703 h 703"/>
                  <a:gd name="T92" fmla="*/ 182 w 622"/>
                  <a:gd name="T93" fmla="*/ 694 h 703"/>
                  <a:gd name="T94" fmla="*/ 247 w 622"/>
                  <a:gd name="T95" fmla="*/ 646 h 703"/>
                  <a:gd name="T96" fmla="*/ 279 w 622"/>
                  <a:gd name="T97" fmla="*/ 637 h 703"/>
                  <a:gd name="T98" fmla="*/ 331 w 622"/>
                  <a:gd name="T99" fmla="*/ 598 h 703"/>
                  <a:gd name="T100" fmla="*/ 354 w 622"/>
                  <a:gd name="T101" fmla="*/ 539 h 703"/>
                  <a:gd name="T102" fmla="*/ 365 w 622"/>
                  <a:gd name="T103" fmla="*/ 559 h 703"/>
                  <a:gd name="T104" fmla="*/ 395 w 622"/>
                  <a:gd name="T105" fmla="*/ 598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2" h="703">
                    <a:moveTo>
                      <a:pt x="377" y="617"/>
                    </a:moveTo>
                    <a:lnTo>
                      <a:pt x="386" y="617"/>
                    </a:lnTo>
                    <a:lnTo>
                      <a:pt x="386" y="627"/>
                    </a:lnTo>
                    <a:lnTo>
                      <a:pt x="397" y="637"/>
                    </a:lnTo>
                    <a:lnTo>
                      <a:pt x="408" y="627"/>
                    </a:lnTo>
                    <a:lnTo>
                      <a:pt x="408" y="617"/>
                    </a:lnTo>
                    <a:lnTo>
                      <a:pt x="408" y="607"/>
                    </a:lnTo>
                    <a:lnTo>
                      <a:pt x="397" y="598"/>
                    </a:lnTo>
                    <a:lnTo>
                      <a:pt x="418" y="578"/>
                    </a:lnTo>
                    <a:lnTo>
                      <a:pt x="418" y="569"/>
                    </a:lnTo>
                    <a:lnTo>
                      <a:pt x="429" y="559"/>
                    </a:lnTo>
                    <a:lnTo>
                      <a:pt x="429" y="549"/>
                    </a:lnTo>
                    <a:lnTo>
                      <a:pt x="440" y="539"/>
                    </a:lnTo>
                    <a:lnTo>
                      <a:pt x="451" y="539"/>
                    </a:lnTo>
                    <a:lnTo>
                      <a:pt x="461" y="539"/>
                    </a:lnTo>
                    <a:lnTo>
                      <a:pt x="472" y="512"/>
                    </a:lnTo>
                    <a:lnTo>
                      <a:pt x="472" y="482"/>
                    </a:lnTo>
                    <a:lnTo>
                      <a:pt x="472" y="473"/>
                    </a:lnTo>
                    <a:lnTo>
                      <a:pt x="472" y="462"/>
                    </a:lnTo>
                    <a:lnTo>
                      <a:pt x="461" y="444"/>
                    </a:lnTo>
                    <a:lnTo>
                      <a:pt x="461" y="434"/>
                    </a:lnTo>
                    <a:lnTo>
                      <a:pt x="495" y="415"/>
                    </a:lnTo>
                    <a:lnTo>
                      <a:pt x="495" y="405"/>
                    </a:lnTo>
                    <a:lnTo>
                      <a:pt x="495" y="386"/>
                    </a:lnTo>
                    <a:lnTo>
                      <a:pt x="495" y="375"/>
                    </a:lnTo>
                    <a:lnTo>
                      <a:pt x="483" y="366"/>
                    </a:lnTo>
                    <a:lnTo>
                      <a:pt x="472" y="356"/>
                    </a:lnTo>
                    <a:lnTo>
                      <a:pt x="472" y="347"/>
                    </a:lnTo>
                    <a:lnTo>
                      <a:pt x="472" y="338"/>
                    </a:lnTo>
                    <a:lnTo>
                      <a:pt x="483" y="318"/>
                    </a:lnTo>
                    <a:lnTo>
                      <a:pt x="483" y="309"/>
                    </a:lnTo>
                    <a:lnTo>
                      <a:pt x="483" y="289"/>
                    </a:lnTo>
                    <a:lnTo>
                      <a:pt x="472" y="279"/>
                    </a:lnTo>
                    <a:lnTo>
                      <a:pt x="472" y="270"/>
                    </a:lnTo>
                    <a:lnTo>
                      <a:pt x="472" y="250"/>
                    </a:lnTo>
                    <a:lnTo>
                      <a:pt x="483" y="242"/>
                    </a:lnTo>
                    <a:lnTo>
                      <a:pt x="483" y="222"/>
                    </a:lnTo>
                    <a:lnTo>
                      <a:pt x="483" y="203"/>
                    </a:lnTo>
                    <a:lnTo>
                      <a:pt x="483" y="183"/>
                    </a:lnTo>
                    <a:lnTo>
                      <a:pt x="495" y="165"/>
                    </a:lnTo>
                    <a:lnTo>
                      <a:pt x="504" y="155"/>
                    </a:lnTo>
                    <a:lnTo>
                      <a:pt x="526" y="145"/>
                    </a:lnTo>
                    <a:lnTo>
                      <a:pt x="526" y="155"/>
                    </a:lnTo>
                    <a:lnTo>
                      <a:pt x="536" y="155"/>
                    </a:lnTo>
                    <a:lnTo>
                      <a:pt x="547" y="145"/>
                    </a:lnTo>
                    <a:lnTo>
                      <a:pt x="558" y="137"/>
                    </a:lnTo>
                    <a:lnTo>
                      <a:pt x="569" y="137"/>
                    </a:lnTo>
                    <a:lnTo>
                      <a:pt x="591" y="137"/>
                    </a:lnTo>
                    <a:lnTo>
                      <a:pt x="601" y="126"/>
                    </a:lnTo>
                    <a:lnTo>
                      <a:pt x="591" y="106"/>
                    </a:lnTo>
                    <a:lnTo>
                      <a:pt x="591" y="97"/>
                    </a:lnTo>
                    <a:lnTo>
                      <a:pt x="591" y="87"/>
                    </a:lnTo>
                    <a:lnTo>
                      <a:pt x="579" y="69"/>
                    </a:lnTo>
                    <a:lnTo>
                      <a:pt x="591" y="58"/>
                    </a:lnTo>
                    <a:lnTo>
                      <a:pt x="611" y="49"/>
                    </a:lnTo>
                    <a:lnTo>
                      <a:pt x="611" y="40"/>
                    </a:lnTo>
                    <a:lnTo>
                      <a:pt x="622" y="1"/>
                    </a:lnTo>
                    <a:lnTo>
                      <a:pt x="501" y="0"/>
                    </a:lnTo>
                    <a:lnTo>
                      <a:pt x="503" y="21"/>
                    </a:lnTo>
                    <a:lnTo>
                      <a:pt x="503" y="40"/>
                    </a:lnTo>
                    <a:lnTo>
                      <a:pt x="493" y="49"/>
                    </a:lnTo>
                    <a:lnTo>
                      <a:pt x="481" y="49"/>
                    </a:lnTo>
                    <a:lnTo>
                      <a:pt x="481" y="58"/>
                    </a:lnTo>
                    <a:lnTo>
                      <a:pt x="493" y="58"/>
                    </a:lnTo>
                    <a:lnTo>
                      <a:pt x="493" y="69"/>
                    </a:lnTo>
                    <a:lnTo>
                      <a:pt x="493" y="78"/>
                    </a:lnTo>
                    <a:lnTo>
                      <a:pt x="481" y="87"/>
                    </a:lnTo>
                    <a:lnTo>
                      <a:pt x="460" y="78"/>
                    </a:lnTo>
                    <a:lnTo>
                      <a:pt x="460" y="69"/>
                    </a:lnTo>
                    <a:lnTo>
                      <a:pt x="449" y="58"/>
                    </a:lnTo>
                    <a:lnTo>
                      <a:pt x="438" y="69"/>
                    </a:lnTo>
                    <a:lnTo>
                      <a:pt x="428" y="78"/>
                    </a:lnTo>
                    <a:lnTo>
                      <a:pt x="418" y="78"/>
                    </a:lnTo>
                    <a:lnTo>
                      <a:pt x="406" y="78"/>
                    </a:lnTo>
                    <a:lnTo>
                      <a:pt x="406" y="97"/>
                    </a:lnTo>
                    <a:lnTo>
                      <a:pt x="395" y="106"/>
                    </a:lnTo>
                    <a:lnTo>
                      <a:pt x="386" y="126"/>
                    </a:lnTo>
                    <a:lnTo>
                      <a:pt x="375" y="126"/>
                    </a:lnTo>
                    <a:lnTo>
                      <a:pt x="365" y="126"/>
                    </a:lnTo>
                    <a:lnTo>
                      <a:pt x="365" y="137"/>
                    </a:lnTo>
                    <a:lnTo>
                      <a:pt x="365" y="155"/>
                    </a:lnTo>
                    <a:lnTo>
                      <a:pt x="354" y="145"/>
                    </a:lnTo>
                    <a:lnTo>
                      <a:pt x="343" y="155"/>
                    </a:lnTo>
                    <a:lnTo>
                      <a:pt x="331" y="165"/>
                    </a:lnTo>
                    <a:lnTo>
                      <a:pt x="322" y="155"/>
                    </a:lnTo>
                    <a:lnTo>
                      <a:pt x="311" y="165"/>
                    </a:lnTo>
                    <a:lnTo>
                      <a:pt x="300" y="174"/>
                    </a:lnTo>
                    <a:lnTo>
                      <a:pt x="290" y="174"/>
                    </a:lnTo>
                    <a:lnTo>
                      <a:pt x="290" y="193"/>
                    </a:lnTo>
                    <a:lnTo>
                      <a:pt x="279" y="183"/>
                    </a:lnTo>
                    <a:lnTo>
                      <a:pt x="268" y="183"/>
                    </a:lnTo>
                    <a:lnTo>
                      <a:pt x="279" y="193"/>
                    </a:lnTo>
                    <a:lnTo>
                      <a:pt x="279" y="203"/>
                    </a:lnTo>
                    <a:lnTo>
                      <a:pt x="268" y="203"/>
                    </a:lnTo>
                    <a:lnTo>
                      <a:pt x="257" y="193"/>
                    </a:lnTo>
                    <a:lnTo>
                      <a:pt x="247" y="203"/>
                    </a:lnTo>
                    <a:lnTo>
                      <a:pt x="235" y="203"/>
                    </a:lnTo>
                    <a:lnTo>
                      <a:pt x="225" y="203"/>
                    </a:lnTo>
                    <a:lnTo>
                      <a:pt x="213" y="203"/>
                    </a:lnTo>
                    <a:lnTo>
                      <a:pt x="213" y="212"/>
                    </a:lnTo>
                    <a:lnTo>
                      <a:pt x="225" y="231"/>
                    </a:lnTo>
                    <a:lnTo>
                      <a:pt x="213" y="231"/>
                    </a:lnTo>
                    <a:lnTo>
                      <a:pt x="204" y="231"/>
                    </a:lnTo>
                    <a:lnTo>
                      <a:pt x="182" y="222"/>
                    </a:lnTo>
                    <a:lnTo>
                      <a:pt x="172" y="222"/>
                    </a:lnTo>
                    <a:lnTo>
                      <a:pt x="162" y="231"/>
                    </a:lnTo>
                    <a:lnTo>
                      <a:pt x="172" y="242"/>
                    </a:lnTo>
                    <a:lnTo>
                      <a:pt x="172" y="250"/>
                    </a:lnTo>
                    <a:lnTo>
                      <a:pt x="162" y="250"/>
                    </a:lnTo>
                    <a:lnTo>
                      <a:pt x="139" y="250"/>
                    </a:lnTo>
                    <a:lnTo>
                      <a:pt x="129" y="270"/>
                    </a:lnTo>
                    <a:lnTo>
                      <a:pt x="129" y="250"/>
                    </a:lnTo>
                    <a:lnTo>
                      <a:pt x="117" y="250"/>
                    </a:lnTo>
                    <a:lnTo>
                      <a:pt x="107" y="261"/>
                    </a:lnTo>
                    <a:lnTo>
                      <a:pt x="97" y="250"/>
                    </a:lnTo>
                    <a:lnTo>
                      <a:pt x="85" y="250"/>
                    </a:lnTo>
                    <a:lnTo>
                      <a:pt x="75" y="250"/>
                    </a:lnTo>
                    <a:lnTo>
                      <a:pt x="75" y="261"/>
                    </a:lnTo>
                    <a:lnTo>
                      <a:pt x="75" y="270"/>
                    </a:lnTo>
                    <a:lnTo>
                      <a:pt x="85" y="279"/>
                    </a:lnTo>
                    <a:lnTo>
                      <a:pt x="97" y="279"/>
                    </a:lnTo>
                    <a:lnTo>
                      <a:pt x="97" y="289"/>
                    </a:lnTo>
                    <a:lnTo>
                      <a:pt x="85" y="289"/>
                    </a:lnTo>
                    <a:lnTo>
                      <a:pt x="75" y="299"/>
                    </a:lnTo>
                    <a:lnTo>
                      <a:pt x="53" y="299"/>
                    </a:lnTo>
                    <a:lnTo>
                      <a:pt x="53" y="309"/>
                    </a:lnTo>
                    <a:lnTo>
                      <a:pt x="64" y="318"/>
                    </a:lnTo>
                    <a:lnTo>
                      <a:pt x="64" y="329"/>
                    </a:lnTo>
                    <a:lnTo>
                      <a:pt x="42" y="318"/>
                    </a:lnTo>
                    <a:lnTo>
                      <a:pt x="42" y="329"/>
                    </a:lnTo>
                    <a:lnTo>
                      <a:pt x="42" y="338"/>
                    </a:lnTo>
                    <a:lnTo>
                      <a:pt x="53" y="356"/>
                    </a:lnTo>
                    <a:lnTo>
                      <a:pt x="75" y="356"/>
                    </a:lnTo>
                    <a:lnTo>
                      <a:pt x="75" y="366"/>
                    </a:lnTo>
                    <a:lnTo>
                      <a:pt x="64" y="366"/>
                    </a:lnTo>
                    <a:lnTo>
                      <a:pt x="42" y="356"/>
                    </a:lnTo>
                    <a:lnTo>
                      <a:pt x="42" y="366"/>
                    </a:lnTo>
                    <a:lnTo>
                      <a:pt x="42" y="375"/>
                    </a:lnTo>
                    <a:lnTo>
                      <a:pt x="53" y="395"/>
                    </a:lnTo>
                    <a:lnTo>
                      <a:pt x="64" y="405"/>
                    </a:lnTo>
                    <a:lnTo>
                      <a:pt x="53" y="415"/>
                    </a:lnTo>
                    <a:lnTo>
                      <a:pt x="42" y="405"/>
                    </a:lnTo>
                    <a:lnTo>
                      <a:pt x="32" y="415"/>
                    </a:lnTo>
                    <a:lnTo>
                      <a:pt x="32" y="425"/>
                    </a:lnTo>
                    <a:lnTo>
                      <a:pt x="53" y="434"/>
                    </a:lnTo>
                    <a:lnTo>
                      <a:pt x="42" y="434"/>
                    </a:lnTo>
                    <a:lnTo>
                      <a:pt x="32" y="434"/>
                    </a:lnTo>
                    <a:lnTo>
                      <a:pt x="32" y="444"/>
                    </a:lnTo>
                    <a:lnTo>
                      <a:pt x="42" y="454"/>
                    </a:lnTo>
                    <a:lnTo>
                      <a:pt x="53" y="462"/>
                    </a:lnTo>
                    <a:lnTo>
                      <a:pt x="75" y="462"/>
                    </a:lnTo>
                    <a:lnTo>
                      <a:pt x="97" y="454"/>
                    </a:lnTo>
                    <a:lnTo>
                      <a:pt x="75" y="473"/>
                    </a:lnTo>
                    <a:lnTo>
                      <a:pt x="64" y="482"/>
                    </a:lnTo>
                    <a:lnTo>
                      <a:pt x="53" y="492"/>
                    </a:lnTo>
                    <a:lnTo>
                      <a:pt x="75" y="512"/>
                    </a:lnTo>
                    <a:lnTo>
                      <a:pt x="64" y="512"/>
                    </a:lnTo>
                    <a:lnTo>
                      <a:pt x="53" y="512"/>
                    </a:lnTo>
                    <a:lnTo>
                      <a:pt x="42" y="520"/>
                    </a:lnTo>
                    <a:lnTo>
                      <a:pt x="32" y="512"/>
                    </a:lnTo>
                    <a:lnTo>
                      <a:pt x="22" y="512"/>
                    </a:lnTo>
                    <a:lnTo>
                      <a:pt x="10" y="530"/>
                    </a:lnTo>
                    <a:lnTo>
                      <a:pt x="10" y="539"/>
                    </a:lnTo>
                    <a:lnTo>
                      <a:pt x="0" y="559"/>
                    </a:lnTo>
                    <a:lnTo>
                      <a:pt x="10" y="569"/>
                    </a:lnTo>
                    <a:lnTo>
                      <a:pt x="32" y="539"/>
                    </a:lnTo>
                    <a:lnTo>
                      <a:pt x="53" y="539"/>
                    </a:lnTo>
                    <a:lnTo>
                      <a:pt x="53" y="549"/>
                    </a:lnTo>
                    <a:lnTo>
                      <a:pt x="53" y="569"/>
                    </a:lnTo>
                    <a:lnTo>
                      <a:pt x="42" y="569"/>
                    </a:lnTo>
                    <a:lnTo>
                      <a:pt x="42" y="588"/>
                    </a:lnTo>
                    <a:lnTo>
                      <a:pt x="32" y="598"/>
                    </a:lnTo>
                    <a:lnTo>
                      <a:pt x="32" y="588"/>
                    </a:lnTo>
                    <a:lnTo>
                      <a:pt x="22" y="598"/>
                    </a:lnTo>
                    <a:lnTo>
                      <a:pt x="22" y="607"/>
                    </a:lnTo>
                    <a:lnTo>
                      <a:pt x="22" y="627"/>
                    </a:lnTo>
                    <a:lnTo>
                      <a:pt x="22" y="637"/>
                    </a:lnTo>
                    <a:lnTo>
                      <a:pt x="42" y="655"/>
                    </a:lnTo>
                    <a:lnTo>
                      <a:pt x="75" y="665"/>
                    </a:lnTo>
                    <a:lnTo>
                      <a:pt x="53" y="684"/>
                    </a:lnTo>
                    <a:lnTo>
                      <a:pt x="75" y="694"/>
                    </a:lnTo>
                    <a:lnTo>
                      <a:pt x="85" y="684"/>
                    </a:lnTo>
                    <a:lnTo>
                      <a:pt x="85" y="703"/>
                    </a:lnTo>
                    <a:lnTo>
                      <a:pt x="117" y="703"/>
                    </a:lnTo>
                    <a:lnTo>
                      <a:pt x="139" y="703"/>
                    </a:lnTo>
                    <a:lnTo>
                      <a:pt x="162" y="694"/>
                    </a:lnTo>
                    <a:lnTo>
                      <a:pt x="162" y="703"/>
                    </a:lnTo>
                    <a:lnTo>
                      <a:pt x="182" y="694"/>
                    </a:lnTo>
                    <a:lnTo>
                      <a:pt x="193" y="684"/>
                    </a:lnTo>
                    <a:lnTo>
                      <a:pt x="204" y="665"/>
                    </a:lnTo>
                    <a:lnTo>
                      <a:pt x="213" y="655"/>
                    </a:lnTo>
                    <a:lnTo>
                      <a:pt x="247" y="646"/>
                    </a:lnTo>
                    <a:lnTo>
                      <a:pt x="247" y="637"/>
                    </a:lnTo>
                    <a:lnTo>
                      <a:pt x="257" y="627"/>
                    </a:lnTo>
                    <a:lnTo>
                      <a:pt x="279" y="627"/>
                    </a:lnTo>
                    <a:lnTo>
                      <a:pt x="279" y="637"/>
                    </a:lnTo>
                    <a:lnTo>
                      <a:pt x="290" y="646"/>
                    </a:lnTo>
                    <a:lnTo>
                      <a:pt x="311" y="637"/>
                    </a:lnTo>
                    <a:lnTo>
                      <a:pt x="311" y="617"/>
                    </a:lnTo>
                    <a:lnTo>
                      <a:pt x="331" y="598"/>
                    </a:lnTo>
                    <a:lnTo>
                      <a:pt x="331" y="578"/>
                    </a:lnTo>
                    <a:lnTo>
                      <a:pt x="322" y="569"/>
                    </a:lnTo>
                    <a:lnTo>
                      <a:pt x="343" y="549"/>
                    </a:lnTo>
                    <a:lnTo>
                      <a:pt x="354" y="539"/>
                    </a:lnTo>
                    <a:lnTo>
                      <a:pt x="365" y="530"/>
                    </a:lnTo>
                    <a:lnTo>
                      <a:pt x="375" y="530"/>
                    </a:lnTo>
                    <a:lnTo>
                      <a:pt x="375" y="549"/>
                    </a:lnTo>
                    <a:lnTo>
                      <a:pt x="365" y="559"/>
                    </a:lnTo>
                    <a:lnTo>
                      <a:pt x="354" y="559"/>
                    </a:lnTo>
                    <a:lnTo>
                      <a:pt x="354" y="578"/>
                    </a:lnTo>
                    <a:lnTo>
                      <a:pt x="365" y="578"/>
                    </a:lnTo>
                    <a:lnTo>
                      <a:pt x="395" y="598"/>
                    </a:lnTo>
                    <a:lnTo>
                      <a:pt x="377" y="617"/>
                    </a:lnTo>
                    <a:lnTo>
                      <a:pt x="377" y="617"/>
                    </a:lnTo>
                  </a:path>
                </a:pathLst>
              </a:custGeom>
              <a:solidFill>
                <a:srgbClr val="0072C6"/>
              </a:solidFill>
              <a:ln w="3175" cmpd="sng">
                <a:solidFill>
                  <a:schemeClr val="bg1"/>
                </a:solidFill>
                <a:prstDash val="solid"/>
                <a:round/>
                <a:headEnd/>
                <a:tailEnd/>
              </a:ln>
            </p:spPr>
            <p:txBody>
              <a:bodyPr/>
              <a:lstStyle/>
              <a:p>
                <a:pPr>
                  <a:defRPr/>
                </a:pPr>
                <a:endParaRPr lang="de-CH"/>
              </a:p>
            </p:txBody>
          </p:sp>
          <p:sp>
            <p:nvSpPr>
              <p:cNvPr id="1294" name="Freeform 75"/>
              <p:cNvSpPr>
                <a:spLocks/>
              </p:cNvSpPr>
              <p:nvPr/>
            </p:nvSpPr>
            <p:spPr bwMode="auto">
              <a:xfrm>
                <a:off x="3624" y="1047"/>
                <a:ext cx="626" cy="967"/>
              </a:xfrm>
              <a:custGeom>
                <a:avLst/>
                <a:gdLst>
                  <a:gd name="T0" fmla="*/ 235 w 611"/>
                  <a:gd name="T1" fmla="*/ 48 h 1020"/>
                  <a:gd name="T2" fmla="*/ 215 w 611"/>
                  <a:gd name="T3" fmla="*/ 96 h 1020"/>
                  <a:gd name="T4" fmla="*/ 193 w 611"/>
                  <a:gd name="T5" fmla="*/ 135 h 1020"/>
                  <a:gd name="T6" fmla="*/ 149 w 611"/>
                  <a:gd name="T7" fmla="*/ 153 h 1020"/>
                  <a:gd name="T8" fmla="*/ 106 w 611"/>
                  <a:gd name="T9" fmla="*/ 181 h 1020"/>
                  <a:gd name="T10" fmla="*/ 97 w 611"/>
                  <a:gd name="T11" fmla="*/ 249 h 1020"/>
                  <a:gd name="T12" fmla="*/ 106 w 611"/>
                  <a:gd name="T13" fmla="*/ 308 h 1020"/>
                  <a:gd name="T14" fmla="*/ 97 w 611"/>
                  <a:gd name="T15" fmla="*/ 354 h 1020"/>
                  <a:gd name="T16" fmla="*/ 118 w 611"/>
                  <a:gd name="T17" fmla="*/ 404 h 1020"/>
                  <a:gd name="T18" fmla="*/ 97 w 611"/>
                  <a:gd name="T19" fmla="*/ 461 h 1020"/>
                  <a:gd name="T20" fmla="*/ 85 w 611"/>
                  <a:gd name="T21" fmla="*/ 538 h 1020"/>
                  <a:gd name="T22" fmla="*/ 53 w 611"/>
                  <a:gd name="T23" fmla="*/ 557 h 1020"/>
                  <a:gd name="T24" fmla="*/ 31 w 611"/>
                  <a:gd name="T25" fmla="*/ 606 h 1020"/>
                  <a:gd name="T26" fmla="*/ 10 w 611"/>
                  <a:gd name="T27" fmla="*/ 625 h 1020"/>
                  <a:gd name="T28" fmla="*/ 0 w 611"/>
                  <a:gd name="T29" fmla="*/ 635 h 1020"/>
                  <a:gd name="T30" fmla="*/ 0 w 611"/>
                  <a:gd name="T31" fmla="*/ 682 h 1020"/>
                  <a:gd name="T32" fmla="*/ 11 w 611"/>
                  <a:gd name="T33" fmla="*/ 721 h 1020"/>
                  <a:gd name="T34" fmla="*/ 20 w 611"/>
                  <a:gd name="T35" fmla="*/ 750 h 1020"/>
                  <a:gd name="T36" fmla="*/ 20 w 611"/>
                  <a:gd name="T37" fmla="*/ 799 h 1020"/>
                  <a:gd name="T38" fmla="*/ 31 w 611"/>
                  <a:gd name="T39" fmla="*/ 846 h 1020"/>
                  <a:gd name="T40" fmla="*/ 63 w 611"/>
                  <a:gd name="T41" fmla="*/ 894 h 1020"/>
                  <a:gd name="T42" fmla="*/ 43 w 611"/>
                  <a:gd name="T43" fmla="*/ 924 h 1020"/>
                  <a:gd name="T44" fmla="*/ 53 w 611"/>
                  <a:gd name="T45" fmla="*/ 962 h 1020"/>
                  <a:gd name="T46" fmla="*/ 53 w 611"/>
                  <a:gd name="T47" fmla="*/ 1010 h 1020"/>
                  <a:gd name="T48" fmla="*/ 118 w 611"/>
                  <a:gd name="T49" fmla="*/ 1010 h 1020"/>
                  <a:gd name="T50" fmla="*/ 149 w 611"/>
                  <a:gd name="T51" fmla="*/ 1010 h 1020"/>
                  <a:gd name="T52" fmla="*/ 171 w 611"/>
                  <a:gd name="T53" fmla="*/ 962 h 1020"/>
                  <a:gd name="T54" fmla="*/ 193 w 611"/>
                  <a:gd name="T55" fmla="*/ 942 h 1020"/>
                  <a:gd name="T56" fmla="*/ 246 w 611"/>
                  <a:gd name="T57" fmla="*/ 952 h 1020"/>
                  <a:gd name="T58" fmla="*/ 278 w 611"/>
                  <a:gd name="T59" fmla="*/ 924 h 1020"/>
                  <a:gd name="T60" fmla="*/ 321 w 611"/>
                  <a:gd name="T61" fmla="*/ 856 h 1020"/>
                  <a:gd name="T62" fmla="*/ 333 w 611"/>
                  <a:gd name="T63" fmla="*/ 819 h 1020"/>
                  <a:gd name="T64" fmla="*/ 333 w 611"/>
                  <a:gd name="T65" fmla="*/ 779 h 1020"/>
                  <a:gd name="T66" fmla="*/ 343 w 611"/>
                  <a:gd name="T67" fmla="*/ 730 h 1020"/>
                  <a:gd name="T68" fmla="*/ 333 w 611"/>
                  <a:gd name="T69" fmla="*/ 682 h 1020"/>
                  <a:gd name="T70" fmla="*/ 386 w 611"/>
                  <a:gd name="T71" fmla="*/ 664 h 1020"/>
                  <a:gd name="T72" fmla="*/ 418 w 611"/>
                  <a:gd name="T73" fmla="*/ 664 h 1020"/>
                  <a:gd name="T74" fmla="*/ 440 w 611"/>
                  <a:gd name="T75" fmla="*/ 616 h 1020"/>
                  <a:gd name="T76" fmla="*/ 483 w 611"/>
                  <a:gd name="T77" fmla="*/ 567 h 1020"/>
                  <a:gd name="T78" fmla="*/ 450 w 611"/>
                  <a:gd name="T79" fmla="*/ 538 h 1020"/>
                  <a:gd name="T80" fmla="*/ 430 w 611"/>
                  <a:gd name="T81" fmla="*/ 500 h 1020"/>
                  <a:gd name="T82" fmla="*/ 386 w 611"/>
                  <a:gd name="T83" fmla="*/ 480 h 1020"/>
                  <a:gd name="T84" fmla="*/ 364 w 611"/>
                  <a:gd name="T85" fmla="*/ 433 h 1020"/>
                  <a:gd name="T86" fmla="*/ 386 w 611"/>
                  <a:gd name="T87" fmla="*/ 394 h 1020"/>
                  <a:gd name="T88" fmla="*/ 396 w 611"/>
                  <a:gd name="T89" fmla="*/ 354 h 1020"/>
                  <a:gd name="T90" fmla="*/ 375 w 611"/>
                  <a:gd name="T91" fmla="*/ 308 h 1020"/>
                  <a:gd name="T92" fmla="*/ 418 w 611"/>
                  <a:gd name="T93" fmla="*/ 278 h 1020"/>
                  <a:gd name="T94" fmla="*/ 472 w 611"/>
                  <a:gd name="T95" fmla="*/ 260 h 1020"/>
                  <a:gd name="T96" fmla="*/ 493 w 611"/>
                  <a:gd name="T97" fmla="*/ 221 h 1020"/>
                  <a:gd name="T98" fmla="*/ 525 w 611"/>
                  <a:gd name="T99" fmla="*/ 192 h 1020"/>
                  <a:gd name="T100" fmla="*/ 568 w 611"/>
                  <a:gd name="T101" fmla="*/ 153 h 1020"/>
                  <a:gd name="T102" fmla="*/ 590 w 611"/>
                  <a:gd name="T103" fmla="*/ 116 h 1020"/>
                  <a:gd name="T104" fmla="*/ 601 w 611"/>
                  <a:gd name="T105" fmla="*/ 67 h 1020"/>
                  <a:gd name="T106" fmla="*/ 611 w 611"/>
                  <a:gd name="T107" fmla="*/ 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1" h="1020">
                    <a:moveTo>
                      <a:pt x="245" y="0"/>
                    </a:moveTo>
                    <a:lnTo>
                      <a:pt x="245" y="8"/>
                    </a:lnTo>
                    <a:lnTo>
                      <a:pt x="235" y="39"/>
                    </a:lnTo>
                    <a:lnTo>
                      <a:pt x="235" y="48"/>
                    </a:lnTo>
                    <a:lnTo>
                      <a:pt x="215" y="57"/>
                    </a:lnTo>
                    <a:lnTo>
                      <a:pt x="203" y="67"/>
                    </a:lnTo>
                    <a:lnTo>
                      <a:pt x="215" y="86"/>
                    </a:lnTo>
                    <a:lnTo>
                      <a:pt x="215" y="96"/>
                    </a:lnTo>
                    <a:lnTo>
                      <a:pt x="215" y="105"/>
                    </a:lnTo>
                    <a:lnTo>
                      <a:pt x="225" y="124"/>
                    </a:lnTo>
                    <a:lnTo>
                      <a:pt x="215" y="135"/>
                    </a:lnTo>
                    <a:lnTo>
                      <a:pt x="193" y="135"/>
                    </a:lnTo>
                    <a:lnTo>
                      <a:pt x="181" y="135"/>
                    </a:lnTo>
                    <a:lnTo>
                      <a:pt x="171" y="144"/>
                    </a:lnTo>
                    <a:lnTo>
                      <a:pt x="160" y="153"/>
                    </a:lnTo>
                    <a:lnTo>
                      <a:pt x="149" y="153"/>
                    </a:lnTo>
                    <a:lnTo>
                      <a:pt x="149" y="144"/>
                    </a:lnTo>
                    <a:lnTo>
                      <a:pt x="128" y="153"/>
                    </a:lnTo>
                    <a:lnTo>
                      <a:pt x="118" y="163"/>
                    </a:lnTo>
                    <a:lnTo>
                      <a:pt x="106" y="181"/>
                    </a:lnTo>
                    <a:lnTo>
                      <a:pt x="106" y="201"/>
                    </a:lnTo>
                    <a:lnTo>
                      <a:pt x="106" y="221"/>
                    </a:lnTo>
                    <a:lnTo>
                      <a:pt x="106" y="240"/>
                    </a:lnTo>
                    <a:lnTo>
                      <a:pt x="97" y="249"/>
                    </a:lnTo>
                    <a:lnTo>
                      <a:pt x="97" y="269"/>
                    </a:lnTo>
                    <a:lnTo>
                      <a:pt x="97" y="278"/>
                    </a:lnTo>
                    <a:lnTo>
                      <a:pt x="106" y="288"/>
                    </a:lnTo>
                    <a:lnTo>
                      <a:pt x="106" y="308"/>
                    </a:lnTo>
                    <a:lnTo>
                      <a:pt x="106" y="317"/>
                    </a:lnTo>
                    <a:lnTo>
                      <a:pt x="97" y="336"/>
                    </a:lnTo>
                    <a:lnTo>
                      <a:pt x="97" y="346"/>
                    </a:lnTo>
                    <a:lnTo>
                      <a:pt x="97" y="354"/>
                    </a:lnTo>
                    <a:lnTo>
                      <a:pt x="106" y="365"/>
                    </a:lnTo>
                    <a:lnTo>
                      <a:pt x="118" y="374"/>
                    </a:lnTo>
                    <a:lnTo>
                      <a:pt x="118" y="384"/>
                    </a:lnTo>
                    <a:lnTo>
                      <a:pt x="118" y="404"/>
                    </a:lnTo>
                    <a:lnTo>
                      <a:pt x="118" y="413"/>
                    </a:lnTo>
                    <a:lnTo>
                      <a:pt x="85" y="433"/>
                    </a:lnTo>
                    <a:lnTo>
                      <a:pt x="85" y="443"/>
                    </a:lnTo>
                    <a:lnTo>
                      <a:pt x="97" y="461"/>
                    </a:lnTo>
                    <a:lnTo>
                      <a:pt x="97" y="472"/>
                    </a:lnTo>
                    <a:lnTo>
                      <a:pt x="97" y="480"/>
                    </a:lnTo>
                    <a:lnTo>
                      <a:pt x="97" y="511"/>
                    </a:lnTo>
                    <a:lnTo>
                      <a:pt x="85" y="538"/>
                    </a:lnTo>
                    <a:lnTo>
                      <a:pt x="74" y="538"/>
                    </a:lnTo>
                    <a:lnTo>
                      <a:pt x="63" y="538"/>
                    </a:lnTo>
                    <a:lnTo>
                      <a:pt x="53" y="548"/>
                    </a:lnTo>
                    <a:lnTo>
                      <a:pt x="53" y="557"/>
                    </a:lnTo>
                    <a:lnTo>
                      <a:pt x="42" y="567"/>
                    </a:lnTo>
                    <a:lnTo>
                      <a:pt x="42" y="577"/>
                    </a:lnTo>
                    <a:lnTo>
                      <a:pt x="20" y="596"/>
                    </a:lnTo>
                    <a:lnTo>
                      <a:pt x="31" y="606"/>
                    </a:lnTo>
                    <a:lnTo>
                      <a:pt x="31" y="616"/>
                    </a:lnTo>
                    <a:lnTo>
                      <a:pt x="31" y="625"/>
                    </a:lnTo>
                    <a:lnTo>
                      <a:pt x="20" y="635"/>
                    </a:lnTo>
                    <a:lnTo>
                      <a:pt x="10" y="625"/>
                    </a:lnTo>
                    <a:lnTo>
                      <a:pt x="10" y="616"/>
                    </a:lnTo>
                    <a:lnTo>
                      <a:pt x="0" y="616"/>
                    </a:lnTo>
                    <a:lnTo>
                      <a:pt x="0" y="616"/>
                    </a:lnTo>
                    <a:lnTo>
                      <a:pt x="0" y="635"/>
                    </a:lnTo>
                    <a:lnTo>
                      <a:pt x="0" y="645"/>
                    </a:lnTo>
                    <a:lnTo>
                      <a:pt x="0" y="664"/>
                    </a:lnTo>
                    <a:lnTo>
                      <a:pt x="0" y="673"/>
                    </a:lnTo>
                    <a:lnTo>
                      <a:pt x="0" y="682"/>
                    </a:lnTo>
                    <a:lnTo>
                      <a:pt x="0" y="693"/>
                    </a:lnTo>
                    <a:lnTo>
                      <a:pt x="0" y="702"/>
                    </a:lnTo>
                    <a:lnTo>
                      <a:pt x="11" y="702"/>
                    </a:lnTo>
                    <a:lnTo>
                      <a:pt x="11" y="721"/>
                    </a:lnTo>
                    <a:lnTo>
                      <a:pt x="20" y="712"/>
                    </a:lnTo>
                    <a:lnTo>
                      <a:pt x="31" y="721"/>
                    </a:lnTo>
                    <a:lnTo>
                      <a:pt x="20" y="740"/>
                    </a:lnTo>
                    <a:lnTo>
                      <a:pt x="20" y="750"/>
                    </a:lnTo>
                    <a:lnTo>
                      <a:pt x="20" y="760"/>
                    </a:lnTo>
                    <a:lnTo>
                      <a:pt x="20" y="769"/>
                    </a:lnTo>
                    <a:lnTo>
                      <a:pt x="20" y="789"/>
                    </a:lnTo>
                    <a:lnTo>
                      <a:pt x="20" y="799"/>
                    </a:lnTo>
                    <a:lnTo>
                      <a:pt x="31" y="808"/>
                    </a:lnTo>
                    <a:lnTo>
                      <a:pt x="20" y="819"/>
                    </a:lnTo>
                    <a:lnTo>
                      <a:pt x="20" y="837"/>
                    </a:lnTo>
                    <a:lnTo>
                      <a:pt x="31" y="846"/>
                    </a:lnTo>
                    <a:lnTo>
                      <a:pt x="43" y="846"/>
                    </a:lnTo>
                    <a:lnTo>
                      <a:pt x="43" y="876"/>
                    </a:lnTo>
                    <a:lnTo>
                      <a:pt x="63" y="885"/>
                    </a:lnTo>
                    <a:lnTo>
                      <a:pt x="63" y="894"/>
                    </a:lnTo>
                    <a:lnTo>
                      <a:pt x="63" y="903"/>
                    </a:lnTo>
                    <a:lnTo>
                      <a:pt x="53" y="903"/>
                    </a:lnTo>
                    <a:lnTo>
                      <a:pt x="53" y="913"/>
                    </a:lnTo>
                    <a:lnTo>
                      <a:pt x="43" y="924"/>
                    </a:lnTo>
                    <a:lnTo>
                      <a:pt x="43" y="933"/>
                    </a:lnTo>
                    <a:lnTo>
                      <a:pt x="43" y="942"/>
                    </a:lnTo>
                    <a:lnTo>
                      <a:pt x="53" y="952"/>
                    </a:lnTo>
                    <a:lnTo>
                      <a:pt x="53" y="962"/>
                    </a:lnTo>
                    <a:lnTo>
                      <a:pt x="63" y="972"/>
                    </a:lnTo>
                    <a:lnTo>
                      <a:pt x="63" y="981"/>
                    </a:lnTo>
                    <a:lnTo>
                      <a:pt x="63" y="1001"/>
                    </a:lnTo>
                    <a:lnTo>
                      <a:pt x="53" y="1010"/>
                    </a:lnTo>
                    <a:lnTo>
                      <a:pt x="63" y="1020"/>
                    </a:lnTo>
                    <a:lnTo>
                      <a:pt x="74" y="1010"/>
                    </a:lnTo>
                    <a:lnTo>
                      <a:pt x="85" y="1020"/>
                    </a:lnTo>
                    <a:lnTo>
                      <a:pt x="118" y="1010"/>
                    </a:lnTo>
                    <a:lnTo>
                      <a:pt x="128" y="1020"/>
                    </a:lnTo>
                    <a:lnTo>
                      <a:pt x="140" y="1020"/>
                    </a:lnTo>
                    <a:lnTo>
                      <a:pt x="149" y="1020"/>
                    </a:lnTo>
                    <a:lnTo>
                      <a:pt x="149" y="1010"/>
                    </a:lnTo>
                    <a:lnTo>
                      <a:pt x="149" y="992"/>
                    </a:lnTo>
                    <a:lnTo>
                      <a:pt x="149" y="972"/>
                    </a:lnTo>
                    <a:lnTo>
                      <a:pt x="160" y="962"/>
                    </a:lnTo>
                    <a:lnTo>
                      <a:pt x="171" y="962"/>
                    </a:lnTo>
                    <a:lnTo>
                      <a:pt x="181" y="962"/>
                    </a:lnTo>
                    <a:lnTo>
                      <a:pt x="193" y="952"/>
                    </a:lnTo>
                    <a:lnTo>
                      <a:pt x="181" y="952"/>
                    </a:lnTo>
                    <a:lnTo>
                      <a:pt x="193" y="942"/>
                    </a:lnTo>
                    <a:lnTo>
                      <a:pt x="215" y="933"/>
                    </a:lnTo>
                    <a:lnTo>
                      <a:pt x="237" y="942"/>
                    </a:lnTo>
                    <a:lnTo>
                      <a:pt x="237" y="952"/>
                    </a:lnTo>
                    <a:lnTo>
                      <a:pt x="246" y="952"/>
                    </a:lnTo>
                    <a:lnTo>
                      <a:pt x="268" y="952"/>
                    </a:lnTo>
                    <a:lnTo>
                      <a:pt x="278" y="952"/>
                    </a:lnTo>
                    <a:lnTo>
                      <a:pt x="278" y="933"/>
                    </a:lnTo>
                    <a:lnTo>
                      <a:pt x="278" y="924"/>
                    </a:lnTo>
                    <a:lnTo>
                      <a:pt x="300" y="894"/>
                    </a:lnTo>
                    <a:lnTo>
                      <a:pt x="300" y="876"/>
                    </a:lnTo>
                    <a:lnTo>
                      <a:pt x="310" y="865"/>
                    </a:lnTo>
                    <a:lnTo>
                      <a:pt x="321" y="856"/>
                    </a:lnTo>
                    <a:lnTo>
                      <a:pt x="321" y="846"/>
                    </a:lnTo>
                    <a:lnTo>
                      <a:pt x="310" y="846"/>
                    </a:lnTo>
                    <a:lnTo>
                      <a:pt x="321" y="826"/>
                    </a:lnTo>
                    <a:lnTo>
                      <a:pt x="333" y="819"/>
                    </a:lnTo>
                    <a:lnTo>
                      <a:pt x="321" y="808"/>
                    </a:lnTo>
                    <a:lnTo>
                      <a:pt x="321" y="799"/>
                    </a:lnTo>
                    <a:lnTo>
                      <a:pt x="321" y="789"/>
                    </a:lnTo>
                    <a:lnTo>
                      <a:pt x="333" y="779"/>
                    </a:lnTo>
                    <a:lnTo>
                      <a:pt x="333" y="769"/>
                    </a:lnTo>
                    <a:lnTo>
                      <a:pt x="343" y="750"/>
                    </a:lnTo>
                    <a:lnTo>
                      <a:pt x="343" y="740"/>
                    </a:lnTo>
                    <a:lnTo>
                      <a:pt x="343" y="730"/>
                    </a:lnTo>
                    <a:lnTo>
                      <a:pt x="333" y="712"/>
                    </a:lnTo>
                    <a:lnTo>
                      <a:pt x="355" y="702"/>
                    </a:lnTo>
                    <a:lnTo>
                      <a:pt x="321" y="693"/>
                    </a:lnTo>
                    <a:lnTo>
                      <a:pt x="333" y="682"/>
                    </a:lnTo>
                    <a:lnTo>
                      <a:pt x="355" y="693"/>
                    </a:lnTo>
                    <a:lnTo>
                      <a:pt x="364" y="693"/>
                    </a:lnTo>
                    <a:lnTo>
                      <a:pt x="386" y="673"/>
                    </a:lnTo>
                    <a:lnTo>
                      <a:pt x="386" y="664"/>
                    </a:lnTo>
                    <a:lnTo>
                      <a:pt x="386" y="653"/>
                    </a:lnTo>
                    <a:lnTo>
                      <a:pt x="396" y="653"/>
                    </a:lnTo>
                    <a:lnTo>
                      <a:pt x="408" y="653"/>
                    </a:lnTo>
                    <a:lnTo>
                      <a:pt x="418" y="664"/>
                    </a:lnTo>
                    <a:lnTo>
                      <a:pt x="430" y="645"/>
                    </a:lnTo>
                    <a:lnTo>
                      <a:pt x="440" y="635"/>
                    </a:lnTo>
                    <a:lnTo>
                      <a:pt x="461" y="625"/>
                    </a:lnTo>
                    <a:lnTo>
                      <a:pt x="440" y="616"/>
                    </a:lnTo>
                    <a:lnTo>
                      <a:pt x="440" y="606"/>
                    </a:lnTo>
                    <a:lnTo>
                      <a:pt x="450" y="596"/>
                    </a:lnTo>
                    <a:lnTo>
                      <a:pt x="461" y="596"/>
                    </a:lnTo>
                    <a:lnTo>
                      <a:pt x="483" y="567"/>
                    </a:lnTo>
                    <a:lnTo>
                      <a:pt x="472" y="557"/>
                    </a:lnTo>
                    <a:lnTo>
                      <a:pt x="472" y="538"/>
                    </a:lnTo>
                    <a:lnTo>
                      <a:pt x="450" y="548"/>
                    </a:lnTo>
                    <a:lnTo>
                      <a:pt x="450" y="538"/>
                    </a:lnTo>
                    <a:lnTo>
                      <a:pt x="450" y="529"/>
                    </a:lnTo>
                    <a:lnTo>
                      <a:pt x="440" y="519"/>
                    </a:lnTo>
                    <a:lnTo>
                      <a:pt x="430" y="511"/>
                    </a:lnTo>
                    <a:lnTo>
                      <a:pt x="430" y="500"/>
                    </a:lnTo>
                    <a:lnTo>
                      <a:pt x="430" y="491"/>
                    </a:lnTo>
                    <a:lnTo>
                      <a:pt x="408" y="500"/>
                    </a:lnTo>
                    <a:lnTo>
                      <a:pt x="396" y="491"/>
                    </a:lnTo>
                    <a:lnTo>
                      <a:pt x="386" y="480"/>
                    </a:lnTo>
                    <a:lnTo>
                      <a:pt x="386" y="461"/>
                    </a:lnTo>
                    <a:lnTo>
                      <a:pt x="375" y="452"/>
                    </a:lnTo>
                    <a:lnTo>
                      <a:pt x="375" y="443"/>
                    </a:lnTo>
                    <a:lnTo>
                      <a:pt x="364" y="433"/>
                    </a:lnTo>
                    <a:lnTo>
                      <a:pt x="375" y="433"/>
                    </a:lnTo>
                    <a:lnTo>
                      <a:pt x="386" y="423"/>
                    </a:lnTo>
                    <a:lnTo>
                      <a:pt x="386" y="404"/>
                    </a:lnTo>
                    <a:lnTo>
                      <a:pt x="386" y="394"/>
                    </a:lnTo>
                    <a:lnTo>
                      <a:pt x="386" y="374"/>
                    </a:lnTo>
                    <a:lnTo>
                      <a:pt x="396" y="374"/>
                    </a:lnTo>
                    <a:lnTo>
                      <a:pt x="386" y="365"/>
                    </a:lnTo>
                    <a:lnTo>
                      <a:pt x="396" y="354"/>
                    </a:lnTo>
                    <a:lnTo>
                      <a:pt x="396" y="336"/>
                    </a:lnTo>
                    <a:lnTo>
                      <a:pt x="408" y="328"/>
                    </a:lnTo>
                    <a:lnTo>
                      <a:pt x="408" y="308"/>
                    </a:lnTo>
                    <a:lnTo>
                      <a:pt x="375" y="308"/>
                    </a:lnTo>
                    <a:lnTo>
                      <a:pt x="375" y="288"/>
                    </a:lnTo>
                    <a:lnTo>
                      <a:pt x="386" y="278"/>
                    </a:lnTo>
                    <a:lnTo>
                      <a:pt x="408" y="288"/>
                    </a:lnTo>
                    <a:lnTo>
                      <a:pt x="418" y="278"/>
                    </a:lnTo>
                    <a:lnTo>
                      <a:pt x="430" y="278"/>
                    </a:lnTo>
                    <a:lnTo>
                      <a:pt x="440" y="269"/>
                    </a:lnTo>
                    <a:lnTo>
                      <a:pt x="450" y="269"/>
                    </a:lnTo>
                    <a:lnTo>
                      <a:pt x="472" y="260"/>
                    </a:lnTo>
                    <a:lnTo>
                      <a:pt x="461" y="249"/>
                    </a:lnTo>
                    <a:lnTo>
                      <a:pt x="483" y="230"/>
                    </a:lnTo>
                    <a:lnTo>
                      <a:pt x="472" y="221"/>
                    </a:lnTo>
                    <a:lnTo>
                      <a:pt x="493" y="221"/>
                    </a:lnTo>
                    <a:lnTo>
                      <a:pt x="504" y="201"/>
                    </a:lnTo>
                    <a:lnTo>
                      <a:pt x="515" y="210"/>
                    </a:lnTo>
                    <a:lnTo>
                      <a:pt x="536" y="201"/>
                    </a:lnTo>
                    <a:lnTo>
                      <a:pt x="525" y="192"/>
                    </a:lnTo>
                    <a:lnTo>
                      <a:pt x="536" y="181"/>
                    </a:lnTo>
                    <a:lnTo>
                      <a:pt x="547" y="181"/>
                    </a:lnTo>
                    <a:lnTo>
                      <a:pt x="568" y="173"/>
                    </a:lnTo>
                    <a:lnTo>
                      <a:pt x="568" y="153"/>
                    </a:lnTo>
                    <a:lnTo>
                      <a:pt x="568" y="144"/>
                    </a:lnTo>
                    <a:lnTo>
                      <a:pt x="568" y="135"/>
                    </a:lnTo>
                    <a:lnTo>
                      <a:pt x="579" y="116"/>
                    </a:lnTo>
                    <a:lnTo>
                      <a:pt x="590" y="116"/>
                    </a:lnTo>
                    <a:lnTo>
                      <a:pt x="601" y="96"/>
                    </a:lnTo>
                    <a:lnTo>
                      <a:pt x="611" y="86"/>
                    </a:lnTo>
                    <a:lnTo>
                      <a:pt x="601" y="76"/>
                    </a:lnTo>
                    <a:lnTo>
                      <a:pt x="601" y="67"/>
                    </a:lnTo>
                    <a:lnTo>
                      <a:pt x="601" y="48"/>
                    </a:lnTo>
                    <a:lnTo>
                      <a:pt x="601" y="29"/>
                    </a:lnTo>
                    <a:lnTo>
                      <a:pt x="611" y="19"/>
                    </a:lnTo>
                    <a:lnTo>
                      <a:pt x="611" y="8"/>
                    </a:lnTo>
                    <a:lnTo>
                      <a:pt x="611" y="0"/>
                    </a:lnTo>
                  </a:path>
                </a:pathLst>
              </a:custGeom>
              <a:grpFill/>
              <a:ln w="3175" cmpd="sng">
                <a:solidFill>
                  <a:schemeClr val="bg1"/>
                </a:solidFill>
                <a:prstDash val="solid"/>
                <a:round/>
                <a:headEnd/>
                <a:tailEnd/>
              </a:ln>
            </p:spPr>
            <p:txBody>
              <a:bodyPr/>
              <a:lstStyle/>
              <a:p>
                <a:pPr>
                  <a:defRPr/>
                </a:pPr>
                <a:endParaRPr lang="de-CH"/>
              </a:p>
            </p:txBody>
          </p:sp>
          <p:sp>
            <p:nvSpPr>
              <p:cNvPr id="1295" name="Freeform 76"/>
              <p:cNvSpPr>
                <a:spLocks/>
              </p:cNvSpPr>
              <p:nvPr/>
            </p:nvSpPr>
            <p:spPr bwMode="auto">
              <a:xfrm>
                <a:off x="4247" y="1045"/>
                <a:ext cx="409" cy="521"/>
              </a:xfrm>
              <a:custGeom>
                <a:avLst/>
                <a:gdLst>
                  <a:gd name="T0" fmla="*/ 190 w 398"/>
                  <a:gd name="T1" fmla="*/ 21 h 549"/>
                  <a:gd name="T2" fmla="*/ 202 w 398"/>
                  <a:gd name="T3" fmla="*/ 40 h 549"/>
                  <a:gd name="T4" fmla="*/ 181 w 398"/>
                  <a:gd name="T5" fmla="*/ 40 h 549"/>
                  <a:gd name="T6" fmla="*/ 169 w 398"/>
                  <a:gd name="T7" fmla="*/ 49 h 549"/>
                  <a:gd name="T8" fmla="*/ 147 w 398"/>
                  <a:gd name="T9" fmla="*/ 87 h 549"/>
                  <a:gd name="T10" fmla="*/ 126 w 398"/>
                  <a:gd name="T11" fmla="*/ 117 h 549"/>
                  <a:gd name="T12" fmla="*/ 106 w 398"/>
                  <a:gd name="T13" fmla="*/ 145 h 549"/>
                  <a:gd name="T14" fmla="*/ 85 w 398"/>
                  <a:gd name="T15" fmla="*/ 165 h 549"/>
                  <a:gd name="T16" fmla="*/ 85 w 398"/>
                  <a:gd name="T17" fmla="*/ 165 h 549"/>
                  <a:gd name="T18" fmla="*/ 63 w 398"/>
                  <a:gd name="T19" fmla="*/ 183 h 549"/>
                  <a:gd name="T20" fmla="*/ 63 w 398"/>
                  <a:gd name="T21" fmla="*/ 211 h 549"/>
                  <a:gd name="T22" fmla="*/ 32 w 398"/>
                  <a:gd name="T23" fmla="*/ 211 h 549"/>
                  <a:gd name="T24" fmla="*/ 21 w 398"/>
                  <a:gd name="T25" fmla="*/ 231 h 549"/>
                  <a:gd name="T26" fmla="*/ 0 w 398"/>
                  <a:gd name="T27" fmla="*/ 270 h 549"/>
                  <a:gd name="T28" fmla="*/ 10 w 398"/>
                  <a:gd name="T29" fmla="*/ 289 h 549"/>
                  <a:gd name="T30" fmla="*/ 0 w 398"/>
                  <a:gd name="T31" fmla="*/ 318 h 549"/>
                  <a:gd name="T32" fmla="*/ 21 w 398"/>
                  <a:gd name="T33" fmla="*/ 337 h 549"/>
                  <a:gd name="T34" fmla="*/ 21 w 398"/>
                  <a:gd name="T35" fmla="*/ 366 h 549"/>
                  <a:gd name="T36" fmla="*/ 21 w 398"/>
                  <a:gd name="T37" fmla="*/ 414 h 549"/>
                  <a:gd name="T38" fmla="*/ 0 w 398"/>
                  <a:gd name="T39" fmla="*/ 444 h 549"/>
                  <a:gd name="T40" fmla="*/ 21 w 398"/>
                  <a:gd name="T41" fmla="*/ 481 h 549"/>
                  <a:gd name="T42" fmla="*/ 63 w 398"/>
                  <a:gd name="T43" fmla="*/ 492 h 549"/>
                  <a:gd name="T44" fmla="*/ 94 w 398"/>
                  <a:gd name="T45" fmla="*/ 492 h 549"/>
                  <a:gd name="T46" fmla="*/ 106 w 398"/>
                  <a:gd name="T47" fmla="*/ 530 h 549"/>
                  <a:gd name="T48" fmla="*/ 126 w 398"/>
                  <a:gd name="T49" fmla="*/ 549 h 549"/>
                  <a:gd name="T50" fmla="*/ 169 w 398"/>
                  <a:gd name="T51" fmla="*/ 549 h 549"/>
                  <a:gd name="T52" fmla="*/ 190 w 398"/>
                  <a:gd name="T53" fmla="*/ 520 h 549"/>
                  <a:gd name="T54" fmla="*/ 212 w 398"/>
                  <a:gd name="T55" fmla="*/ 530 h 549"/>
                  <a:gd name="T56" fmla="*/ 245 w 398"/>
                  <a:gd name="T57" fmla="*/ 511 h 549"/>
                  <a:gd name="T58" fmla="*/ 286 w 398"/>
                  <a:gd name="T59" fmla="*/ 501 h 549"/>
                  <a:gd name="T60" fmla="*/ 298 w 398"/>
                  <a:gd name="T61" fmla="*/ 492 h 549"/>
                  <a:gd name="T62" fmla="*/ 308 w 398"/>
                  <a:gd name="T63" fmla="*/ 473 h 549"/>
                  <a:gd name="T64" fmla="*/ 329 w 398"/>
                  <a:gd name="T65" fmla="*/ 481 h 549"/>
                  <a:gd name="T66" fmla="*/ 361 w 398"/>
                  <a:gd name="T67" fmla="*/ 453 h 549"/>
                  <a:gd name="T68" fmla="*/ 394 w 398"/>
                  <a:gd name="T69" fmla="*/ 46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8" h="549">
                    <a:moveTo>
                      <a:pt x="193" y="1"/>
                    </a:moveTo>
                    <a:lnTo>
                      <a:pt x="190" y="21"/>
                    </a:lnTo>
                    <a:lnTo>
                      <a:pt x="202" y="30"/>
                    </a:lnTo>
                    <a:lnTo>
                      <a:pt x="202" y="40"/>
                    </a:lnTo>
                    <a:lnTo>
                      <a:pt x="190" y="40"/>
                    </a:lnTo>
                    <a:lnTo>
                      <a:pt x="181" y="40"/>
                    </a:lnTo>
                    <a:lnTo>
                      <a:pt x="169" y="40"/>
                    </a:lnTo>
                    <a:lnTo>
                      <a:pt x="169" y="49"/>
                    </a:lnTo>
                    <a:lnTo>
                      <a:pt x="147" y="78"/>
                    </a:lnTo>
                    <a:lnTo>
                      <a:pt x="147" y="87"/>
                    </a:lnTo>
                    <a:lnTo>
                      <a:pt x="138" y="106"/>
                    </a:lnTo>
                    <a:lnTo>
                      <a:pt x="126" y="117"/>
                    </a:lnTo>
                    <a:lnTo>
                      <a:pt x="106" y="136"/>
                    </a:lnTo>
                    <a:lnTo>
                      <a:pt x="106" y="145"/>
                    </a:lnTo>
                    <a:lnTo>
                      <a:pt x="106" y="155"/>
                    </a:lnTo>
                    <a:lnTo>
                      <a:pt x="85" y="165"/>
                    </a:lnTo>
                    <a:lnTo>
                      <a:pt x="85" y="174"/>
                    </a:lnTo>
                    <a:lnTo>
                      <a:pt x="85" y="165"/>
                    </a:lnTo>
                    <a:lnTo>
                      <a:pt x="74" y="174"/>
                    </a:lnTo>
                    <a:lnTo>
                      <a:pt x="63" y="183"/>
                    </a:lnTo>
                    <a:lnTo>
                      <a:pt x="63" y="193"/>
                    </a:lnTo>
                    <a:lnTo>
                      <a:pt x="63" y="211"/>
                    </a:lnTo>
                    <a:lnTo>
                      <a:pt x="43" y="222"/>
                    </a:lnTo>
                    <a:lnTo>
                      <a:pt x="32" y="211"/>
                    </a:lnTo>
                    <a:lnTo>
                      <a:pt x="21" y="211"/>
                    </a:lnTo>
                    <a:lnTo>
                      <a:pt x="21" y="231"/>
                    </a:lnTo>
                    <a:lnTo>
                      <a:pt x="0" y="250"/>
                    </a:lnTo>
                    <a:lnTo>
                      <a:pt x="0" y="270"/>
                    </a:lnTo>
                    <a:lnTo>
                      <a:pt x="0" y="279"/>
                    </a:lnTo>
                    <a:lnTo>
                      <a:pt x="10" y="289"/>
                    </a:lnTo>
                    <a:lnTo>
                      <a:pt x="10" y="309"/>
                    </a:lnTo>
                    <a:lnTo>
                      <a:pt x="0" y="318"/>
                    </a:lnTo>
                    <a:lnTo>
                      <a:pt x="0" y="329"/>
                    </a:lnTo>
                    <a:lnTo>
                      <a:pt x="21" y="337"/>
                    </a:lnTo>
                    <a:lnTo>
                      <a:pt x="21" y="347"/>
                    </a:lnTo>
                    <a:lnTo>
                      <a:pt x="21" y="366"/>
                    </a:lnTo>
                    <a:lnTo>
                      <a:pt x="21" y="395"/>
                    </a:lnTo>
                    <a:lnTo>
                      <a:pt x="21" y="414"/>
                    </a:lnTo>
                    <a:lnTo>
                      <a:pt x="0" y="424"/>
                    </a:lnTo>
                    <a:lnTo>
                      <a:pt x="0" y="444"/>
                    </a:lnTo>
                    <a:lnTo>
                      <a:pt x="0" y="453"/>
                    </a:lnTo>
                    <a:lnTo>
                      <a:pt x="21" y="481"/>
                    </a:lnTo>
                    <a:lnTo>
                      <a:pt x="53" y="481"/>
                    </a:lnTo>
                    <a:lnTo>
                      <a:pt x="63" y="492"/>
                    </a:lnTo>
                    <a:lnTo>
                      <a:pt x="85" y="492"/>
                    </a:lnTo>
                    <a:lnTo>
                      <a:pt x="94" y="492"/>
                    </a:lnTo>
                    <a:lnTo>
                      <a:pt x="106" y="511"/>
                    </a:lnTo>
                    <a:lnTo>
                      <a:pt x="106" y="530"/>
                    </a:lnTo>
                    <a:lnTo>
                      <a:pt x="117" y="539"/>
                    </a:lnTo>
                    <a:lnTo>
                      <a:pt x="126" y="549"/>
                    </a:lnTo>
                    <a:lnTo>
                      <a:pt x="159" y="549"/>
                    </a:lnTo>
                    <a:lnTo>
                      <a:pt x="169" y="549"/>
                    </a:lnTo>
                    <a:lnTo>
                      <a:pt x="181" y="530"/>
                    </a:lnTo>
                    <a:lnTo>
                      <a:pt x="190" y="520"/>
                    </a:lnTo>
                    <a:lnTo>
                      <a:pt x="202" y="539"/>
                    </a:lnTo>
                    <a:lnTo>
                      <a:pt x="212" y="530"/>
                    </a:lnTo>
                    <a:lnTo>
                      <a:pt x="224" y="520"/>
                    </a:lnTo>
                    <a:lnTo>
                      <a:pt x="245" y="511"/>
                    </a:lnTo>
                    <a:lnTo>
                      <a:pt x="277" y="501"/>
                    </a:lnTo>
                    <a:lnTo>
                      <a:pt x="286" y="501"/>
                    </a:lnTo>
                    <a:lnTo>
                      <a:pt x="298" y="501"/>
                    </a:lnTo>
                    <a:lnTo>
                      <a:pt x="298" y="492"/>
                    </a:lnTo>
                    <a:lnTo>
                      <a:pt x="298" y="481"/>
                    </a:lnTo>
                    <a:lnTo>
                      <a:pt x="308" y="473"/>
                    </a:lnTo>
                    <a:lnTo>
                      <a:pt x="319" y="492"/>
                    </a:lnTo>
                    <a:lnTo>
                      <a:pt x="329" y="481"/>
                    </a:lnTo>
                    <a:lnTo>
                      <a:pt x="351" y="473"/>
                    </a:lnTo>
                    <a:lnTo>
                      <a:pt x="361" y="453"/>
                    </a:lnTo>
                    <a:lnTo>
                      <a:pt x="373" y="462"/>
                    </a:lnTo>
                    <a:lnTo>
                      <a:pt x="394" y="462"/>
                    </a:lnTo>
                    <a:lnTo>
                      <a:pt x="398" y="0"/>
                    </a:lnTo>
                  </a:path>
                </a:pathLst>
              </a:custGeom>
              <a:grpFill/>
              <a:ln w="3175" cmpd="sng">
                <a:solidFill>
                  <a:schemeClr val="bg1"/>
                </a:solidFill>
                <a:prstDash val="solid"/>
                <a:round/>
                <a:headEnd/>
                <a:tailEnd/>
              </a:ln>
            </p:spPr>
            <p:txBody>
              <a:bodyPr/>
              <a:lstStyle/>
              <a:p>
                <a:pPr>
                  <a:defRPr/>
                </a:pPr>
                <a:endParaRPr lang="de-CH"/>
              </a:p>
            </p:txBody>
          </p:sp>
          <p:sp>
            <p:nvSpPr>
              <p:cNvPr id="1296" name="Freeform 77"/>
              <p:cNvSpPr>
                <a:spLocks/>
              </p:cNvSpPr>
              <p:nvPr/>
            </p:nvSpPr>
            <p:spPr bwMode="auto">
              <a:xfrm>
                <a:off x="4458" y="2337"/>
                <a:ext cx="190" cy="64"/>
              </a:xfrm>
              <a:custGeom>
                <a:avLst/>
                <a:gdLst>
                  <a:gd name="T0" fmla="*/ 6 w 194"/>
                  <a:gd name="T1" fmla="*/ 67 h 67"/>
                  <a:gd name="T2" fmla="*/ 3 w 194"/>
                  <a:gd name="T3" fmla="*/ 49 h 67"/>
                  <a:gd name="T4" fmla="*/ 24 w 194"/>
                  <a:gd name="T5" fmla="*/ 40 h 67"/>
                  <a:gd name="T6" fmla="*/ 38 w 194"/>
                  <a:gd name="T7" fmla="*/ 47 h 67"/>
                  <a:gd name="T8" fmla="*/ 75 w 194"/>
                  <a:gd name="T9" fmla="*/ 13 h 67"/>
                  <a:gd name="T10" fmla="*/ 114 w 194"/>
                  <a:gd name="T11" fmla="*/ 13 h 67"/>
                  <a:gd name="T12" fmla="*/ 162 w 194"/>
                  <a:gd name="T13" fmla="*/ 1 h 67"/>
                  <a:gd name="T14" fmla="*/ 194 w 194"/>
                  <a:gd name="T15" fmla="*/ 8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67">
                    <a:moveTo>
                      <a:pt x="6" y="67"/>
                    </a:moveTo>
                    <a:cubicBezTo>
                      <a:pt x="6" y="64"/>
                      <a:pt x="0" y="53"/>
                      <a:pt x="3" y="49"/>
                    </a:cubicBezTo>
                    <a:cubicBezTo>
                      <a:pt x="6" y="45"/>
                      <a:pt x="18" y="40"/>
                      <a:pt x="24" y="40"/>
                    </a:cubicBezTo>
                    <a:cubicBezTo>
                      <a:pt x="30" y="40"/>
                      <a:pt x="30" y="51"/>
                      <a:pt x="38" y="47"/>
                    </a:cubicBezTo>
                    <a:cubicBezTo>
                      <a:pt x="46" y="43"/>
                      <a:pt x="62" y="19"/>
                      <a:pt x="75" y="13"/>
                    </a:cubicBezTo>
                    <a:cubicBezTo>
                      <a:pt x="88" y="7"/>
                      <a:pt x="100" y="15"/>
                      <a:pt x="114" y="13"/>
                    </a:cubicBezTo>
                    <a:cubicBezTo>
                      <a:pt x="128" y="11"/>
                      <a:pt x="149" y="2"/>
                      <a:pt x="162" y="1"/>
                    </a:cubicBezTo>
                    <a:cubicBezTo>
                      <a:pt x="175" y="0"/>
                      <a:pt x="187" y="7"/>
                      <a:pt x="194" y="8"/>
                    </a:cubicBezTo>
                  </a:path>
                </a:pathLst>
              </a:custGeom>
              <a:grpFill/>
              <a:ln w="3175" cap="flat" cmpd="sng">
                <a:solidFill>
                  <a:schemeClr val="bg1"/>
                </a:solidFill>
                <a:prstDash val="solid"/>
                <a:round/>
                <a:headEnd/>
                <a:tailEnd/>
              </a:ln>
              <a:effectLst/>
              <a:extLst/>
            </p:spPr>
            <p:txBody>
              <a:bodyPr wrap="none" lIns="90000" tIns="46800" rIns="90000" bIns="46800" anchor="ctr"/>
              <a:lstStyle/>
              <a:p>
                <a:pPr>
                  <a:defRPr/>
                </a:pPr>
                <a:endParaRPr lang="de-CH"/>
              </a:p>
            </p:txBody>
          </p:sp>
          <p:grpSp>
            <p:nvGrpSpPr>
              <p:cNvPr id="1297" name="Group 78"/>
              <p:cNvGrpSpPr>
                <a:grpSpLocks/>
              </p:cNvGrpSpPr>
              <p:nvPr/>
            </p:nvGrpSpPr>
            <p:grpSpPr bwMode="auto">
              <a:xfrm>
                <a:off x="4027" y="2938"/>
                <a:ext cx="408" cy="460"/>
                <a:chOff x="3805" y="3411"/>
                <a:chExt cx="398" cy="485"/>
              </a:xfrm>
              <a:grpFill/>
            </p:grpSpPr>
            <p:sp>
              <p:nvSpPr>
                <p:cNvPr id="1298" name="Freeform 79"/>
                <p:cNvSpPr>
                  <a:spLocks/>
                </p:cNvSpPr>
                <p:nvPr/>
              </p:nvSpPr>
              <p:spPr bwMode="auto">
                <a:xfrm>
                  <a:off x="3833" y="3411"/>
                  <a:ext cx="370" cy="461"/>
                </a:xfrm>
                <a:custGeom>
                  <a:avLst/>
                  <a:gdLst>
                    <a:gd name="T0" fmla="*/ 131 w 323"/>
                    <a:gd name="T1" fmla="*/ 312 h 400"/>
                    <a:gd name="T2" fmla="*/ 105 w 323"/>
                    <a:gd name="T3" fmla="*/ 342 h 400"/>
                    <a:gd name="T4" fmla="*/ 142 w 323"/>
                    <a:gd name="T5" fmla="*/ 358 h 400"/>
                    <a:gd name="T6" fmla="*/ 150 w 323"/>
                    <a:gd name="T7" fmla="*/ 382 h 400"/>
                    <a:gd name="T8" fmla="*/ 150 w 323"/>
                    <a:gd name="T9" fmla="*/ 400 h 400"/>
                    <a:gd name="T10" fmla="*/ 184 w 323"/>
                    <a:gd name="T11" fmla="*/ 386 h 400"/>
                    <a:gd name="T12" fmla="*/ 234 w 323"/>
                    <a:gd name="T13" fmla="*/ 378 h 400"/>
                    <a:gd name="T14" fmla="*/ 284 w 323"/>
                    <a:gd name="T15" fmla="*/ 371 h 400"/>
                    <a:gd name="T16" fmla="*/ 282 w 323"/>
                    <a:gd name="T17" fmla="*/ 320 h 400"/>
                    <a:gd name="T18" fmla="*/ 295 w 323"/>
                    <a:gd name="T19" fmla="*/ 292 h 400"/>
                    <a:gd name="T20" fmla="*/ 323 w 323"/>
                    <a:gd name="T21" fmla="*/ 261 h 400"/>
                    <a:gd name="T22" fmla="*/ 291 w 323"/>
                    <a:gd name="T23" fmla="*/ 253 h 400"/>
                    <a:gd name="T24" fmla="*/ 279 w 323"/>
                    <a:gd name="T25" fmla="*/ 212 h 400"/>
                    <a:gd name="T26" fmla="*/ 308 w 323"/>
                    <a:gd name="T27" fmla="*/ 184 h 400"/>
                    <a:gd name="T28" fmla="*/ 295 w 323"/>
                    <a:gd name="T29" fmla="*/ 160 h 400"/>
                    <a:gd name="T30" fmla="*/ 291 w 323"/>
                    <a:gd name="T31" fmla="*/ 134 h 400"/>
                    <a:gd name="T32" fmla="*/ 265 w 323"/>
                    <a:gd name="T33" fmla="*/ 149 h 400"/>
                    <a:gd name="T34" fmla="*/ 236 w 323"/>
                    <a:gd name="T35" fmla="*/ 133 h 400"/>
                    <a:gd name="T36" fmla="*/ 199 w 323"/>
                    <a:gd name="T37" fmla="*/ 123 h 400"/>
                    <a:gd name="T38" fmla="*/ 211 w 323"/>
                    <a:gd name="T39" fmla="*/ 100 h 400"/>
                    <a:gd name="T40" fmla="*/ 186 w 323"/>
                    <a:gd name="T41" fmla="*/ 82 h 400"/>
                    <a:gd name="T42" fmla="*/ 171 w 323"/>
                    <a:gd name="T43" fmla="*/ 65 h 400"/>
                    <a:gd name="T44" fmla="*/ 163 w 323"/>
                    <a:gd name="T45" fmla="*/ 24 h 400"/>
                    <a:gd name="T46" fmla="*/ 152 w 323"/>
                    <a:gd name="T47" fmla="*/ 8 h 400"/>
                    <a:gd name="T48" fmla="*/ 119 w 323"/>
                    <a:gd name="T49" fmla="*/ 2 h 400"/>
                    <a:gd name="T50" fmla="*/ 99 w 323"/>
                    <a:gd name="T51" fmla="*/ 11 h 400"/>
                    <a:gd name="T52" fmla="*/ 74 w 323"/>
                    <a:gd name="T53" fmla="*/ 11 h 400"/>
                    <a:gd name="T54" fmla="*/ 49 w 323"/>
                    <a:gd name="T55" fmla="*/ 16 h 400"/>
                    <a:gd name="T56" fmla="*/ 21 w 323"/>
                    <a:gd name="T57" fmla="*/ 23 h 400"/>
                    <a:gd name="T58" fmla="*/ 0 w 323"/>
                    <a:gd name="T59" fmla="*/ 32 h 400"/>
                    <a:gd name="T60" fmla="*/ 18 w 323"/>
                    <a:gd name="T61" fmla="*/ 68 h 400"/>
                    <a:gd name="T62" fmla="*/ 56 w 323"/>
                    <a:gd name="T63" fmla="*/ 97 h 400"/>
                    <a:gd name="T64" fmla="*/ 31 w 323"/>
                    <a:gd name="T65" fmla="*/ 128 h 400"/>
                    <a:gd name="T66" fmla="*/ 26 w 323"/>
                    <a:gd name="T67" fmla="*/ 165 h 400"/>
                    <a:gd name="T68" fmla="*/ 52 w 323"/>
                    <a:gd name="T69" fmla="*/ 189 h 400"/>
                    <a:gd name="T70" fmla="*/ 47 w 323"/>
                    <a:gd name="T71" fmla="*/ 221 h 400"/>
                    <a:gd name="T72" fmla="*/ 63 w 323"/>
                    <a:gd name="T73" fmla="*/ 240 h 400"/>
                    <a:gd name="T74" fmla="*/ 88 w 323"/>
                    <a:gd name="T75" fmla="*/ 29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400">
                      <a:moveTo>
                        <a:pt x="88" y="295"/>
                      </a:moveTo>
                      <a:lnTo>
                        <a:pt x="131" y="312"/>
                      </a:lnTo>
                      <a:lnTo>
                        <a:pt x="113" y="327"/>
                      </a:lnTo>
                      <a:lnTo>
                        <a:pt x="105" y="342"/>
                      </a:lnTo>
                      <a:lnTo>
                        <a:pt x="124" y="357"/>
                      </a:lnTo>
                      <a:lnTo>
                        <a:pt x="142" y="358"/>
                      </a:lnTo>
                      <a:lnTo>
                        <a:pt x="145" y="373"/>
                      </a:lnTo>
                      <a:lnTo>
                        <a:pt x="150" y="382"/>
                      </a:lnTo>
                      <a:lnTo>
                        <a:pt x="142" y="395"/>
                      </a:lnTo>
                      <a:lnTo>
                        <a:pt x="150" y="400"/>
                      </a:lnTo>
                      <a:lnTo>
                        <a:pt x="177" y="392"/>
                      </a:lnTo>
                      <a:lnTo>
                        <a:pt x="184" y="386"/>
                      </a:lnTo>
                      <a:lnTo>
                        <a:pt x="210" y="384"/>
                      </a:lnTo>
                      <a:lnTo>
                        <a:pt x="234" y="378"/>
                      </a:lnTo>
                      <a:lnTo>
                        <a:pt x="255" y="381"/>
                      </a:lnTo>
                      <a:lnTo>
                        <a:pt x="284" y="371"/>
                      </a:lnTo>
                      <a:lnTo>
                        <a:pt x="287" y="355"/>
                      </a:lnTo>
                      <a:lnTo>
                        <a:pt x="282" y="320"/>
                      </a:lnTo>
                      <a:lnTo>
                        <a:pt x="295" y="312"/>
                      </a:lnTo>
                      <a:lnTo>
                        <a:pt x="295" y="292"/>
                      </a:lnTo>
                      <a:lnTo>
                        <a:pt x="313" y="281"/>
                      </a:lnTo>
                      <a:lnTo>
                        <a:pt x="323" y="261"/>
                      </a:lnTo>
                      <a:lnTo>
                        <a:pt x="308" y="253"/>
                      </a:lnTo>
                      <a:lnTo>
                        <a:pt x="291" y="253"/>
                      </a:lnTo>
                      <a:lnTo>
                        <a:pt x="289" y="242"/>
                      </a:lnTo>
                      <a:lnTo>
                        <a:pt x="279" y="212"/>
                      </a:lnTo>
                      <a:lnTo>
                        <a:pt x="294" y="197"/>
                      </a:lnTo>
                      <a:lnTo>
                        <a:pt x="308" y="184"/>
                      </a:lnTo>
                      <a:lnTo>
                        <a:pt x="305" y="163"/>
                      </a:lnTo>
                      <a:lnTo>
                        <a:pt x="295" y="160"/>
                      </a:lnTo>
                      <a:lnTo>
                        <a:pt x="305" y="141"/>
                      </a:lnTo>
                      <a:lnTo>
                        <a:pt x="291" y="134"/>
                      </a:lnTo>
                      <a:lnTo>
                        <a:pt x="274" y="140"/>
                      </a:lnTo>
                      <a:lnTo>
                        <a:pt x="265" y="149"/>
                      </a:lnTo>
                      <a:lnTo>
                        <a:pt x="245" y="140"/>
                      </a:lnTo>
                      <a:lnTo>
                        <a:pt x="236" y="133"/>
                      </a:lnTo>
                      <a:lnTo>
                        <a:pt x="203" y="134"/>
                      </a:lnTo>
                      <a:lnTo>
                        <a:pt x="199" y="123"/>
                      </a:lnTo>
                      <a:lnTo>
                        <a:pt x="211" y="111"/>
                      </a:lnTo>
                      <a:lnTo>
                        <a:pt x="211" y="100"/>
                      </a:lnTo>
                      <a:lnTo>
                        <a:pt x="195" y="89"/>
                      </a:lnTo>
                      <a:lnTo>
                        <a:pt x="186" y="82"/>
                      </a:lnTo>
                      <a:lnTo>
                        <a:pt x="171" y="82"/>
                      </a:lnTo>
                      <a:lnTo>
                        <a:pt x="171" y="65"/>
                      </a:lnTo>
                      <a:lnTo>
                        <a:pt x="163" y="61"/>
                      </a:lnTo>
                      <a:lnTo>
                        <a:pt x="163" y="24"/>
                      </a:lnTo>
                      <a:lnTo>
                        <a:pt x="150" y="23"/>
                      </a:lnTo>
                      <a:lnTo>
                        <a:pt x="152" y="8"/>
                      </a:lnTo>
                      <a:lnTo>
                        <a:pt x="129" y="8"/>
                      </a:lnTo>
                      <a:lnTo>
                        <a:pt x="119" y="2"/>
                      </a:lnTo>
                      <a:lnTo>
                        <a:pt x="107" y="0"/>
                      </a:lnTo>
                      <a:lnTo>
                        <a:pt x="99" y="11"/>
                      </a:lnTo>
                      <a:lnTo>
                        <a:pt x="85" y="16"/>
                      </a:lnTo>
                      <a:lnTo>
                        <a:pt x="74" y="11"/>
                      </a:lnTo>
                      <a:lnTo>
                        <a:pt x="65" y="7"/>
                      </a:lnTo>
                      <a:lnTo>
                        <a:pt x="49" y="16"/>
                      </a:lnTo>
                      <a:lnTo>
                        <a:pt x="37" y="21"/>
                      </a:lnTo>
                      <a:lnTo>
                        <a:pt x="21" y="23"/>
                      </a:lnTo>
                      <a:lnTo>
                        <a:pt x="10" y="24"/>
                      </a:lnTo>
                      <a:lnTo>
                        <a:pt x="0" y="32"/>
                      </a:lnTo>
                      <a:lnTo>
                        <a:pt x="11" y="50"/>
                      </a:lnTo>
                      <a:lnTo>
                        <a:pt x="18" y="68"/>
                      </a:lnTo>
                      <a:lnTo>
                        <a:pt x="24" y="87"/>
                      </a:lnTo>
                      <a:lnTo>
                        <a:pt x="56" y="97"/>
                      </a:lnTo>
                      <a:lnTo>
                        <a:pt x="34" y="113"/>
                      </a:lnTo>
                      <a:lnTo>
                        <a:pt x="31" y="128"/>
                      </a:lnTo>
                      <a:lnTo>
                        <a:pt x="24" y="141"/>
                      </a:lnTo>
                      <a:lnTo>
                        <a:pt x="26" y="165"/>
                      </a:lnTo>
                      <a:lnTo>
                        <a:pt x="42" y="171"/>
                      </a:lnTo>
                      <a:lnTo>
                        <a:pt x="52" y="189"/>
                      </a:lnTo>
                      <a:lnTo>
                        <a:pt x="40" y="192"/>
                      </a:lnTo>
                      <a:lnTo>
                        <a:pt x="47" y="221"/>
                      </a:lnTo>
                      <a:cubicBezTo>
                        <a:pt x="53" y="228"/>
                        <a:pt x="66" y="241"/>
                        <a:pt x="66" y="241"/>
                      </a:cubicBezTo>
                      <a:cubicBezTo>
                        <a:pt x="65" y="240"/>
                        <a:pt x="64" y="240"/>
                        <a:pt x="63" y="240"/>
                      </a:cubicBezTo>
                      <a:lnTo>
                        <a:pt x="50" y="258"/>
                      </a:lnTo>
                      <a:lnTo>
                        <a:pt x="88" y="295"/>
                      </a:lnTo>
                      <a:close/>
                    </a:path>
                  </a:pathLst>
                </a:custGeom>
                <a:grpFill/>
                <a:ln w="3175" cap="flat" cmpd="sng">
                  <a:solidFill>
                    <a:schemeClr val="bg1"/>
                  </a:solidFill>
                  <a:prstDash val="solid"/>
                  <a:round/>
                  <a:headEnd/>
                  <a:tailEnd/>
                </a:ln>
                <a:effectLst/>
                <a:extLst/>
              </p:spPr>
              <p:txBody>
                <a:bodyPr wrap="none" lIns="90000" tIns="46800" rIns="90000" bIns="46800" anchor="ctr"/>
                <a:lstStyle/>
                <a:p>
                  <a:pPr>
                    <a:defRPr/>
                  </a:pPr>
                  <a:endParaRPr lang="de-CH"/>
                </a:p>
              </p:txBody>
            </p:sp>
            <p:sp>
              <p:nvSpPr>
                <p:cNvPr id="1299" name="Freeform 80"/>
                <p:cNvSpPr>
                  <a:spLocks/>
                </p:cNvSpPr>
                <p:nvPr/>
              </p:nvSpPr>
              <p:spPr bwMode="auto">
                <a:xfrm>
                  <a:off x="3805" y="3702"/>
                  <a:ext cx="182" cy="194"/>
                </a:xfrm>
                <a:custGeom>
                  <a:avLst/>
                  <a:gdLst>
                    <a:gd name="T0" fmla="*/ 86 w 182"/>
                    <a:gd name="T1" fmla="*/ 189 h 194"/>
                    <a:gd name="T2" fmla="*/ 53 w 182"/>
                    <a:gd name="T3" fmla="*/ 140 h 194"/>
                    <a:gd name="T4" fmla="*/ 0 w 182"/>
                    <a:gd name="T5" fmla="*/ 103 h 194"/>
                    <a:gd name="T6" fmla="*/ 25 w 182"/>
                    <a:gd name="T7" fmla="*/ 94 h 194"/>
                    <a:gd name="T8" fmla="*/ 9 w 182"/>
                    <a:gd name="T9" fmla="*/ 84 h 194"/>
                    <a:gd name="T10" fmla="*/ 13 w 182"/>
                    <a:gd name="T11" fmla="*/ 57 h 194"/>
                    <a:gd name="T12" fmla="*/ 23 w 182"/>
                    <a:gd name="T13" fmla="*/ 45 h 194"/>
                    <a:gd name="T14" fmla="*/ 47 w 182"/>
                    <a:gd name="T15" fmla="*/ 24 h 194"/>
                    <a:gd name="T16" fmla="*/ 62 w 182"/>
                    <a:gd name="T17" fmla="*/ 20 h 194"/>
                    <a:gd name="T18" fmla="*/ 57 w 182"/>
                    <a:gd name="T19" fmla="*/ 2 h 194"/>
                    <a:gd name="T20" fmla="*/ 75 w 182"/>
                    <a:gd name="T21" fmla="*/ 5 h 194"/>
                    <a:gd name="T22" fmla="*/ 89 w 182"/>
                    <a:gd name="T23" fmla="*/ 0 h 194"/>
                    <a:gd name="T24" fmla="*/ 137 w 182"/>
                    <a:gd name="T25" fmla="*/ 49 h 194"/>
                    <a:gd name="T26" fmla="*/ 182 w 182"/>
                    <a:gd name="T27" fmla="*/ 66 h 194"/>
                    <a:gd name="T28" fmla="*/ 148 w 182"/>
                    <a:gd name="T29" fmla="*/ 98 h 194"/>
                    <a:gd name="T30" fmla="*/ 129 w 182"/>
                    <a:gd name="T31" fmla="*/ 113 h 194"/>
                    <a:gd name="T32" fmla="*/ 108 w 182"/>
                    <a:gd name="T33" fmla="*/ 119 h 194"/>
                    <a:gd name="T34" fmla="*/ 109 w 182"/>
                    <a:gd name="T35" fmla="*/ 169 h 194"/>
                    <a:gd name="T36" fmla="*/ 119 w 182"/>
                    <a:gd name="T37" fmla="*/ 179 h 194"/>
                    <a:gd name="T38" fmla="*/ 117 w 182"/>
                    <a:gd name="T39" fmla="*/ 194 h 194"/>
                    <a:gd name="T40" fmla="*/ 86 w 182"/>
                    <a:gd name="T41" fmla="*/ 18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94">
                      <a:moveTo>
                        <a:pt x="86" y="189"/>
                      </a:moveTo>
                      <a:cubicBezTo>
                        <a:pt x="75" y="180"/>
                        <a:pt x="67" y="154"/>
                        <a:pt x="53" y="140"/>
                      </a:cubicBezTo>
                      <a:cubicBezTo>
                        <a:pt x="39" y="126"/>
                        <a:pt x="4" y="110"/>
                        <a:pt x="0" y="103"/>
                      </a:cubicBezTo>
                      <a:lnTo>
                        <a:pt x="25" y="94"/>
                      </a:lnTo>
                      <a:lnTo>
                        <a:pt x="9" y="84"/>
                      </a:lnTo>
                      <a:lnTo>
                        <a:pt x="13" y="57"/>
                      </a:lnTo>
                      <a:lnTo>
                        <a:pt x="23" y="45"/>
                      </a:lnTo>
                      <a:lnTo>
                        <a:pt x="47" y="24"/>
                      </a:lnTo>
                      <a:lnTo>
                        <a:pt x="62" y="20"/>
                      </a:lnTo>
                      <a:lnTo>
                        <a:pt x="57" y="2"/>
                      </a:lnTo>
                      <a:lnTo>
                        <a:pt x="75" y="5"/>
                      </a:lnTo>
                      <a:lnTo>
                        <a:pt x="89" y="0"/>
                      </a:lnTo>
                      <a:cubicBezTo>
                        <a:pt x="99" y="7"/>
                        <a:pt x="122" y="38"/>
                        <a:pt x="137" y="49"/>
                      </a:cubicBezTo>
                      <a:cubicBezTo>
                        <a:pt x="153" y="59"/>
                        <a:pt x="178" y="58"/>
                        <a:pt x="182" y="66"/>
                      </a:cubicBezTo>
                      <a:lnTo>
                        <a:pt x="148" y="98"/>
                      </a:lnTo>
                      <a:cubicBezTo>
                        <a:pt x="139" y="106"/>
                        <a:pt x="136" y="110"/>
                        <a:pt x="129" y="113"/>
                      </a:cubicBezTo>
                      <a:cubicBezTo>
                        <a:pt x="122" y="117"/>
                        <a:pt x="109" y="108"/>
                        <a:pt x="108" y="119"/>
                      </a:cubicBezTo>
                      <a:lnTo>
                        <a:pt x="109" y="169"/>
                      </a:lnTo>
                      <a:lnTo>
                        <a:pt x="119" y="179"/>
                      </a:lnTo>
                      <a:lnTo>
                        <a:pt x="117" y="194"/>
                      </a:lnTo>
                      <a:lnTo>
                        <a:pt x="86" y="189"/>
                      </a:lnTo>
                      <a:close/>
                    </a:path>
                  </a:pathLst>
                </a:custGeom>
                <a:grpFill/>
                <a:ln w="3175" cap="flat" cmpd="sng">
                  <a:solidFill>
                    <a:schemeClr val="bg1"/>
                  </a:solidFill>
                  <a:prstDash val="solid"/>
                  <a:round/>
                  <a:headEnd/>
                  <a:tailEnd/>
                </a:ln>
                <a:effectLst/>
                <a:extLst/>
              </p:spPr>
              <p:txBody>
                <a:bodyPr lIns="0" tIns="0" rIns="0" bIns="0" anchor="ctr"/>
                <a:lstStyle/>
                <a:p>
                  <a:pPr>
                    <a:defRPr/>
                  </a:pPr>
                  <a:endParaRPr lang="de-CH"/>
                </a:p>
              </p:txBody>
            </p:sp>
          </p:grpSp>
        </p:grpSp>
      </p:grpSp>
      <p:sp>
        <p:nvSpPr>
          <p:cNvPr id="1300" name="Textfeld 686"/>
          <p:cNvSpPr txBox="1">
            <a:spLocks noChangeArrowheads="1"/>
          </p:cNvSpPr>
          <p:nvPr/>
        </p:nvSpPr>
        <p:spPr bwMode="auto">
          <a:xfrm>
            <a:off x="7993590" y="1753360"/>
            <a:ext cx="3239566"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180975" indent="-180975" eaLnBrk="0" hangingPunct="0">
              <a:spcBef>
                <a:spcPct val="20000"/>
              </a:spcBef>
              <a:buClr>
                <a:srgbClr val="0072C6"/>
              </a:buClr>
              <a:buFont typeface="Wingdings" pitchFamily="2" charset="2"/>
              <a:tabLst>
                <a:tab pos="1887538" algn="l"/>
              </a:tabLst>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tabLst>
                <a:tab pos="1887538" algn="l"/>
              </a:tabLst>
              <a:defRPr sz="1600">
                <a:solidFill>
                  <a:schemeClr val="tx1"/>
                </a:solidFill>
                <a:latin typeface="Arial" charset="0"/>
              </a:defRPr>
            </a:lvl2pPr>
            <a:lvl3pPr marL="1143000" indent="-228600" eaLnBrk="0" hangingPunct="0">
              <a:spcBef>
                <a:spcPct val="20000"/>
              </a:spcBef>
              <a:buClr>
                <a:srgbClr val="0072C6"/>
              </a:buClr>
              <a:buChar char="-"/>
              <a:tabLst>
                <a:tab pos="1887538" algn="l"/>
              </a:tabLst>
              <a:defRPr sz="1600">
                <a:solidFill>
                  <a:schemeClr val="tx1"/>
                </a:solidFill>
                <a:latin typeface="Arial" charset="0"/>
              </a:defRPr>
            </a:lvl3pPr>
            <a:lvl4pPr marL="1600200" indent="-228600" eaLnBrk="0" hangingPunct="0">
              <a:spcBef>
                <a:spcPct val="20000"/>
              </a:spcBef>
              <a:buClr>
                <a:srgbClr val="0072C6"/>
              </a:buClr>
              <a:buChar char="-"/>
              <a:tabLst>
                <a:tab pos="1887538" algn="l"/>
              </a:tabLst>
              <a:defRPr sz="1600">
                <a:solidFill>
                  <a:schemeClr val="tx1"/>
                </a:solidFill>
                <a:latin typeface="Arial" charset="0"/>
              </a:defRPr>
            </a:lvl4pPr>
            <a:lvl5pPr marL="2057400" indent="-228600" eaLnBrk="0" hangingPunct="0">
              <a:spcBef>
                <a:spcPct val="20000"/>
              </a:spcBef>
              <a:tabLst>
                <a:tab pos="1887538" algn="l"/>
              </a:tabLst>
              <a:defRPr>
                <a:solidFill>
                  <a:schemeClr val="tx1"/>
                </a:solidFill>
                <a:latin typeface="Arial" charset="0"/>
              </a:defRPr>
            </a:lvl5pPr>
            <a:lvl6pPr marL="2514600" indent="-228600" eaLnBrk="0" fontAlgn="base" hangingPunct="0">
              <a:spcBef>
                <a:spcPct val="20000"/>
              </a:spcBef>
              <a:spcAft>
                <a:spcPct val="0"/>
              </a:spcAft>
              <a:tabLst>
                <a:tab pos="1887538" algn="l"/>
              </a:tabLst>
              <a:defRPr>
                <a:solidFill>
                  <a:schemeClr val="tx1"/>
                </a:solidFill>
                <a:latin typeface="Arial" charset="0"/>
              </a:defRPr>
            </a:lvl6pPr>
            <a:lvl7pPr marL="2971800" indent="-228600" eaLnBrk="0" fontAlgn="base" hangingPunct="0">
              <a:spcBef>
                <a:spcPct val="20000"/>
              </a:spcBef>
              <a:spcAft>
                <a:spcPct val="0"/>
              </a:spcAft>
              <a:tabLst>
                <a:tab pos="1887538" algn="l"/>
              </a:tabLst>
              <a:defRPr>
                <a:solidFill>
                  <a:schemeClr val="tx1"/>
                </a:solidFill>
                <a:latin typeface="Arial" charset="0"/>
              </a:defRPr>
            </a:lvl7pPr>
            <a:lvl8pPr marL="3429000" indent="-228600" eaLnBrk="0" fontAlgn="base" hangingPunct="0">
              <a:spcBef>
                <a:spcPct val="20000"/>
              </a:spcBef>
              <a:spcAft>
                <a:spcPct val="0"/>
              </a:spcAft>
              <a:tabLst>
                <a:tab pos="1887538" algn="l"/>
              </a:tabLst>
              <a:defRPr>
                <a:solidFill>
                  <a:schemeClr val="tx1"/>
                </a:solidFill>
                <a:latin typeface="Arial" charset="0"/>
              </a:defRPr>
            </a:lvl8pPr>
            <a:lvl9pPr marL="3886200" indent="-228600" eaLnBrk="0" fontAlgn="base" hangingPunct="0">
              <a:spcBef>
                <a:spcPct val="20000"/>
              </a:spcBef>
              <a:spcAft>
                <a:spcPct val="0"/>
              </a:spcAft>
              <a:tabLst>
                <a:tab pos="1887538" algn="l"/>
              </a:tabLst>
              <a:defRPr>
                <a:solidFill>
                  <a:schemeClr val="tx1"/>
                </a:solidFill>
                <a:latin typeface="Arial" charset="0"/>
              </a:defRPr>
            </a:lvl9pPr>
          </a:lstStyle>
          <a:p>
            <a:pPr>
              <a:spcBef>
                <a:spcPct val="0"/>
              </a:spcBef>
              <a:spcAft>
                <a:spcPts val="300"/>
              </a:spcAft>
              <a:buClr>
                <a:srgbClr val="0070BB"/>
              </a:buClr>
              <a:buFont typeface="Wingdings" pitchFamily="2" charset="2"/>
              <a:buChar char="§"/>
            </a:pPr>
            <a:r>
              <a:rPr lang="de-DE" altLang="de-DE" sz="1200" b="0" dirty="0" err="1"/>
              <a:t>over</a:t>
            </a:r>
            <a:r>
              <a:rPr lang="de-DE" altLang="de-DE" sz="1200" b="0" dirty="0"/>
              <a:t> 18 </a:t>
            </a:r>
            <a:r>
              <a:rPr lang="de-DE" altLang="de-DE" sz="1200" b="0" dirty="0" err="1"/>
              <a:t>years</a:t>
            </a:r>
            <a:r>
              <a:rPr lang="de-DE" altLang="de-DE" sz="1200" b="0" dirty="0"/>
              <a:t> </a:t>
            </a:r>
            <a:r>
              <a:rPr lang="de-DE" altLang="de-DE" sz="1200" b="0" dirty="0" err="1"/>
              <a:t>experience</a:t>
            </a:r>
            <a:r>
              <a:rPr lang="de-DE" altLang="de-DE" sz="1200" b="0" dirty="0"/>
              <a:t> in </a:t>
            </a:r>
            <a:r>
              <a:rPr lang="de-DE" altLang="de-DE" sz="1200" b="0" dirty="0" err="1"/>
              <a:t>providing</a:t>
            </a:r>
            <a:r>
              <a:rPr lang="de-DE" altLang="de-DE" sz="1200" b="0" dirty="0"/>
              <a:t> </a:t>
            </a:r>
            <a:r>
              <a:rPr lang="de-DE" altLang="de-DE" sz="1200" b="0" dirty="0" err="1" smtClean="0"/>
              <a:t>reliable</a:t>
            </a:r>
            <a:r>
              <a:rPr lang="de-DE" altLang="de-DE" sz="1200" b="0" dirty="0" smtClean="0"/>
              <a:t/>
            </a:r>
            <a:br>
              <a:rPr lang="de-DE" altLang="de-DE" sz="1200" b="0" dirty="0" smtClean="0"/>
            </a:br>
            <a:r>
              <a:rPr lang="de-DE" altLang="de-DE" sz="1200" b="0" dirty="0" err="1" smtClean="0"/>
              <a:t>exit</a:t>
            </a:r>
            <a:r>
              <a:rPr lang="de-DE" altLang="de-DE" sz="1200" b="0" dirty="0" smtClean="0"/>
              <a:t> </a:t>
            </a:r>
            <a:r>
              <a:rPr lang="de-DE" altLang="de-DE" sz="1200" b="0" dirty="0" err="1"/>
              <a:t>lane</a:t>
            </a:r>
            <a:r>
              <a:rPr lang="de-DE" altLang="de-DE" sz="1200" b="0" dirty="0"/>
              <a:t> </a:t>
            </a:r>
            <a:r>
              <a:rPr lang="de-DE" altLang="de-DE" sz="1200" b="0" dirty="0" err="1"/>
              <a:t>solutions</a:t>
            </a:r>
            <a:endParaRPr lang="de-DE" altLang="de-DE" sz="1200" b="0" dirty="0"/>
          </a:p>
          <a:p>
            <a:pPr>
              <a:spcBef>
                <a:spcPct val="0"/>
              </a:spcBef>
              <a:spcAft>
                <a:spcPts val="300"/>
              </a:spcAft>
              <a:buClr>
                <a:srgbClr val="0070BB"/>
              </a:buClr>
              <a:buFont typeface="Wingdings" pitchFamily="2" charset="2"/>
              <a:buChar char="§"/>
            </a:pPr>
            <a:r>
              <a:rPr lang="de-DE" altLang="de-DE" sz="1200" b="0" dirty="0" err="1"/>
              <a:t>over</a:t>
            </a:r>
            <a:r>
              <a:rPr lang="de-DE" altLang="de-DE" sz="1200" b="0" dirty="0"/>
              <a:t> 1400+ </a:t>
            </a:r>
            <a:r>
              <a:rPr lang="de-DE" altLang="de-DE" sz="1200" b="0" dirty="0" err="1"/>
              <a:t>proven</a:t>
            </a:r>
            <a:r>
              <a:rPr lang="de-DE" altLang="de-DE" sz="1200" b="0" dirty="0"/>
              <a:t>, </a:t>
            </a:r>
            <a:r>
              <a:rPr lang="de-DE" altLang="de-DE" sz="1200" b="0" dirty="0" err="1"/>
              <a:t>successful</a:t>
            </a:r>
            <a:r>
              <a:rPr lang="de-DE" altLang="de-DE" sz="1200" b="0" dirty="0"/>
              <a:t> </a:t>
            </a:r>
            <a:r>
              <a:rPr lang="de-DE" altLang="de-DE" sz="1200" b="0" dirty="0" err="1"/>
              <a:t>installations</a:t>
            </a:r>
            <a:r>
              <a:rPr lang="de-DE" altLang="de-DE" sz="1200" b="0" dirty="0"/>
              <a:t> </a:t>
            </a:r>
            <a:r>
              <a:rPr lang="de-DE" altLang="de-DE" sz="1200" b="0" dirty="0" err="1"/>
              <a:t>throughout</a:t>
            </a:r>
            <a:r>
              <a:rPr lang="de-DE" altLang="de-DE" sz="1200" b="0" dirty="0"/>
              <a:t> </a:t>
            </a:r>
            <a:r>
              <a:rPr lang="de-DE" altLang="de-DE" sz="1200" b="0" dirty="0" err="1"/>
              <a:t>the</a:t>
            </a:r>
            <a:r>
              <a:rPr lang="de-DE" altLang="de-DE" sz="1200" b="0" dirty="0"/>
              <a:t> </a:t>
            </a:r>
            <a:r>
              <a:rPr lang="de-DE" altLang="de-DE" sz="1200" b="0" dirty="0" err="1"/>
              <a:t>world</a:t>
            </a:r>
            <a:endParaRPr lang="de-DE" altLang="de-DE" sz="1200" b="0" dirty="0"/>
          </a:p>
          <a:p>
            <a:pPr>
              <a:spcBef>
                <a:spcPct val="0"/>
              </a:spcBef>
              <a:spcAft>
                <a:spcPts val="300"/>
              </a:spcAft>
              <a:buClr>
                <a:srgbClr val="0070BB"/>
              </a:buClr>
              <a:buFont typeface="Wingdings" pitchFamily="2" charset="2"/>
              <a:buChar char="§"/>
            </a:pPr>
            <a:r>
              <a:rPr lang="de-DE" altLang="de-DE" sz="1200" b="0" dirty="0" err="1"/>
              <a:t>highest</a:t>
            </a:r>
            <a:r>
              <a:rPr lang="de-DE" altLang="de-DE" sz="1200" b="0" dirty="0"/>
              <a:t> </a:t>
            </a:r>
            <a:r>
              <a:rPr lang="de-DE" altLang="de-DE" sz="1200" b="0" dirty="0" err="1"/>
              <a:t>security</a:t>
            </a:r>
            <a:r>
              <a:rPr lang="de-DE" altLang="de-DE" sz="1200" b="0" dirty="0"/>
              <a:t> </a:t>
            </a:r>
            <a:r>
              <a:rPr lang="de-DE" altLang="de-DE" sz="1200" b="0" dirty="0" err="1"/>
              <a:t>level</a:t>
            </a:r>
            <a:r>
              <a:rPr lang="de-DE" altLang="de-DE" sz="1200" b="0" dirty="0"/>
              <a:t> – </a:t>
            </a:r>
            <a:r>
              <a:rPr lang="de-DE" altLang="de-DE" sz="1200" b="0" dirty="0" err="1"/>
              <a:t>driven</a:t>
            </a:r>
            <a:r>
              <a:rPr lang="de-DE" altLang="de-DE" sz="1200" b="0" dirty="0"/>
              <a:t> </a:t>
            </a:r>
            <a:r>
              <a:rPr lang="de-DE" altLang="de-DE" sz="1200" b="0" dirty="0" err="1"/>
              <a:t>by</a:t>
            </a:r>
            <a:r>
              <a:rPr lang="de-DE" altLang="de-DE" sz="1200" b="0" dirty="0"/>
              <a:t> </a:t>
            </a:r>
            <a:r>
              <a:rPr lang="de-DE" altLang="de-DE" sz="1200" b="0" dirty="0" err="1"/>
              <a:t>continuous</a:t>
            </a:r>
            <a:r>
              <a:rPr lang="de-DE" altLang="de-DE" sz="1200" b="0" dirty="0"/>
              <a:t> </a:t>
            </a:r>
            <a:r>
              <a:rPr lang="de-DE" altLang="de-DE" sz="1200" b="0" dirty="0" err="1"/>
              <a:t>innovations</a:t>
            </a:r>
            <a:endParaRPr lang="de-DE" altLang="de-DE" sz="1200" b="0" dirty="0"/>
          </a:p>
          <a:p>
            <a:pPr>
              <a:lnSpc>
                <a:spcPct val="150000"/>
              </a:lnSpc>
              <a:spcBef>
                <a:spcPct val="0"/>
              </a:spcBef>
              <a:spcAft>
                <a:spcPts val="300"/>
              </a:spcAft>
              <a:buClr>
                <a:srgbClr val="0070BB"/>
              </a:buClr>
              <a:buFont typeface="Wingdings" pitchFamily="2" charset="2"/>
              <a:buChar char="§"/>
            </a:pPr>
            <a:r>
              <a:rPr lang="de-DE" altLang="de-DE" sz="1200" b="0" dirty="0" err="1"/>
              <a:t>many</a:t>
            </a:r>
            <a:r>
              <a:rPr lang="de-DE" altLang="de-DE" sz="1200" b="0" dirty="0"/>
              <a:t> </a:t>
            </a:r>
            <a:r>
              <a:rPr lang="de-DE" altLang="de-DE" sz="1200" b="0" dirty="0" err="1"/>
              <a:t>longterm</a:t>
            </a:r>
            <a:r>
              <a:rPr lang="de-DE" altLang="de-DE" sz="1200" b="0" dirty="0"/>
              <a:t> </a:t>
            </a:r>
            <a:r>
              <a:rPr lang="de-DE" altLang="de-DE" sz="1200" b="0" dirty="0" err="1"/>
              <a:t>relationships</a:t>
            </a:r>
            <a:r>
              <a:rPr lang="de-DE" altLang="de-DE" sz="1200" b="0" dirty="0"/>
              <a:t> </a:t>
            </a:r>
            <a:r>
              <a:rPr lang="de-DE" altLang="de-DE" sz="1200" b="0" dirty="0" err="1"/>
              <a:t>with</a:t>
            </a:r>
            <a:r>
              <a:rPr lang="de-DE" altLang="de-DE" sz="1200" b="0" dirty="0"/>
              <a:t> </a:t>
            </a:r>
            <a:r>
              <a:rPr lang="de-DE" altLang="de-DE" sz="1200" b="0" dirty="0" err="1"/>
              <a:t>customers</a:t>
            </a:r>
            <a:endParaRPr lang="de-DE" altLang="de-DE" sz="1200" b="0" dirty="0"/>
          </a:p>
        </p:txBody>
      </p:sp>
      <p:pic>
        <p:nvPicPr>
          <p:cNvPr id="1301" name="Picture 6" descr="record_logo_gros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83992" y="1806575"/>
            <a:ext cx="6461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2" name="Picture 11" descr="https://www.record.ch/de/produkte/tuersysteme/Image/96/record-flipflow-twin-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906" y="4768734"/>
            <a:ext cx="2569004" cy="160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3" name="Picture 13" descr="https://www.record.ch/de/produkte/tuersysteme/Image/97/record-flipflow-twin-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952" y="4734810"/>
            <a:ext cx="2623317" cy="16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4" name="Rechteck 170"/>
          <p:cNvSpPr>
            <a:spLocks noChangeArrowheads="1"/>
          </p:cNvSpPr>
          <p:nvPr/>
        </p:nvSpPr>
        <p:spPr bwMode="auto">
          <a:xfrm>
            <a:off x="252413" y="1579563"/>
            <a:ext cx="122396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CH" altLang="de-DE" sz="1000" dirty="0"/>
              <a:t>USA</a:t>
            </a:r>
          </a:p>
          <a:p>
            <a:pPr eaLnBrk="1" hangingPunct="1">
              <a:spcBef>
                <a:spcPct val="0"/>
              </a:spcBef>
              <a:buClrTx/>
              <a:buFontTx/>
              <a:buNone/>
            </a:pPr>
            <a:r>
              <a:rPr lang="de-DE" altLang="de-DE" sz="1000" b="0" dirty="0"/>
              <a:t>Seattle</a:t>
            </a:r>
          </a:p>
          <a:p>
            <a:pPr eaLnBrk="1" hangingPunct="1">
              <a:spcBef>
                <a:spcPct val="0"/>
              </a:spcBef>
              <a:buClrTx/>
              <a:buFontTx/>
              <a:buNone/>
            </a:pPr>
            <a:r>
              <a:rPr lang="de-DE" altLang="de-DE" sz="1000" b="0" dirty="0" err="1"/>
              <a:t>Kalamazoo</a:t>
            </a:r>
            <a:endParaRPr lang="de-CH" altLang="de-DE" sz="1000" b="0" dirty="0"/>
          </a:p>
          <a:p>
            <a:pPr eaLnBrk="1" hangingPunct="1">
              <a:spcBef>
                <a:spcPct val="0"/>
              </a:spcBef>
              <a:buClrTx/>
              <a:buFontTx/>
              <a:buNone/>
            </a:pPr>
            <a:r>
              <a:rPr lang="de-DE" altLang="de-DE" sz="1000" b="0" dirty="0"/>
              <a:t>Eugene</a:t>
            </a:r>
            <a:endParaRPr lang="de-CH" altLang="de-DE" sz="1000" b="0" dirty="0"/>
          </a:p>
          <a:p>
            <a:pPr eaLnBrk="1" hangingPunct="1">
              <a:spcBef>
                <a:spcPct val="0"/>
              </a:spcBef>
              <a:buClrTx/>
              <a:buFontTx/>
              <a:buNone/>
            </a:pPr>
            <a:r>
              <a:rPr lang="de-DE" altLang="de-DE" sz="1000" b="0" dirty="0" err="1"/>
              <a:t>Plattsburgh</a:t>
            </a:r>
            <a:endParaRPr lang="de-CH" altLang="de-DE" sz="1000" b="0" dirty="0"/>
          </a:p>
          <a:p>
            <a:pPr eaLnBrk="1" hangingPunct="1">
              <a:spcBef>
                <a:spcPct val="0"/>
              </a:spcBef>
              <a:buClrTx/>
              <a:buFontTx/>
              <a:buNone/>
            </a:pPr>
            <a:r>
              <a:rPr lang="de-DE" altLang="de-DE" sz="1000" b="0" dirty="0"/>
              <a:t>Lubbock</a:t>
            </a:r>
            <a:endParaRPr lang="de-CH" altLang="de-DE" sz="1000" b="0" dirty="0"/>
          </a:p>
          <a:p>
            <a:pPr eaLnBrk="1" hangingPunct="1">
              <a:spcBef>
                <a:spcPct val="0"/>
              </a:spcBef>
              <a:buClrTx/>
              <a:buFontTx/>
              <a:buNone/>
            </a:pPr>
            <a:r>
              <a:rPr lang="de-DE" altLang="de-DE" sz="1000" b="0" dirty="0"/>
              <a:t>San Jose</a:t>
            </a:r>
            <a:endParaRPr lang="de-CH" altLang="de-DE" sz="1000" b="0" dirty="0"/>
          </a:p>
          <a:p>
            <a:pPr eaLnBrk="1" hangingPunct="1">
              <a:spcBef>
                <a:spcPct val="0"/>
              </a:spcBef>
              <a:buClrTx/>
              <a:buFontTx/>
              <a:buNone/>
            </a:pPr>
            <a:r>
              <a:rPr lang="de-DE" altLang="de-DE" sz="1000" b="0" dirty="0"/>
              <a:t>Sacramento</a:t>
            </a:r>
            <a:endParaRPr lang="de-CH" altLang="de-DE" sz="1000" b="0" dirty="0"/>
          </a:p>
          <a:p>
            <a:pPr eaLnBrk="1" hangingPunct="1">
              <a:spcBef>
                <a:spcPct val="0"/>
              </a:spcBef>
              <a:buClrTx/>
              <a:buFontTx/>
              <a:buNone/>
            </a:pPr>
            <a:r>
              <a:rPr lang="de-DE" altLang="de-DE" sz="1000" b="0" dirty="0" err="1"/>
              <a:t>Sarasota</a:t>
            </a:r>
            <a:endParaRPr lang="de-CH" altLang="de-DE" sz="1000" b="0" dirty="0"/>
          </a:p>
          <a:p>
            <a:pPr eaLnBrk="1" hangingPunct="1">
              <a:spcBef>
                <a:spcPct val="0"/>
              </a:spcBef>
              <a:buClrTx/>
              <a:buFontTx/>
              <a:buNone/>
            </a:pPr>
            <a:r>
              <a:rPr lang="de-DE" altLang="de-DE" sz="1000" b="0" dirty="0"/>
              <a:t>Greenville </a:t>
            </a:r>
            <a:endParaRPr lang="de-CH" altLang="de-DE" sz="1000" b="0" dirty="0"/>
          </a:p>
          <a:p>
            <a:pPr eaLnBrk="1" hangingPunct="1">
              <a:spcBef>
                <a:spcPct val="0"/>
              </a:spcBef>
              <a:buClrTx/>
              <a:buFontTx/>
              <a:buNone/>
            </a:pPr>
            <a:r>
              <a:rPr lang="de-DE" altLang="de-DE" sz="1000" b="0" dirty="0"/>
              <a:t>Charleston</a:t>
            </a:r>
          </a:p>
          <a:p>
            <a:pPr eaLnBrk="1" hangingPunct="1">
              <a:spcBef>
                <a:spcPct val="0"/>
              </a:spcBef>
              <a:buClrTx/>
              <a:buFontTx/>
              <a:buNone/>
            </a:pPr>
            <a:r>
              <a:rPr lang="de-DE" altLang="de-DE" sz="1000" b="0" dirty="0"/>
              <a:t>Minnesota</a:t>
            </a:r>
          </a:p>
          <a:p>
            <a:pPr eaLnBrk="1" hangingPunct="1">
              <a:spcBef>
                <a:spcPct val="0"/>
              </a:spcBef>
              <a:buClrTx/>
              <a:buFontTx/>
              <a:buNone/>
            </a:pPr>
            <a:endParaRPr lang="de-DE" altLang="de-DE" sz="1000" b="0" dirty="0"/>
          </a:p>
          <a:p>
            <a:pPr eaLnBrk="1" hangingPunct="1">
              <a:spcBef>
                <a:spcPct val="0"/>
              </a:spcBef>
              <a:buClrTx/>
              <a:buFontTx/>
              <a:buNone/>
            </a:pPr>
            <a:r>
              <a:rPr lang="de-DE" altLang="de-DE" sz="1000" dirty="0"/>
              <a:t>Canada</a:t>
            </a:r>
            <a:endParaRPr lang="de-CH" altLang="de-DE" sz="1000" dirty="0"/>
          </a:p>
          <a:p>
            <a:pPr eaLnBrk="1" hangingPunct="1">
              <a:spcBef>
                <a:spcPct val="0"/>
              </a:spcBef>
              <a:buClrTx/>
              <a:buFontTx/>
              <a:buNone/>
            </a:pPr>
            <a:r>
              <a:rPr lang="de-DE" altLang="de-DE" sz="1000" b="0" dirty="0"/>
              <a:t>Halifax</a:t>
            </a:r>
            <a:endParaRPr lang="de-CH" altLang="de-DE" sz="1000" b="0" dirty="0"/>
          </a:p>
          <a:p>
            <a:pPr eaLnBrk="1" hangingPunct="1">
              <a:spcBef>
                <a:spcPct val="0"/>
              </a:spcBef>
              <a:buClrTx/>
              <a:buFontTx/>
              <a:buNone/>
            </a:pPr>
            <a:r>
              <a:rPr lang="de-DE" altLang="de-DE" sz="1000" b="0" dirty="0"/>
              <a:t>Fort </a:t>
            </a:r>
            <a:r>
              <a:rPr lang="de-DE" altLang="de-DE" sz="1000" b="0" dirty="0" err="1"/>
              <a:t>McMurray</a:t>
            </a:r>
            <a:endParaRPr lang="de-DE" altLang="de-DE" sz="1000" b="0" dirty="0"/>
          </a:p>
          <a:p>
            <a:pPr eaLnBrk="1" hangingPunct="1">
              <a:spcBef>
                <a:spcPct val="0"/>
              </a:spcBef>
              <a:buClrTx/>
              <a:buFontTx/>
              <a:buNone/>
            </a:pPr>
            <a:r>
              <a:rPr lang="de-DE" altLang="de-DE" sz="1000" b="0" dirty="0"/>
              <a:t>Vancouver</a:t>
            </a:r>
          </a:p>
          <a:p>
            <a:pPr eaLnBrk="1" hangingPunct="1">
              <a:spcBef>
                <a:spcPct val="0"/>
              </a:spcBef>
              <a:buClrTx/>
              <a:buFontTx/>
              <a:buNone/>
            </a:pPr>
            <a:endParaRPr lang="de-CH" altLang="de-DE" sz="1000" b="0" dirty="0"/>
          </a:p>
          <a:p>
            <a:pPr eaLnBrk="1" hangingPunct="1">
              <a:spcBef>
                <a:spcPct val="0"/>
              </a:spcBef>
              <a:buClrTx/>
              <a:buFontTx/>
              <a:buNone/>
            </a:pPr>
            <a:r>
              <a:rPr lang="de-DE" altLang="de-DE" sz="1000" dirty="0" err="1"/>
              <a:t>Denmark</a:t>
            </a:r>
            <a:r>
              <a:rPr lang="de-DE" altLang="de-DE" sz="1000" dirty="0"/>
              <a:t> </a:t>
            </a:r>
            <a:endParaRPr lang="de-CH" altLang="de-DE" sz="1000" dirty="0"/>
          </a:p>
          <a:p>
            <a:pPr eaLnBrk="1" hangingPunct="1">
              <a:spcBef>
                <a:spcPct val="0"/>
              </a:spcBef>
              <a:buClrTx/>
              <a:buFontTx/>
              <a:buNone/>
            </a:pPr>
            <a:r>
              <a:rPr lang="de-DE" altLang="de-DE" sz="1000" b="0" dirty="0" err="1"/>
              <a:t>Billund</a:t>
            </a:r>
            <a:endParaRPr lang="de-CH" altLang="de-DE" sz="1000" b="0" dirty="0"/>
          </a:p>
          <a:p>
            <a:pPr eaLnBrk="1" hangingPunct="1">
              <a:spcBef>
                <a:spcPct val="0"/>
              </a:spcBef>
              <a:buClrTx/>
              <a:buFontTx/>
              <a:buNone/>
            </a:pPr>
            <a:r>
              <a:rPr lang="de-DE" altLang="de-DE" sz="1000" b="0" dirty="0"/>
              <a:t> </a:t>
            </a:r>
            <a:endParaRPr lang="de-CH" altLang="de-DE" sz="1000" b="0" dirty="0"/>
          </a:p>
          <a:p>
            <a:pPr eaLnBrk="1" hangingPunct="1">
              <a:spcBef>
                <a:spcPct val="0"/>
              </a:spcBef>
              <a:buClrTx/>
              <a:buFontTx/>
              <a:buNone/>
            </a:pPr>
            <a:r>
              <a:rPr lang="de-DE" altLang="de-DE" sz="1000" dirty="0"/>
              <a:t>France</a:t>
            </a:r>
            <a:endParaRPr lang="de-CH" altLang="de-DE" sz="1000" dirty="0"/>
          </a:p>
          <a:p>
            <a:pPr eaLnBrk="1" hangingPunct="1">
              <a:spcBef>
                <a:spcPct val="0"/>
              </a:spcBef>
              <a:buClrTx/>
              <a:buFontTx/>
              <a:buNone/>
            </a:pPr>
            <a:r>
              <a:rPr lang="de-DE" altLang="de-DE" sz="1000" b="0" dirty="0"/>
              <a:t>Avignon</a:t>
            </a:r>
            <a:endParaRPr lang="de-CH" altLang="de-DE" sz="1000" b="0" dirty="0"/>
          </a:p>
          <a:p>
            <a:pPr eaLnBrk="1" hangingPunct="1">
              <a:spcBef>
                <a:spcPct val="0"/>
              </a:spcBef>
              <a:buClrTx/>
              <a:buFontTx/>
              <a:buNone/>
            </a:pPr>
            <a:r>
              <a:rPr lang="de-DE" altLang="de-DE" sz="1000" b="0" dirty="0" err="1"/>
              <a:t>Bastia</a:t>
            </a:r>
            <a:endParaRPr lang="de-CH" altLang="de-DE" sz="1000" b="0" dirty="0"/>
          </a:p>
          <a:p>
            <a:pPr eaLnBrk="1" hangingPunct="1">
              <a:spcBef>
                <a:spcPct val="0"/>
              </a:spcBef>
              <a:buClrTx/>
              <a:buFontTx/>
              <a:buNone/>
            </a:pPr>
            <a:r>
              <a:rPr lang="de-DE" altLang="de-DE" sz="1000" b="0" dirty="0"/>
              <a:t>Bordeaux</a:t>
            </a:r>
            <a:endParaRPr lang="de-CH" altLang="de-DE" sz="1000" b="0" dirty="0"/>
          </a:p>
          <a:p>
            <a:pPr eaLnBrk="1" hangingPunct="1">
              <a:spcBef>
                <a:spcPct val="0"/>
              </a:spcBef>
              <a:buClrTx/>
              <a:buFontTx/>
              <a:buNone/>
            </a:pPr>
            <a:r>
              <a:rPr lang="de-DE" altLang="de-DE" sz="1000" b="0" dirty="0"/>
              <a:t>Cannes</a:t>
            </a:r>
            <a:endParaRPr lang="de-CH" altLang="de-DE" sz="1000" b="0" dirty="0"/>
          </a:p>
          <a:p>
            <a:pPr eaLnBrk="1" hangingPunct="1">
              <a:spcBef>
                <a:spcPct val="0"/>
              </a:spcBef>
              <a:buClrTx/>
              <a:buFontTx/>
              <a:buNone/>
            </a:pPr>
            <a:r>
              <a:rPr lang="de-DE" altLang="de-DE" sz="1000" b="0" dirty="0"/>
              <a:t>Grenoble</a:t>
            </a:r>
            <a:endParaRPr lang="de-CH" altLang="de-DE" sz="1000" b="0" dirty="0"/>
          </a:p>
          <a:p>
            <a:pPr eaLnBrk="1" hangingPunct="1">
              <a:spcBef>
                <a:spcPct val="0"/>
              </a:spcBef>
              <a:buClrTx/>
              <a:buFontTx/>
              <a:buNone/>
            </a:pPr>
            <a:r>
              <a:rPr lang="de-DE" altLang="de-DE" sz="1000" b="0" dirty="0"/>
              <a:t>Marseille</a:t>
            </a:r>
            <a:endParaRPr lang="de-CH" altLang="de-DE" sz="1000" b="0" dirty="0"/>
          </a:p>
          <a:p>
            <a:pPr eaLnBrk="1" hangingPunct="1">
              <a:spcBef>
                <a:spcPct val="0"/>
              </a:spcBef>
              <a:buClrTx/>
              <a:buFontTx/>
              <a:buNone/>
            </a:pPr>
            <a:r>
              <a:rPr lang="de-DE" altLang="de-DE" sz="1000" b="0" dirty="0"/>
              <a:t>Nice</a:t>
            </a:r>
            <a:endParaRPr lang="de-CH" altLang="de-DE" sz="1000" b="0" dirty="0"/>
          </a:p>
          <a:p>
            <a:pPr eaLnBrk="1" hangingPunct="1">
              <a:spcBef>
                <a:spcPct val="0"/>
              </a:spcBef>
              <a:buClrTx/>
              <a:buFontTx/>
              <a:buNone/>
            </a:pPr>
            <a:r>
              <a:rPr lang="de-DE" altLang="de-DE" sz="1000" b="0" dirty="0"/>
              <a:t>Paris Orly</a:t>
            </a:r>
            <a:endParaRPr lang="de-CH" altLang="de-DE" sz="1000" b="0" dirty="0"/>
          </a:p>
          <a:p>
            <a:pPr eaLnBrk="1" hangingPunct="1">
              <a:spcBef>
                <a:spcPct val="0"/>
              </a:spcBef>
              <a:buClrTx/>
              <a:buFontTx/>
              <a:buNone/>
            </a:pPr>
            <a:r>
              <a:rPr lang="de-DE" altLang="de-DE" sz="1000" b="0" dirty="0"/>
              <a:t>Strasbourg</a:t>
            </a:r>
            <a:endParaRPr lang="de-CH" altLang="de-DE" sz="1000" b="0" dirty="0"/>
          </a:p>
          <a:p>
            <a:pPr eaLnBrk="1" hangingPunct="1">
              <a:spcBef>
                <a:spcPct val="0"/>
              </a:spcBef>
              <a:buClrTx/>
              <a:buFontTx/>
              <a:buNone/>
            </a:pPr>
            <a:r>
              <a:rPr lang="de-DE" altLang="de-DE" sz="1000" b="0" dirty="0"/>
              <a:t>Lyon</a:t>
            </a:r>
            <a:endParaRPr lang="de-CH" altLang="de-DE" sz="1000" b="0" dirty="0"/>
          </a:p>
          <a:p>
            <a:pPr eaLnBrk="1" hangingPunct="1">
              <a:spcBef>
                <a:spcPct val="0"/>
              </a:spcBef>
              <a:buClrTx/>
              <a:buFontTx/>
              <a:buNone/>
            </a:pPr>
            <a:r>
              <a:rPr lang="de-DE" altLang="de-DE" sz="1000" b="0" dirty="0"/>
              <a:t> </a:t>
            </a:r>
            <a:endParaRPr lang="de-CH" altLang="de-DE" sz="1000" b="0" dirty="0"/>
          </a:p>
        </p:txBody>
      </p:sp>
      <p:sp>
        <p:nvSpPr>
          <p:cNvPr id="1305" name="Rechteck 182"/>
          <p:cNvSpPr>
            <a:spLocks noChangeArrowheads="1"/>
          </p:cNvSpPr>
          <p:nvPr/>
        </p:nvSpPr>
        <p:spPr bwMode="auto">
          <a:xfrm>
            <a:off x="1417067" y="1622425"/>
            <a:ext cx="10795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DE" altLang="de-DE" sz="1000" dirty="0" err="1"/>
              <a:t>Netherlands</a:t>
            </a:r>
            <a:r>
              <a:rPr lang="de-DE" altLang="de-DE" sz="1000" dirty="0"/>
              <a:t> </a:t>
            </a:r>
            <a:endParaRPr lang="de-CH" altLang="de-DE" sz="1000" dirty="0"/>
          </a:p>
          <a:p>
            <a:pPr eaLnBrk="1" hangingPunct="1">
              <a:spcBef>
                <a:spcPct val="0"/>
              </a:spcBef>
              <a:buClrTx/>
              <a:buFontTx/>
              <a:buNone/>
            </a:pPr>
            <a:r>
              <a:rPr lang="de-DE" altLang="de-DE" sz="1000" b="0" dirty="0"/>
              <a:t>Amsterdam Schiphol</a:t>
            </a:r>
            <a:endParaRPr lang="de-CH" altLang="de-DE" sz="1000" b="0" dirty="0"/>
          </a:p>
          <a:p>
            <a:pPr eaLnBrk="1" hangingPunct="1">
              <a:spcBef>
                <a:spcPct val="0"/>
              </a:spcBef>
              <a:buClrTx/>
              <a:buFontTx/>
              <a:buNone/>
            </a:pPr>
            <a:endParaRPr lang="de-DE" altLang="de-DE" sz="1000" b="0" dirty="0"/>
          </a:p>
          <a:p>
            <a:pPr eaLnBrk="1" hangingPunct="1">
              <a:spcBef>
                <a:spcPct val="0"/>
              </a:spcBef>
              <a:buClrTx/>
              <a:buFontTx/>
              <a:buNone/>
            </a:pPr>
            <a:r>
              <a:rPr lang="de-DE" altLang="de-DE" sz="1000" dirty="0"/>
              <a:t>Spain </a:t>
            </a:r>
            <a:endParaRPr lang="de-CH" altLang="de-DE" sz="1000" dirty="0"/>
          </a:p>
          <a:p>
            <a:pPr eaLnBrk="1" hangingPunct="1">
              <a:spcBef>
                <a:spcPct val="0"/>
              </a:spcBef>
              <a:buClrTx/>
              <a:buFontTx/>
              <a:buNone/>
            </a:pPr>
            <a:r>
              <a:rPr lang="de-DE" altLang="de-DE" sz="1000" b="0" dirty="0"/>
              <a:t>Barcelona</a:t>
            </a:r>
            <a:endParaRPr lang="de-CH" altLang="de-DE" sz="1000" b="0" dirty="0"/>
          </a:p>
          <a:p>
            <a:pPr eaLnBrk="1" hangingPunct="1">
              <a:spcBef>
                <a:spcPct val="0"/>
              </a:spcBef>
              <a:buClrTx/>
              <a:buFontTx/>
              <a:buNone/>
            </a:pPr>
            <a:r>
              <a:rPr lang="de-DE" altLang="de-DE" sz="1000" b="0" dirty="0"/>
              <a:t>Las Palmas</a:t>
            </a:r>
            <a:endParaRPr lang="de-CH" altLang="de-DE" sz="1000" b="0" dirty="0"/>
          </a:p>
          <a:p>
            <a:pPr eaLnBrk="1" hangingPunct="1">
              <a:spcBef>
                <a:spcPct val="0"/>
              </a:spcBef>
              <a:buClrTx/>
              <a:buFontTx/>
              <a:buNone/>
            </a:pPr>
            <a:r>
              <a:rPr lang="de-DE" altLang="de-DE" sz="1000" b="0" dirty="0"/>
              <a:t>Madrid Barajas</a:t>
            </a:r>
            <a:endParaRPr lang="de-CH" altLang="de-DE" sz="1000" b="0" dirty="0"/>
          </a:p>
          <a:p>
            <a:pPr eaLnBrk="1" hangingPunct="1">
              <a:spcBef>
                <a:spcPct val="0"/>
              </a:spcBef>
              <a:buClrTx/>
              <a:buFontTx/>
              <a:buNone/>
            </a:pPr>
            <a:r>
              <a:rPr lang="de-DE" altLang="de-DE" sz="1000" b="0" dirty="0"/>
              <a:t>Valencia</a:t>
            </a:r>
            <a:endParaRPr lang="de-CH" altLang="de-DE" sz="1000" b="0" dirty="0"/>
          </a:p>
          <a:p>
            <a:pPr eaLnBrk="1" hangingPunct="1">
              <a:spcBef>
                <a:spcPct val="0"/>
              </a:spcBef>
              <a:buClrTx/>
              <a:buFontTx/>
              <a:buNone/>
            </a:pPr>
            <a:r>
              <a:rPr lang="de-DE" altLang="de-DE" sz="1000" b="0" dirty="0"/>
              <a:t>Alicante</a:t>
            </a:r>
            <a:endParaRPr lang="de-CH" altLang="de-DE" sz="1000" b="0" dirty="0"/>
          </a:p>
          <a:p>
            <a:pPr eaLnBrk="1" hangingPunct="1">
              <a:spcBef>
                <a:spcPct val="0"/>
              </a:spcBef>
              <a:buClrTx/>
              <a:buFontTx/>
              <a:buNone/>
            </a:pPr>
            <a:r>
              <a:rPr lang="de-DE" altLang="de-DE" sz="1000" b="0" dirty="0"/>
              <a:t>Gran Canaria</a:t>
            </a:r>
            <a:endParaRPr lang="de-CH" altLang="de-DE" sz="1000" b="0" dirty="0"/>
          </a:p>
          <a:p>
            <a:pPr eaLnBrk="1" hangingPunct="1">
              <a:spcBef>
                <a:spcPct val="0"/>
              </a:spcBef>
              <a:buClrTx/>
              <a:buFontTx/>
              <a:buNone/>
            </a:pPr>
            <a:r>
              <a:rPr lang="de-DE" altLang="de-DE" sz="1000" b="0" dirty="0"/>
              <a:t>Tenerife</a:t>
            </a:r>
            <a:endParaRPr lang="de-CH" altLang="de-DE" sz="1000" b="0" dirty="0"/>
          </a:p>
          <a:p>
            <a:pPr eaLnBrk="1" hangingPunct="1">
              <a:spcBef>
                <a:spcPct val="0"/>
              </a:spcBef>
              <a:buClrTx/>
              <a:buFontTx/>
              <a:buNone/>
            </a:pPr>
            <a:r>
              <a:rPr lang="de-DE" altLang="de-DE" sz="1000" b="0" dirty="0"/>
              <a:t>Bilbao</a:t>
            </a:r>
          </a:p>
          <a:p>
            <a:pPr eaLnBrk="1" hangingPunct="1">
              <a:spcBef>
                <a:spcPct val="0"/>
              </a:spcBef>
              <a:buClrTx/>
              <a:buFontTx/>
              <a:buNone/>
            </a:pPr>
            <a:endParaRPr lang="de-DE" altLang="de-DE" sz="1000" b="0" dirty="0"/>
          </a:p>
          <a:p>
            <a:pPr eaLnBrk="1" hangingPunct="1">
              <a:spcBef>
                <a:spcPct val="0"/>
              </a:spcBef>
              <a:buClrTx/>
              <a:buFontTx/>
              <a:buNone/>
            </a:pPr>
            <a:r>
              <a:rPr lang="de-DE" altLang="de-DE" sz="1000" dirty="0" err="1"/>
              <a:t>Italy</a:t>
            </a:r>
            <a:endParaRPr lang="de-DE" altLang="de-DE" sz="1000" dirty="0"/>
          </a:p>
          <a:p>
            <a:pPr eaLnBrk="1" hangingPunct="1">
              <a:spcBef>
                <a:spcPct val="0"/>
              </a:spcBef>
              <a:buClrTx/>
              <a:buFontTx/>
              <a:buNone/>
            </a:pPr>
            <a:r>
              <a:rPr lang="de-DE" altLang="de-DE" sz="1000" b="0" dirty="0"/>
              <a:t>Florence</a:t>
            </a:r>
          </a:p>
          <a:p>
            <a:pPr eaLnBrk="1" hangingPunct="1">
              <a:spcBef>
                <a:spcPct val="0"/>
              </a:spcBef>
              <a:buClrTx/>
              <a:buFontTx/>
              <a:buNone/>
            </a:pPr>
            <a:endParaRPr lang="de-DE" altLang="de-DE" sz="1000" b="0" dirty="0"/>
          </a:p>
          <a:p>
            <a:pPr eaLnBrk="1" hangingPunct="1">
              <a:spcBef>
                <a:spcPct val="0"/>
              </a:spcBef>
              <a:buClrTx/>
              <a:buFontTx/>
              <a:buNone/>
            </a:pPr>
            <a:r>
              <a:rPr lang="de-DE" altLang="de-DE" sz="1000" dirty="0"/>
              <a:t>Portugal</a:t>
            </a:r>
          </a:p>
          <a:p>
            <a:pPr eaLnBrk="1" hangingPunct="1">
              <a:spcBef>
                <a:spcPct val="0"/>
              </a:spcBef>
              <a:buClrTx/>
              <a:buFontTx/>
              <a:buNone/>
            </a:pPr>
            <a:r>
              <a:rPr lang="de-DE" altLang="de-DE" sz="1000" b="0" dirty="0"/>
              <a:t>Lisboa</a:t>
            </a:r>
          </a:p>
          <a:p>
            <a:pPr eaLnBrk="1" hangingPunct="1">
              <a:spcBef>
                <a:spcPct val="0"/>
              </a:spcBef>
              <a:buClrTx/>
              <a:buFontTx/>
              <a:buNone/>
            </a:pPr>
            <a:endParaRPr lang="de-DE" altLang="de-DE" sz="1000" b="0" dirty="0"/>
          </a:p>
          <a:p>
            <a:pPr eaLnBrk="1" hangingPunct="1">
              <a:spcBef>
                <a:spcPct val="0"/>
              </a:spcBef>
              <a:buClrTx/>
              <a:buFontTx/>
              <a:buNone/>
            </a:pPr>
            <a:r>
              <a:rPr lang="de-DE" altLang="de-DE" sz="1000" dirty="0"/>
              <a:t>Germany </a:t>
            </a:r>
            <a:endParaRPr lang="de-CH" altLang="de-DE" sz="1000" dirty="0"/>
          </a:p>
          <a:p>
            <a:pPr eaLnBrk="1" hangingPunct="1">
              <a:spcBef>
                <a:spcPct val="0"/>
              </a:spcBef>
              <a:buClrTx/>
              <a:buFontTx/>
              <a:buNone/>
            </a:pPr>
            <a:r>
              <a:rPr lang="de-DE" altLang="de-DE" sz="1000" b="0" dirty="0" err="1"/>
              <a:t>Munich</a:t>
            </a:r>
            <a:endParaRPr lang="de-CH" altLang="de-DE" sz="1000" b="0" dirty="0"/>
          </a:p>
          <a:p>
            <a:pPr eaLnBrk="1" hangingPunct="1">
              <a:spcBef>
                <a:spcPct val="0"/>
              </a:spcBef>
              <a:buClrTx/>
              <a:buFontTx/>
              <a:buNone/>
            </a:pPr>
            <a:r>
              <a:rPr lang="de-DE" altLang="de-DE" sz="1000" b="0" dirty="0"/>
              <a:t>Nürnberg</a:t>
            </a:r>
            <a:endParaRPr lang="de-CH" altLang="de-DE" sz="1000" b="0" dirty="0"/>
          </a:p>
          <a:p>
            <a:pPr eaLnBrk="1" hangingPunct="1">
              <a:spcBef>
                <a:spcPct val="0"/>
              </a:spcBef>
              <a:buClrTx/>
              <a:buFontTx/>
              <a:buNone/>
            </a:pPr>
            <a:r>
              <a:rPr lang="de-DE" altLang="de-DE" sz="1000" b="0" dirty="0"/>
              <a:t>Stuttgart</a:t>
            </a:r>
          </a:p>
          <a:p>
            <a:pPr eaLnBrk="1" hangingPunct="1">
              <a:spcBef>
                <a:spcPct val="0"/>
              </a:spcBef>
              <a:buClrTx/>
              <a:buFontTx/>
              <a:buNone/>
            </a:pPr>
            <a:r>
              <a:rPr lang="de-DE" altLang="de-DE" sz="1000" b="0" dirty="0"/>
              <a:t>Düsseldorf</a:t>
            </a:r>
            <a:endParaRPr lang="de-CH" altLang="de-DE" sz="1000" b="0" dirty="0"/>
          </a:p>
          <a:p>
            <a:pPr eaLnBrk="1" hangingPunct="1">
              <a:spcBef>
                <a:spcPct val="0"/>
              </a:spcBef>
              <a:buClrTx/>
              <a:buFontTx/>
              <a:buNone/>
            </a:pPr>
            <a:r>
              <a:rPr lang="de-DE" altLang="de-DE" sz="1000" b="0" dirty="0" smtClean="0"/>
              <a:t>Karlsruhe/Baden-Baden</a:t>
            </a:r>
          </a:p>
          <a:p>
            <a:pPr eaLnBrk="1" hangingPunct="1">
              <a:spcBef>
                <a:spcPct val="0"/>
              </a:spcBef>
              <a:buClrTx/>
              <a:buFontTx/>
              <a:buNone/>
            </a:pPr>
            <a:endParaRPr lang="de-DE" altLang="de-DE" sz="1000" dirty="0" smtClean="0"/>
          </a:p>
          <a:p>
            <a:pPr eaLnBrk="1" hangingPunct="1">
              <a:spcBef>
                <a:spcPct val="0"/>
              </a:spcBef>
              <a:buClrTx/>
              <a:buFontTx/>
              <a:buNone/>
            </a:pPr>
            <a:r>
              <a:rPr lang="de-DE" altLang="de-DE" sz="1000" dirty="0" err="1" smtClean="0"/>
              <a:t>Croatia</a:t>
            </a:r>
            <a:r>
              <a:rPr lang="de-DE" altLang="de-DE" sz="1000" b="0" dirty="0"/>
              <a:t/>
            </a:r>
            <a:br>
              <a:rPr lang="de-DE" altLang="de-DE" sz="1000" b="0" dirty="0"/>
            </a:br>
            <a:r>
              <a:rPr lang="de-DE" altLang="de-DE" sz="1000" b="0" dirty="0"/>
              <a:t>Split</a:t>
            </a:r>
            <a:endParaRPr lang="de-CH" altLang="de-DE" sz="1000" b="0" dirty="0"/>
          </a:p>
          <a:p>
            <a:pPr eaLnBrk="1" hangingPunct="1">
              <a:spcBef>
                <a:spcPct val="0"/>
              </a:spcBef>
              <a:buClrTx/>
              <a:buFontTx/>
              <a:buNone/>
            </a:pPr>
            <a:endParaRPr lang="de-CH" altLang="de-DE" sz="1000" b="0" dirty="0"/>
          </a:p>
          <a:p>
            <a:pPr eaLnBrk="1" hangingPunct="1">
              <a:spcBef>
                <a:spcPct val="0"/>
              </a:spcBef>
              <a:buClrTx/>
              <a:buFontTx/>
              <a:buNone/>
            </a:pPr>
            <a:endParaRPr lang="de-CH" altLang="de-DE" sz="1000" b="0" dirty="0"/>
          </a:p>
        </p:txBody>
      </p:sp>
      <p:sp>
        <p:nvSpPr>
          <p:cNvPr id="1306" name="Rechteck 182"/>
          <p:cNvSpPr>
            <a:spLocks noChangeArrowheads="1"/>
          </p:cNvSpPr>
          <p:nvPr/>
        </p:nvSpPr>
        <p:spPr bwMode="auto">
          <a:xfrm>
            <a:off x="2496567" y="1622425"/>
            <a:ext cx="10795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DE" altLang="de-DE" sz="1000" dirty="0" err="1" smtClean="0"/>
              <a:t>Greece</a:t>
            </a:r>
            <a:endParaRPr lang="de-CH" altLang="de-DE" sz="1000" dirty="0"/>
          </a:p>
          <a:p>
            <a:pPr eaLnBrk="1" hangingPunct="1">
              <a:spcBef>
                <a:spcPct val="0"/>
              </a:spcBef>
              <a:buClrTx/>
              <a:buFontTx/>
              <a:buNone/>
            </a:pPr>
            <a:r>
              <a:rPr lang="de-DE" altLang="de-DE" sz="1000" b="0" dirty="0" smtClean="0"/>
              <a:t>Athens</a:t>
            </a:r>
          </a:p>
          <a:p>
            <a:pPr eaLnBrk="1" hangingPunct="1">
              <a:spcBef>
                <a:spcPct val="0"/>
              </a:spcBef>
              <a:buClrTx/>
              <a:buFontTx/>
              <a:buNone/>
            </a:pPr>
            <a:endParaRPr lang="de-CH" altLang="de-DE" sz="1000" b="0" dirty="0"/>
          </a:p>
          <a:p>
            <a:pPr eaLnBrk="1" hangingPunct="1">
              <a:spcBef>
                <a:spcPct val="0"/>
              </a:spcBef>
              <a:buClrTx/>
              <a:buFontTx/>
              <a:buNone/>
            </a:pPr>
            <a:r>
              <a:rPr lang="de-DE" altLang="de-DE" sz="1000" dirty="0" err="1" smtClean="0"/>
              <a:t>Switzerland</a:t>
            </a:r>
            <a:r>
              <a:rPr lang="de-DE" altLang="de-DE" sz="1000" dirty="0" smtClean="0"/>
              <a:t> </a:t>
            </a:r>
            <a:endParaRPr lang="de-CH" altLang="de-DE" sz="1000" dirty="0"/>
          </a:p>
          <a:p>
            <a:pPr eaLnBrk="1" hangingPunct="1">
              <a:spcBef>
                <a:spcPct val="0"/>
              </a:spcBef>
              <a:buClrTx/>
              <a:buFontTx/>
              <a:buNone/>
            </a:pPr>
            <a:r>
              <a:rPr lang="de-DE" altLang="de-DE" sz="1000" b="0" dirty="0" err="1"/>
              <a:t>Bale</a:t>
            </a:r>
            <a:r>
              <a:rPr lang="de-DE" altLang="de-DE" sz="1000" b="0" dirty="0"/>
              <a:t>-Mulhouse</a:t>
            </a:r>
            <a:endParaRPr lang="de-CH" altLang="de-DE" sz="1000" b="0" dirty="0"/>
          </a:p>
          <a:p>
            <a:pPr eaLnBrk="1" hangingPunct="1">
              <a:spcBef>
                <a:spcPct val="0"/>
              </a:spcBef>
              <a:buClrTx/>
              <a:buFontTx/>
              <a:buNone/>
            </a:pPr>
            <a:r>
              <a:rPr lang="de-DE" altLang="de-DE" sz="1000" b="0" dirty="0" err="1"/>
              <a:t>Zurich</a:t>
            </a:r>
            <a:endParaRPr lang="de-DE" altLang="de-DE" sz="1000" b="0" dirty="0"/>
          </a:p>
          <a:p>
            <a:pPr eaLnBrk="1" hangingPunct="1">
              <a:spcBef>
                <a:spcPct val="0"/>
              </a:spcBef>
              <a:buClrTx/>
              <a:buFontTx/>
              <a:buNone/>
            </a:pPr>
            <a:r>
              <a:rPr lang="de-DE" altLang="de-DE" sz="1000" b="0" dirty="0" err="1"/>
              <a:t>Geneve</a:t>
            </a:r>
            <a:endParaRPr lang="de-CH" altLang="de-DE" sz="1000" b="0" dirty="0"/>
          </a:p>
          <a:p>
            <a:pPr eaLnBrk="1" hangingPunct="1">
              <a:spcBef>
                <a:spcPct val="0"/>
              </a:spcBef>
              <a:buClrTx/>
              <a:buFontTx/>
              <a:buNone/>
            </a:pPr>
            <a:endParaRPr lang="de-CH" altLang="de-DE" sz="1000" b="0" dirty="0"/>
          </a:p>
          <a:p>
            <a:pPr eaLnBrk="1" hangingPunct="1">
              <a:spcBef>
                <a:spcPct val="0"/>
              </a:spcBef>
              <a:buClrTx/>
              <a:buFontTx/>
              <a:buNone/>
            </a:pPr>
            <a:r>
              <a:rPr lang="de-DE" altLang="de-DE" sz="1000" dirty="0"/>
              <a:t>United </a:t>
            </a:r>
            <a:r>
              <a:rPr lang="de-DE" altLang="de-DE" sz="1000" dirty="0" err="1"/>
              <a:t>Kingdom</a:t>
            </a:r>
            <a:r>
              <a:rPr lang="de-DE" altLang="de-DE" sz="1000" dirty="0"/>
              <a:t> </a:t>
            </a:r>
            <a:endParaRPr lang="de-CH" altLang="de-DE" sz="1000" dirty="0"/>
          </a:p>
          <a:p>
            <a:pPr eaLnBrk="1" hangingPunct="1">
              <a:spcBef>
                <a:spcPct val="0"/>
              </a:spcBef>
              <a:buClrTx/>
              <a:buFontTx/>
              <a:buNone/>
            </a:pPr>
            <a:r>
              <a:rPr lang="de-DE" altLang="de-DE" sz="1000" b="0" dirty="0"/>
              <a:t>Glasgow</a:t>
            </a:r>
          </a:p>
          <a:p>
            <a:pPr eaLnBrk="1" hangingPunct="1">
              <a:spcBef>
                <a:spcPct val="0"/>
              </a:spcBef>
              <a:buClrTx/>
              <a:buFontTx/>
              <a:buNone/>
            </a:pPr>
            <a:endParaRPr lang="de-DE" altLang="de-DE" sz="1000" b="0" dirty="0"/>
          </a:p>
          <a:p>
            <a:pPr eaLnBrk="1" hangingPunct="1">
              <a:spcBef>
                <a:spcPct val="0"/>
              </a:spcBef>
              <a:buClrTx/>
              <a:buFontTx/>
              <a:buNone/>
            </a:pPr>
            <a:r>
              <a:rPr lang="de-DE" altLang="de-DE" sz="1000" dirty="0" err="1"/>
              <a:t>Ireland</a:t>
            </a:r>
            <a:endParaRPr lang="de-DE" altLang="de-DE" sz="1000" dirty="0"/>
          </a:p>
          <a:p>
            <a:pPr eaLnBrk="1" hangingPunct="1">
              <a:spcBef>
                <a:spcPct val="0"/>
              </a:spcBef>
              <a:buClrTx/>
              <a:buFontTx/>
              <a:buNone/>
            </a:pPr>
            <a:r>
              <a:rPr lang="de-DE" altLang="de-DE" sz="1000" b="0" dirty="0"/>
              <a:t>Cork</a:t>
            </a:r>
            <a:endParaRPr lang="de-CH" altLang="de-DE" sz="1000" b="0" dirty="0"/>
          </a:p>
          <a:p>
            <a:pPr eaLnBrk="1" hangingPunct="1">
              <a:spcBef>
                <a:spcPct val="0"/>
              </a:spcBef>
              <a:buClrTx/>
              <a:buFontTx/>
              <a:buNone/>
            </a:pPr>
            <a:endParaRPr lang="de-CH" altLang="de-DE" sz="1000" b="0" dirty="0"/>
          </a:p>
          <a:p>
            <a:pPr eaLnBrk="1" hangingPunct="1">
              <a:spcBef>
                <a:spcPct val="0"/>
              </a:spcBef>
              <a:buClrTx/>
              <a:buFontTx/>
              <a:buNone/>
            </a:pPr>
            <a:r>
              <a:rPr lang="de-DE" altLang="de-DE" sz="1000" dirty="0" err="1"/>
              <a:t>Slowenia</a:t>
            </a:r>
            <a:endParaRPr lang="de-CH" altLang="de-DE" sz="1000" dirty="0"/>
          </a:p>
          <a:p>
            <a:pPr eaLnBrk="1" hangingPunct="1">
              <a:spcBef>
                <a:spcPct val="0"/>
              </a:spcBef>
              <a:buClrTx/>
              <a:buFontTx/>
              <a:buNone/>
            </a:pPr>
            <a:r>
              <a:rPr lang="de-DE" altLang="de-DE" sz="1000" b="0" dirty="0" err="1"/>
              <a:t>Narocilo</a:t>
            </a:r>
            <a:r>
              <a:rPr lang="de-DE" altLang="de-DE" sz="1000" b="0" dirty="0"/>
              <a:t> </a:t>
            </a:r>
            <a:r>
              <a:rPr lang="de-DE" altLang="de-DE" sz="1000" b="0" dirty="0" err="1" smtClean="0"/>
              <a:t>Dobavitelju</a:t>
            </a:r>
            <a:endParaRPr lang="de-DE" altLang="de-DE" sz="1000" b="0" dirty="0" smtClean="0"/>
          </a:p>
          <a:p>
            <a:pPr eaLnBrk="1" hangingPunct="1">
              <a:spcBef>
                <a:spcPct val="0"/>
              </a:spcBef>
              <a:buClrTx/>
              <a:buFontTx/>
              <a:buNone/>
            </a:pPr>
            <a:endParaRPr lang="de-CH" altLang="de-DE" sz="1000" b="0" dirty="0"/>
          </a:p>
          <a:p>
            <a:pPr eaLnBrk="1" hangingPunct="1">
              <a:spcBef>
                <a:spcPct val="0"/>
              </a:spcBef>
              <a:buClrTx/>
              <a:buFontTx/>
              <a:buNone/>
            </a:pPr>
            <a:r>
              <a:rPr lang="de-DE" altLang="de-DE" sz="1000" dirty="0" err="1" smtClean="0"/>
              <a:t>Belgium</a:t>
            </a:r>
            <a:endParaRPr lang="de-CH" altLang="de-DE" sz="1000" dirty="0"/>
          </a:p>
          <a:p>
            <a:pPr eaLnBrk="1" hangingPunct="1">
              <a:spcBef>
                <a:spcPct val="0"/>
              </a:spcBef>
              <a:buClrTx/>
              <a:buFontTx/>
              <a:buNone/>
            </a:pPr>
            <a:r>
              <a:rPr lang="de-DE" altLang="de-DE" sz="1000" b="0" dirty="0"/>
              <a:t>Charleroi</a:t>
            </a:r>
          </a:p>
          <a:p>
            <a:pPr eaLnBrk="1" hangingPunct="1">
              <a:spcBef>
                <a:spcPct val="0"/>
              </a:spcBef>
              <a:buClrTx/>
              <a:buFontTx/>
              <a:buNone/>
            </a:pPr>
            <a:endParaRPr lang="de-DE" altLang="de-DE" sz="1000" b="0" dirty="0"/>
          </a:p>
          <a:p>
            <a:pPr eaLnBrk="1" hangingPunct="1">
              <a:spcBef>
                <a:spcPct val="0"/>
              </a:spcBef>
              <a:buClrTx/>
              <a:buFontTx/>
              <a:buNone/>
            </a:pPr>
            <a:r>
              <a:rPr lang="de-DE" altLang="de-DE" sz="1000" dirty="0" err="1"/>
              <a:t>Norway</a:t>
            </a:r>
            <a:endParaRPr lang="de-CH" altLang="de-DE" sz="1000" dirty="0"/>
          </a:p>
          <a:p>
            <a:pPr eaLnBrk="1" hangingPunct="1">
              <a:spcBef>
                <a:spcPct val="0"/>
              </a:spcBef>
              <a:buClrTx/>
              <a:buFontTx/>
              <a:buNone/>
            </a:pPr>
            <a:r>
              <a:rPr lang="de-DE" altLang="de-DE" sz="1000" b="0" dirty="0" err="1"/>
              <a:t>Sandefjord</a:t>
            </a:r>
            <a:endParaRPr lang="de-CH" altLang="de-DE" sz="1000" b="0" dirty="0"/>
          </a:p>
          <a:p>
            <a:pPr eaLnBrk="1" hangingPunct="1">
              <a:spcBef>
                <a:spcPct val="0"/>
              </a:spcBef>
              <a:buClrTx/>
              <a:buFontTx/>
              <a:buNone/>
            </a:pPr>
            <a:endParaRPr lang="de-DE" altLang="de-DE" sz="1000" dirty="0"/>
          </a:p>
          <a:p>
            <a:pPr eaLnBrk="1" hangingPunct="1">
              <a:spcBef>
                <a:spcPct val="0"/>
              </a:spcBef>
              <a:buClrTx/>
              <a:buFontTx/>
              <a:buNone/>
            </a:pPr>
            <a:r>
              <a:rPr lang="de-DE" altLang="de-DE" sz="1000" dirty="0" err="1"/>
              <a:t>Marocco</a:t>
            </a:r>
            <a:endParaRPr lang="de-CH" altLang="de-DE" sz="1000" dirty="0"/>
          </a:p>
          <a:p>
            <a:pPr eaLnBrk="1" hangingPunct="1">
              <a:spcBef>
                <a:spcPct val="0"/>
              </a:spcBef>
              <a:buClrTx/>
              <a:buFontTx/>
              <a:buNone/>
            </a:pPr>
            <a:r>
              <a:rPr lang="de-DE" altLang="de-DE" sz="1000" b="0" dirty="0"/>
              <a:t>Casablanca</a:t>
            </a:r>
          </a:p>
          <a:p>
            <a:pPr eaLnBrk="1" hangingPunct="1">
              <a:spcBef>
                <a:spcPct val="0"/>
              </a:spcBef>
              <a:buClrTx/>
              <a:buFontTx/>
              <a:buNone/>
            </a:pPr>
            <a:endParaRPr lang="de-DE" altLang="de-DE" sz="1000" b="0" dirty="0"/>
          </a:p>
          <a:p>
            <a:pPr eaLnBrk="1" hangingPunct="1">
              <a:spcBef>
                <a:spcPct val="0"/>
              </a:spcBef>
              <a:buClrTx/>
              <a:buFontTx/>
              <a:buNone/>
            </a:pPr>
            <a:r>
              <a:rPr lang="de-DE" altLang="de-DE" sz="1000" dirty="0"/>
              <a:t>Saudi </a:t>
            </a:r>
            <a:r>
              <a:rPr lang="de-DE" altLang="de-DE" sz="1000" dirty="0" err="1"/>
              <a:t>Arabia</a:t>
            </a:r>
            <a:endParaRPr lang="de-DE" altLang="de-DE" sz="1000" dirty="0"/>
          </a:p>
          <a:p>
            <a:pPr eaLnBrk="1" hangingPunct="1">
              <a:spcBef>
                <a:spcPct val="0"/>
              </a:spcBef>
              <a:buClrTx/>
              <a:buFontTx/>
              <a:buNone/>
            </a:pPr>
            <a:r>
              <a:rPr lang="de-DE" altLang="de-DE" sz="1000" b="0" dirty="0" err="1"/>
              <a:t>Riyadh</a:t>
            </a:r>
            <a:endParaRPr lang="de-DE" altLang="de-DE" sz="1000" b="0" dirty="0"/>
          </a:p>
          <a:p>
            <a:pPr eaLnBrk="1" hangingPunct="1">
              <a:spcBef>
                <a:spcPct val="0"/>
              </a:spcBef>
              <a:buClrTx/>
              <a:buFontTx/>
              <a:buNone/>
            </a:pPr>
            <a:endParaRPr lang="de-CH" altLang="de-DE" sz="1000" b="0" dirty="0"/>
          </a:p>
          <a:p>
            <a:pPr eaLnBrk="1" hangingPunct="1">
              <a:spcBef>
                <a:spcPct val="0"/>
              </a:spcBef>
              <a:buClrTx/>
              <a:buFontTx/>
              <a:buNone/>
            </a:pPr>
            <a:r>
              <a:rPr lang="de-DE" altLang="de-DE" sz="1000" dirty="0"/>
              <a:t>Oman</a:t>
            </a:r>
            <a:endParaRPr lang="de-CH" altLang="de-DE" sz="1000" dirty="0"/>
          </a:p>
          <a:p>
            <a:pPr eaLnBrk="1" hangingPunct="1">
              <a:spcBef>
                <a:spcPct val="0"/>
              </a:spcBef>
              <a:buClrTx/>
              <a:buFontTx/>
              <a:buNone/>
            </a:pPr>
            <a:r>
              <a:rPr lang="de-DE" altLang="de-DE" sz="1000" b="0" dirty="0"/>
              <a:t>Muscat</a:t>
            </a:r>
            <a:endParaRPr lang="de-CH" altLang="de-DE" sz="1000" b="0" dirty="0"/>
          </a:p>
          <a:p>
            <a:pPr eaLnBrk="1" hangingPunct="1">
              <a:spcBef>
                <a:spcPct val="0"/>
              </a:spcBef>
              <a:buClrTx/>
              <a:buFontTx/>
              <a:buNone/>
            </a:pPr>
            <a:endParaRPr lang="de-CH" altLang="de-DE" sz="1000" b="0" dirty="0"/>
          </a:p>
        </p:txBody>
      </p:sp>
    </p:spTree>
    <p:extLst>
      <p:ext uri="{BB962C8B-B14F-4D97-AF65-F5344CB8AC3E}">
        <p14:creationId xmlns:p14="http://schemas.microsoft.com/office/powerpoint/2010/main" val="2676220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ltLang="de-DE" dirty="0"/>
              <a:t>International relationships and tenders</a:t>
            </a:r>
            <a:endParaRPr lang="en-GB" dirty="0"/>
          </a:p>
        </p:txBody>
      </p:sp>
      <p:sp>
        <p:nvSpPr>
          <p:cNvPr id="3" name="Inhaltsplatzhalter 2"/>
          <p:cNvSpPr>
            <a:spLocks noGrp="1"/>
          </p:cNvSpPr>
          <p:nvPr>
            <p:ph idx="1"/>
          </p:nvPr>
        </p:nvSpPr>
        <p:spPr/>
        <p:txBody>
          <a:bodyPr/>
          <a:lstStyle/>
          <a:p>
            <a:pPr>
              <a:spcAft>
                <a:spcPts val="714"/>
              </a:spcAft>
              <a:defRPr/>
            </a:pPr>
            <a:r>
              <a:rPr lang="de-DE" kern="0" dirty="0" err="1"/>
              <a:t>Longterm</a:t>
            </a:r>
            <a:r>
              <a:rPr lang="de-DE" kern="0" dirty="0"/>
              <a:t> </a:t>
            </a:r>
            <a:r>
              <a:rPr lang="de-DE" kern="0" dirty="0" err="1"/>
              <a:t>collaborations</a:t>
            </a:r>
            <a:r>
              <a:rPr lang="de-DE" kern="0" dirty="0"/>
              <a:t> </a:t>
            </a:r>
            <a:r>
              <a:rPr lang="de-DE" kern="0" dirty="0" err="1"/>
              <a:t>with</a:t>
            </a:r>
            <a:endParaRPr lang="de-DE" kern="0" dirty="0"/>
          </a:p>
          <a:p>
            <a:pPr marL="408291" indent="-408291">
              <a:spcAft>
                <a:spcPts val="714"/>
              </a:spcAft>
              <a:buFont typeface="Wingdings" panose="05000000000000000000" pitchFamily="2" charset="2"/>
              <a:buChar char="Ø"/>
              <a:defRPr/>
            </a:pPr>
            <a:r>
              <a:rPr lang="de-DE" kern="0" dirty="0" err="1"/>
              <a:t>Various</a:t>
            </a:r>
            <a:r>
              <a:rPr lang="de-DE" kern="0" dirty="0"/>
              <a:t> </a:t>
            </a:r>
            <a:r>
              <a:rPr lang="de-DE" kern="0" dirty="0" err="1"/>
              <a:t>airport</a:t>
            </a:r>
            <a:r>
              <a:rPr lang="de-DE" kern="0" dirty="0"/>
              <a:t> </a:t>
            </a:r>
            <a:r>
              <a:rPr lang="de-DE" kern="0" dirty="0" err="1"/>
              <a:t>operators</a:t>
            </a:r>
            <a:endParaRPr lang="de-DE" kern="0" dirty="0"/>
          </a:p>
          <a:p>
            <a:pPr marL="408291" indent="-408291">
              <a:spcAft>
                <a:spcPts val="714"/>
              </a:spcAft>
              <a:buFont typeface="Wingdings" panose="05000000000000000000" pitchFamily="2" charset="2"/>
              <a:buChar char="Ø"/>
              <a:defRPr/>
            </a:pPr>
            <a:r>
              <a:rPr lang="de-DE" kern="0" dirty="0"/>
              <a:t>Airport </a:t>
            </a:r>
            <a:r>
              <a:rPr lang="de-DE" kern="0" dirty="0" err="1"/>
              <a:t>security</a:t>
            </a:r>
            <a:r>
              <a:rPr lang="de-DE" kern="0" dirty="0"/>
              <a:t> </a:t>
            </a:r>
            <a:r>
              <a:rPr lang="de-DE" kern="0" dirty="0" err="1"/>
              <a:t>authorities</a:t>
            </a:r>
            <a:endParaRPr lang="de-DE" kern="0" dirty="0"/>
          </a:p>
          <a:p>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sp>
        <p:nvSpPr>
          <p:cNvPr id="6" name="Textfeld 1"/>
          <p:cNvSpPr txBox="1">
            <a:spLocks noChangeArrowheads="1"/>
          </p:cNvSpPr>
          <p:nvPr/>
        </p:nvSpPr>
        <p:spPr bwMode="auto">
          <a:xfrm>
            <a:off x="8720821" y="5590883"/>
            <a:ext cx="2140507" cy="3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r>
              <a:rPr lang="de-DE" altLang="de-DE" sz="1700" b="0"/>
              <a:t>…and more…</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28206" y="5008562"/>
            <a:ext cx="1152525" cy="118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56543" y="3724275"/>
            <a:ext cx="18002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268" y="3090862"/>
            <a:ext cx="143827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636493" y="2343150"/>
            <a:ext cx="1990725" cy="81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393731" y="3756025"/>
            <a:ext cx="1428750"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36431" y="4941887"/>
            <a:ext cx="1235075"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985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Thank you</a:t>
            </a:r>
          </a:p>
        </p:txBody>
      </p:sp>
      <p:sp>
        <p:nvSpPr>
          <p:cNvPr id="3" name="Datumsplatzhalter 2"/>
          <p:cNvSpPr>
            <a:spLocks noGrp="1"/>
          </p:cNvSpPr>
          <p:nvPr>
            <p:ph type="dt" sz="half" idx="10"/>
          </p:nvPr>
        </p:nvSpPr>
        <p:spPr/>
        <p:txBody>
          <a:bodyPr/>
          <a:lstStyle/>
          <a:p>
            <a:r>
              <a:rPr lang="de-DE" noProof="0" smtClean="0"/>
              <a:t>record presentation | July 2018 | confidential</a:t>
            </a:r>
            <a:endParaRPr lang="en-GB" noProof="0" dirty="0"/>
          </a:p>
        </p:txBody>
      </p:sp>
      <p:sp>
        <p:nvSpPr>
          <p:cNvPr id="4" name="Fußzeilenplatzhalter 3"/>
          <p:cNvSpPr>
            <a:spLocks noGrp="1"/>
          </p:cNvSpPr>
          <p:nvPr>
            <p:ph type="ftr" sz="quarter" idx="11"/>
          </p:nvPr>
        </p:nvSpPr>
        <p:spPr/>
        <p:txBody>
          <a:bodyPr/>
          <a:lstStyle/>
          <a:p>
            <a:r>
              <a:rPr lang="en-GB" noProof="0" smtClean="0"/>
              <a:t>Marketing | Name Author</a:t>
            </a:r>
            <a:endParaRPr lang="en-GB" noProof="0" dirty="0"/>
          </a:p>
        </p:txBody>
      </p:sp>
      <p:sp>
        <p:nvSpPr>
          <p:cNvPr id="5" name="Bildplatzhalter 4"/>
          <p:cNvSpPr>
            <a:spLocks noGrp="1"/>
          </p:cNvSpPr>
          <p:nvPr>
            <p:ph type="pic" sz="quarter" idx="14"/>
          </p:nvPr>
        </p:nvSpPr>
        <p:spPr/>
      </p:sp>
      <p:graphicFrame>
        <p:nvGraphicFramePr>
          <p:cNvPr id="8" name="Inhaltsplatzhalter 7"/>
          <p:cNvGraphicFramePr>
            <a:graphicFrameLocks noGrp="1"/>
          </p:cNvGraphicFramePr>
          <p:nvPr>
            <p:ph idx="4294967295"/>
            <p:extLst>
              <p:ext uri="{D42A27DB-BD31-4B8C-83A1-F6EECF244321}">
                <p14:modId xmlns:p14="http://schemas.microsoft.com/office/powerpoint/2010/main" val="3556887780"/>
              </p:ext>
            </p:extLst>
          </p:nvPr>
        </p:nvGraphicFramePr>
        <p:xfrm>
          <a:off x="4303713" y="1619250"/>
          <a:ext cx="7534275" cy="3168000"/>
        </p:xfrm>
        <a:graphic>
          <a:graphicData uri="http://schemas.openxmlformats.org/drawingml/2006/table">
            <a:tbl>
              <a:tblPr firstRow="1" bandRow="1">
                <a:tableStyleId>{5C22544A-7EE6-4342-B048-85BDC9FD1C3A}</a:tableStyleId>
              </a:tblPr>
              <a:tblGrid>
                <a:gridCol w="7534275">
                  <a:extLst>
                    <a:ext uri="{9D8B030D-6E8A-4147-A177-3AD203B41FA5}">
                      <a16:colId xmlns="" xmlns:a16="http://schemas.microsoft.com/office/drawing/2014/main" val="20000"/>
                    </a:ext>
                  </a:extLst>
                </a:gridCol>
              </a:tblGrid>
              <a:tr h="144000">
                <a:tc>
                  <a:txBody>
                    <a:bodyPr/>
                    <a:lstStyle/>
                    <a:p>
                      <a:pPr marL="0" lvl="0" indent="0">
                        <a:lnSpc>
                          <a:spcPts val="10"/>
                        </a:lnSpc>
                        <a:buClr>
                          <a:schemeClr val="bg1"/>
                        </a:buClr>
                        <a:buFontTx/>
                        <a:buNone/>
                      </a:pPr>
                      <a:endParaRPr lang="en-GB" sz="100" b="1" kern="600" baseline="0"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432000">
                <a:tc>
                  <a:txBody>
                    <a:bodyPr/>
                    <a:lstStyle/>
                    <a:p>
                      <a:pPr marL="432000" lvl="0" indent="-360000" algn="l" defTabSz="1219362" rtl="0" eaLnBrk="1" latinLnBrk="0" hangingPunct="1">
                        <a:lnSpc>
                          <a:spcPts val="2340"/>
                        </a:lnSpc>
                        <a:buClr>
                          <a:schemeClr val="bg1"/>
                        </a:buClr>
                        <a:buFont typeface="Wingdings" panose="05000000000000000000" pitchFamily="2" charset="2"/>
                        <a:buChar char=""/>
                      </a:pPr>
                      <a:endParaRPr lang="en-GB" sz="1800" b="1" kern="600" baseline="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32000">
                <a:tc>
                  <a:txBody>
                    <a:bodyPr/>
                    <a:lstStyle/>
                    <a:p>
                      <a:pPr marL="432000" lvl="0" indent="-360000">
                        <a:lnSpc>
                          <a:spcPts val="2340"/>
                        </a:lnSpc>
                        <a:buClr>
                          <a:schemeClr val="bg1"/>
                        </a:buClr>
                        <a:buFont typeface="Wingdings" panose="05000000000000000000" pitchFamily="2" charset="2"/>
                        <a:buChar char=""/>
                      </a:pPr>
                      <a:endParaRPr lang="en-GB" sz="1800" b="0" kern="60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32000">
                <a:tc>
                  <a:txBody>
                    <a:bodyPr/>
                    <a:lstStyle/>
                    <a:p>
                      <a:pPr marL="432000" lvl="0" indent="-360000">
                        <a:lnSpc>
                          <a:spcPts val="2340"/>
                        </a:lnSpc>
                        <a:buClr>
                          <a:schemeClr val="bg1"/>
                        </a:buClr>
                        <a:buFont typeface="Wingdings" panose="05000000000000000000" pitchFamily="2" charset="2"/>
                        <a:buChar char=""/>
                      </a:pPr>
                      <a:endParaRPr lang="en-GB" sz="1800" b="0" kern="60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432000">
                <a:tc>
                  <a:txBody>
                    <a:bodyPr/>
                    <a:lstStyle/>
                    <a:p>
                      <a:pPr marL="432000" lvl="0" indent="-360000">
                        <a:lnSpc>
                          <a:spcPts val="2340"/>
                        </a:lnSpc>
                        <a:buClr>
                          <a:schemeClr val="bg1"/>
                        </a:buClr>
                        <a:buFont typeface="Wingdings" panose="05000000000000000000" pitchFamily="2" charset="2"/>
                        <a:buChar char=""/>
                      </a:pPr>
                      <a:endParaRPr lang="en-GB" sz="1800" b="0" kern="600" baseline="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432000">
                <a:tc>
                  <a:txBody>
                    <a:bodyPr/>
                    <a:lstStyle/>
                    <a:p>
                      <a:pPr marL="432000" lvl="0" indent="-360000">
                        <a:lnSpc>
                          <a:spcPts val="2340"/>
                        </a:lnSpc>
                        <a:buClr>
                          <a:schemeClr val="bg1"/>
                        </a:buClr>
                        <a:buFont typeface="Wingdings" panose="05000000000000000000" pitchFamily="2" charset="2"/>
                        <a:buChar char=""/>
                      </a:pPr>
                      <a:endParaRPr lang="en-GB" sz="1800" b="0" kern="60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32000">
                <a:tc>
                  <a:txBody>
                    <a:bodyPr/>
                    <a:lstStyle/>
                    <a:p>
                      <a:pPr marL="432000" lvl="0" indent="-360000">
                        <a:lnSpc>
                          <a:spcPts val="2340"/>
                        </a:lnSpc>
                        <a:buClr>
                          <a:schemeClr val="bg1"/>
                        </a:buClr>
                        <a:buFont typeface="Wingdings" panose="05000000000000000000" pitchFamily="2" charset="2"/>
                        <a:buChar char=""/>
                      </a:pPr>
                      <a:r>
                        <a:rPr lang="en-GB" sz="1800" b="1" kern="600" baseline="0" dirty="0">
                          <a:solidFill>
                            <a:schemeClr val="bg1"/>
                          </a:solidFill>
                        </a:rPr>
                        <a:t>Open discussion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 xmlns:a16="http://schemas.microsoft.com/office/drawing/2014/main" val="10006"/>
                  </a:ext>
                </a:extLst>
              </a:tr>
              <a:tr h="432000">
                <a:tc>
                  <a:txBody>
                    <a:bodyPr/>
                    <a:lstStyle/>
                    <a:p>
                      <a:pPr marL="72000" lvl="0" indent="0">
                        <a:lnSpc>
                          <a:spcPts val="2340"/>
                        </a:lnSpc>
                        <a:buClr>
                          <a:schemeClr val="bg1"/>
                        </a:buClr>
                        <a:buFont typeface="Wingdings" panose="05000000000000000000" pitchFamily="2" charset="2"/>
                        <a:buNone/>
                      </a:pPr>
                      <a:endParaRPr lang="en-GB" sz="1800" b="0" kern="600" baseline="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999016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tLang="de-DE" dirty="0" err="1"/>
              <a:t>record</a:t>
            </a:r>
            <a:r>
              <a:rPr lang="de-CH" altLang="de-DE" dirty="0"/>
              <a:t> </a:t>
            </a:r>
            <a:r>
              <a:rPr lang="de-CH" altLang="de-DE" dirty="0" err="1"/>
              <a:t>FlipFlow</a:t>
            </a:r>
            <a:r>
              <a:rPr lang="de-CH" altLang="de-DE" dirty="0"/>
              <a:t> – </a:t>
            </a:r>
            <a:r>
              <a:rPr lang="de-CH" altLang="de-DE" dirty="0" err="1"/>
              <a:t>Product</a:t>
            </a:r>
            <a:r>
              <a:rPr lang="de-CH" altLang="de-DE" dirty="0"/>
              <a:t> </a:t>
            </a:r>
            <a:r>
              <a:rPr lang="de-CH" altLang="de-DE" dirty="0" err="1"/>
              <a:t>video</a:t>
            </a:r>
            <a:endParaRPr lang="en-GB" dirty="0"/>
          </a:p>
        </p:txBody>
      </p:sp>
      <p:sp>
        <p:nvSpPr>
          <p:cNvPr id="3" name="Datumsplatzhalter 2"/>
          <p:cNvSpPr>
            <a:spLocks noGrp="1"/>
          </p:cNvSpPr>
          <p:nvPr>
            <p:ph type="dt" sz="half" idx="10"/>
          </p:nvPr>
        </p:nvSpPr>
        <p:spPr/>
        <p:txBody>
          <a:bodyPr/>
          <a:lstStyle/>
          <a:p>
            <a:r>
              <a:rPr lang="de-DE" noProof="0" smtClean="0"/>
              <a:t>record presentation | July 2018 | confidential</a:t>
            </a:r>
            <a:endParaRPr lang="en-GB" noProof="0" dirty="0"/>
          </a:p>
        </p:txBody>
      </p:sp>
      <p:sp>
        <p:nvSpPr>
          <p:cNvPr id="4" name="Fußzeilenplatzhalter 3"/>
          <p:cNvSpPr>
            <a:spLocks noGrp="1"/>
          </p:cNvSpPr>
          <p:nvPr>
            <p:ph type="ftr" sz="quarter" idx="11"/>
          </p:nvPr>
        </p:nvSpPr>
        <p:spPr/>
        <p:txBody>
          <a:bodyPr/>
          <a:lstStyle/>
          <a:p>
            <a:r>
              <a:rPr lang="en-GB" noProof="0" smtClean="0"/>
              <a:t>Marketing | Name Author</a:t>
            </a:r>
            <a:endParaRPr lang="en-GB" noProof="0" dirty="0"/>
          </a:p>
        </p:txBody>
      </p:sp>
      <p:sp>
        <p:nvSpPr>
          <p:cNvPr id="5" name="Bildplatzhalter 4"/>
          <p:cNvSpPr>
            <a:spLocks noGrp="1"/>
          </p:cNvSpPr>
          <p:nvPr>
            <p:ph type="pic" sz="quarter" idx="13"/>
          </p:nvPr>
        </p:nvSpPr>
        <p:spPr/>
      </p:sp>
      <p:pic>
        <p:nvPicPr>
          <p:cNvPr id="6" name="record_FlipFlow Product_Video 2018.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07432" y="1565677"/>
            <a:ext cx="8498467" cy="478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2929235" y="2929338"/>
            <a:ext cx="2265859" cy="2590453"/>
          </a:xfrm>
          <a:prstGeom prst="rect">
            <a:avLst/>
          </a:prstGeom>
          <a:noFill/>
        </p:spPr>
        <p:txBody>
          <a:bodyPr wrap="square" lIns="0" tIns="0" rIns="0" bIns="0" rtlCol="0">
            <a:spAutoFit/>
          </a:bodyPr>
          <a:lstStyle/>
          <a:p>
            <a:pPr>
              <a:lnSpc>
                <a:spcPts val="2340"/>
              </a:lnSpc>
              <a:spcAft>
                <a:spcPts val="567"/>
              </a:spcAft>
            </a:pPr>
            <a:r>
              <a:rPr lang="de-DE" sz="1800" kern="600" dirty="0">
                <a:solidFill>
                  <a:schemeClr val="bg1"/>
                </a:solidFill>
              </a:rPr>
              <a:t>Download </a:t>
            </a:r>
            <a:r>
              <a:rPr lang="de-DE" sz="1800" kern="600" dirty="0" err="1">
                <a:solidFill>
                  <a:schemeClr val="bg1"/>
                </a:solidFill>
              </a:rPr>
              <a:t>full</a:t>
            </a:r>
            <a:r>
              <a:rPr lang="de-DE" sz="1800" kern="600" dirty="0">
                <a:solidFill>
                  <a:schemeClr val="bg1"/>
                </a:solidFill>
              </a:rPr>
              <a:t> </a:t>
            </a:r>
            <a:r>
              <a:rPr lang="de-DE" sz="1800" kern="600" dirty="0" err="1">
                <a:solidFill>
                  <a:schemeClr val="bg1"/>
                </a:solidFill>
              </a:rPr>
              <a:t>version</a:t>
            </a:r>
            <a:r>
              <a:rPr lang="de-DE" sz="1800" kern="600" dirty="0">
                <a:solidFill>
                  <a:schemeClr val="bg1"/>
                </a:solidFill>
              </a:rPr>
              <a:t> </a:t>
            </a:r>
            <a:r>
              <a:rPr lang="de-DE" sz="1800" kern="600" dirty="0" err="1">
                <a:solidFill>
                  <a:schemeClr val="bg1"/>
                </a:solidFill>
              </a:rPr>
              <a:t>of</a:t>
            </a:r>
            <a:r>
              <a:rPr lang="de-DE" sz="1800" kern="600" dirty="0">
                <a:solidFill>
                  <a:schemeClr val="bg1"/>
                </a:solidFill>
              </a:rPr>
              <a:t> </a:t>
            </a:r>
            <a:r>
              <a:rPr lang="de-DE" sz="1800" kern="600" dirty="0" err="1">
                <a:solidFill>
                  <a:schemeClr val="bg1"/>
                </a:solidFill>
              </a:rPr>
              <a:t>our</a:t>
            </a:r>
            <a:r>
              <a:rPr lang="de-DE" sz="1800" kern="600" dirty="0">
                <a:solidFill>
                  <a:schemeClr val="bg1"/>
                </a:solidFill>
              </a:rPr>
              <a:t> </a:t>
            </a:r>
            <a:r>
              <a:rPr lang="de-DE" sz="1800" kern="600" dirty="0" err="1">
                <a:solidFill>
                  <a:schemeClr val="bg1"/>
                </a:solidFill>
              </a:rPr>
              <a:t>product</a:t>
            </a:r>
            <a:r>
              <a:rPr lang="de-DE" sz="1800" kern="600" dirty="0">
                <a:solidFill>
                  <a:schemeClr val="bg1"/>
                </a:solidFill>
              </a:rPr>
              <a:t> </a:t>
            </a:r>
            <a:r>
              <a:rPr lang="de-DE" sz="1800" kern="600" dirty="0" err="1">
                <a:solidFill>
                  <a:schemeClr val="bg1"/>
                </a:solidFill>
              </a:rPr>
              <a:t>video</a:t>
            </a:r>
            <a:r>
              <a:rPr lang="de-DE" sz="1800" kern="600" dirty="0">
                <a:solidFill>
                  <a:schemeClr val="bg1"/>
                </a:solidFill>
              </a:rPr>
              <a:t> </a:t>
            </a:r>
            <a:r>
              <a:rPr lang="de-DE" sz="1800" kern="600" dirty="0" err="1">
                <a:solidFill>
                  <a:schemeClr val="bg1"/>
                </a:solidFill>
              </a:rPr>
              <a:t>from</a:t>
            </a:r>
            <a:r>
              <a:rPr lang="de-DE" sz="1800" kern="600" dirty="0">
                <a:solidFill>
                  <a:schemeClr val="bg1"/>
                </a:solidFill>
              </a:rPr>
              <a:t> </a:t>
            </a:r>
            <a:r>
              <a:rPr lang="de-DE" sz="1800" kern="600" dirty="0" err="1">
                <a:solidFill>
                  <a:schemeClr val="bg1"/>
                </a:solidFill>
              </a:rPr>
              <a:t>the</a:t>
            </a:r>
            <a:r>
              <a:rPr lang="de-DE" sz="1800" kern="600" dirty="0">
                <a:solidFill>
                  <a:schemeClr val="bg1"/>
                </a:solidFill>
              </a:rPr>
              <a:t> </a:t>
            </a:r>
            <a:r>
              <a:rPr lang="de-DE" sz="1800" kern="600" dirty="0" err="1">
                <a:solidFill>
                  <a:schemeClr val="bg1"/>
                </a:solidFill>
              </a:rPr>
              <a:t>webiste</a:t>
            </a:r>
            <a:r>
              <a:rPr lang="de-DE" sz="1800" kern="600" dirty="0">
                <a:solidFill>
                  <a:schemeClr val="bg1"/>
                </a:solidFill>
              </a:rPr>
              <a:t> </a:t>
            </a:r>
            <a:r>
              <a:rPr lang="de-DE" sz="1800" kern="600" dirty="0" err="1">
                <a:solidFill>
                  <a:schemeClr val="bg1"/>
                </a:solidFill>
              </a:rPr>
              <a:t>and</a:t>
            </a:r>
            <a:r>
              <a:rPr lang="de-DE" sz="1800" kern="600" dirty="0">
                <a:solidFill>
                  <a:schemeClr val="bg1"/>
                </a:solidFill>
              </a:rPr>
              <a:t> </a:t>
            </a:r>
            <a:r>
              <a:rPr lang="de-DE" sz="1800" kern="600" dirty="0" err="1">
                <a:solidFill>
                  <a:schemeClr val="bg1"/>
                </a:solidFill>
              </a:rPr>
              <a:t>insert</a:t>
            </a:r>
            <a:r>
              <a:rPr lang="de-DE" sz="1800" kern="600" dirty="0">
                <a:solidFill>
                  <a:schemeClr val="bg1"/>
                </a:solidFill>
              </a:rPr>
              <a:t> </a:t>
            </a:r>
            <a:r>
              <a:rPr lang="de-DE" sz="1800" kern="600" dirty="0" err="1">
                <a:solidFill>
                  <a:schemeClr val="bg1"/>
                </a:solidFill>
              </a:rPr>
              <a:t>it</a:t>
            </a:r>
            <a:r>
              <a:rPr lang="de-DE" sz="1800" kern="600" dirty="0">
                <a:solidFill>
                  <a:schemeClr val="bg1"/>
                </a:solidFill>
              </a:rPr>
              <a:t> </a:t>
            </a:r>
            <a:r>
              <a:rPr lang="de-DE" sz="1800" kern="600" dirty="0" err="1">
                <a:solidFill>
                  <a:schemeClr val="bg1"/>
                </a:solidFill>
              </a:rPr>
              <a:t>to</a:t>
            </a:r>
            <a:r>
              <a:rPr lang="de-DE" sz="1800" kern="600" dirty="0">
                <a:solidFill>
                  <a:schemeClr val="bg1"/>
                </a:solidFill>
              </a:rPr>
              <a:t> </a:t>
            </a:r>
            <a:r>
              <a:rPr lang="de-DE" sz="1800" kern="600" dirty="0" err="1">
                <a:solidFill>
                  <a:schemeClr val="bg1"/>
                </a:solidFill>
              </a:rPr>
              <a:t>this</a:t>
            </a:r>
            <a:r>
              <a:rPr lang="de-DE" sz="1800" kern="600" dirty="0">
                <a:solidFill>
                  <a:schemeClr val="bg1"/>
                </a:solidFill>
              </a:rPr>
              <a:t> </a:t>
            </a:r>
            <a:r>
              <a:rPr lang="de-DE" sz="1800" kern="600" dirty="0" err="1">
                <a:solidFill>
                  <a:schemeClr val="bg1"/>
                </a:solidFill>
              </a:rPr>
              <a:t>slide</a:t>
            </a:r>
            <a:r>
              <a:rPr lang="de-DE" sz="1800" kern="600" dirty="0">
                <a:solidFill>
                  <a:schemeClr val="bg1"/>
                </a:solidFill>
              </a:rPr>
              <a:t> (</a:t>
            </a:r>
            <a:r>
              <a:rPr lang="de-DE" sz="1800" kern="600" dirty="0" err="1">
                <a:solidFill>
                  <a:schemeClr val="bg1"/>
                </a:solidFill>
              </a:rPr>
              <a:t>local</a:t>
            </a:r>
            <a:r>
              <a:rPr lang="de-DE" sz="1800" kern="600" dirty="0">
                <a:solidFill>
                  <a:schemeClr val="bg1"/>
                </a:solidFill>
              </a:rPr>
              <a:t> </a:t>
            </a:r>
            <a:r>
              <a:rPr lang="de-DE" sz="1800" kern="600" dirty="0" err="1">
                <a:solidFill>
                  <a:schemeClr val="bg1"/>
                </a:solidFill>
              </a:rPr>
              <a:t>source</a:t>
            </a:r>
            <a:r>
              <a:rPr lang="de-DE" sz="1800" kern="600" dirty="0">
                <a:solidFill>
                  <a:schemeClr val="bg1"/>
                </a:solidFill>
              </a:rPr>
              <a:t>)</a:t>
            </a:r>
          </a:p>
          <a:p>
            <a:pPr>
              <a:lnSpc>
                <a:spcPts val="2340"/>
              </a:lnSpc>
              <a:spcAft>
                <a:spcPts val="567"/>
              </a:spcAft>
            </a:pPr>
            <a:r>
              <a:rPr lang="de-DE" sz="1800" kern="600" dirty="0">
                <a:solidFill>
                  <a:schemeClr val="bg1"/>
                </a:solidFill>
              </a:rPr>
              <a:t>OR</a:t>
            </a:r>
          </a:p>
          <a:p>
            <a:pPr>
              <a:lnSpc>
                <a:spcPts val="2340"/>
              </a:lnSpc>
              <a:spcAft>
                <a:spcPts val="567"/>
              </a:spcAft>
            </a:pPr>
            <a:r>
              <a:rPr lang="de-DE" sz="1800" kern="600" dirty="0">
                <a:solidFill>
                  <a:schemeClr val="bg1"/>
                </a:solidFill>
              </a:rPr>
              <a:t>link </a:t>
            </a:r>
            <a:r>
              <a:rPr lang="de-DE" sz="1800" kern="600" dirty="0" err="1">
                <a:solidFill>
                  <a:schemeClr val="bg1"/>
                </a:solidFill>
              </a:rPr>
              <a:t>our</a:t>
            </a:r>
            <a:r>
              <a:rPr lang="de-DE" sz="1800" kern="600" dirty="0">
                <a:solidFill>
                  <a:schemeClr val="bg1"/>
                </a:solidFill>
              </a:rPr>
              <a:t> </a:t>
            </a:r>
            <a:r>
              <a:rPr lang="de-DE" sz="1800" kern="600" dirty="0" err="1">
                <a:solidFill>
                  <a:schemeClr val="bg1"/>
                </a:solidFill>
              </a:rPr>
              <a:t>youtube</a:t>
            </a:r>
            <a:r>
              <a:rPr lang="de-DE" sz="1800" kern="600" dirty="0">
                <a:solidFill>
                  <a:schemeClr val="bg1"/>
                </a:solidFill>
              </a:rPr>
              <a:t> </a:t>
            </a:r>
            <a:r>
              <a:rPr lang="de-DE" sz="1800" kern="600" dirty="0" err="1">
                <a:solidFill>
                  <a:schemeClr val="bg1"/>
                </a:solidFill>
              </a:rPr>
              <a:t>video</a:t>
            </a:r>
            <a:endParaRPr lang="de-DE" sz="1800" kern="600" dirty="0">
              <a:solidFill>
                <a:schemeClr val="bg1"/>
              </a:solidFill>
            </a:endParaRPr>
          </a:p>
          <a:p>
            <a:pPr>
              <a:lnSpc>
                <a:spcPts val="2340"/>
              </a:lnSpc>
              <a:spcAft>
                <a:spcPts val="567"/>
              </a:spcAft>
            </a:pPr>
            <a:r>
              <a:rPr lang="de-DE" sz="1800" kern="600" dirty="0">
                <a:solidFill>
                  <a:schemeClr val="bg1"/>
                </a:solidFill>
              </a:rPr>
              <a:t>(online </a:t>
            </a:r>
            <a:r>
              <a:rPr lang="de-DE" sz="1800" kern="600" dirty="0" err="1">
                <a:solidFill>
                  <a:schemeClr val="bg1"/>
                </a:solidFill>
              </a:rPr>
              <a:t>source</a:t>
            </a:r>
            <a:r>
              <a:rPr lang="de-DE" sz="1800" kern="600" dirty="0">
                <a:solidFill>
                  <a:schemeClr val="bg1"/>
                </a:solidFill>
              </a:rPr>
              <a:t>)</a:t>
            </a:r>
            <a:endParaRPr lang="en-GB" sz="1800" kern="600" dirty="0" err="1">
              <a:solidFill>
                <a:schemeClr val="bg1"/>
              </a:solidFill>
            </a:endParaRPr>
          </a:p>
        </p:txBody>
      </p:sp>
    </p:spTree>
    <p:extLst>
      <p:ext uri="{BB962C8B-B14F-4D97-AF65-F5344CB8AC3E}">
        <p14:creationId xmlns:p14="http://schemas.microsoft.com/office/powerpoint/2010/main" val="163967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record </a:t>
            </a:r>
            <a:r>
              <a:rPr lang="en-US" altLang="de-DE" dirty="0" err="1"/>
              <a:t>FlipFlow</a:t>
            </a:r>
            <a:r>
              <a:rPr lang="en-US" altLang="de-DE" dirty="0"/>
              <a:t> – Exit Lane Breach Control</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pic>
        <p:nvPicPr>
          <p:cNvPr id="9" name="Picture 1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45459" y="1476576"/>
            <a:ext cx="6552728" cy="4977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haltsplatzhalter 2"/>
          <p:cNvSpPr>
            <a:spLocks noGrp="1"/>
          </p:cNvSpPr>
          <p:nvPr>
            <p:ph idx="1"/>
          </p:nvPr>
        </p:nvSpPr>
        <p:spPr>
          <a:xfrm>
            <a:off x="358772" y="1738800"/>
            <a:ext cx="6602911" cy="4579450"/>
          </a:xfrm>
        </p:spPr>
        <p:txBody>
          <a:bodyPr/>
          <a:lstStyle/>
          <a:p>
            <a:pPr lvl="6"/>
            <a:r>
              <a:rPr lang="en-GB" dirty="0"/>
              <a:t>Key Benefits</a:t>
            </a:r>
          </a:p>
          <a:p>
            <a:pPr lvl="1">
              <a:lnSpc>
                <a:spcPct val="100000"/>
              </a:lnSpc>
              <a:spcAft>
                <a:spcPts val="1200"/>
              </a:spcAft>
            </a:pPr>
            <a:r>
              <a:rPr lang="en-US" dirty="0"/>
              <a:t>Efficient and economic no-return system with high throughput</a:t>
            </a:r>
          </a:p>
          <a:p>
            <a:pPr lvl="1">
              <a:lnSpc>
                <a:spcPct val="100000"/>
              </a:lnSpc>
              <a:spcAft>
                <a:spcPts val="1200"/>
              </a:spcAft>
            </a:pPr>
            <a:r>
              <a:rPr lang="en-US" dirty="0"/>
              <a:t>Ensure highest level of security and hassle free operation</a:t>
            </a:r>
          </a:p>
          <a:p>
            <a:pPr lvl="1">
              <a:lnSpc>
                <a:spcPct val="100000"/>
              </a:lnSpc>
              <a:spcAft>
                <a:spcPts val="1200"/>
              </a:spcAft>
            </a:pPr>
            <a:r>
              <a:rPr lang="en-US" dirty="0"/>
              <a:t>Allows reallocation or exclusion of security guard staff</a:t>
            </a:r>
          </a:p>
          <a:p>
            <a:pPr lvl="1">
              <a:lnSpc>
                <a:spcPct val="100000"/>
              </a:lnSpc>
              <a:spcAft>
                <a:spcPts val="1200"/>
              </a:spcAft>
            </a:pPr>
            <a:r>
              <a:rPr lang="en-US" dirty="0"/>
              <a:t>Fits easily into existing exit corridors</a:t>
            </a:r>
          </a:p>
          <a:p>
            <a:pPr lvl="1">
              <a:lnSpc>
                <a:spcPct val="100000"/>
              </a:lnSpc>
              <a:spcAft>
                <a:spcPts val="1200"/>
              </a:spcAft>
            </a:pPr>
            <a:r>
              <a:rPr lang="en-US" dirty="0"/>
              <a:t>Side-by-side installations possible</a:t>
            </a:r>
          </a:p>
          <a:p>
            <a:pPr lvl="1">
              <a:lnSpc>
                <a:spcPct val="100000"/>
              </a:lnSpc>
              <a:spcAft>
                <a:spcPts val="1200"/>
              </a:spcAft>
            </a:pPr>
            <a:r>
              <a:rPr lang="en-US" dirty="0"/>
              <a:t>Aluminum or stainless steel versions</a:t>
            </a:r>
          </a:p>
          <a:p>
            <a:pPr lvl="1">
              <a:lnSpc>
                <a:spcPct val="100000"/>
              </a:lnSpc>
              <a:spcAft>
                <a:spcPts val="1200"/>
              </a:spcAft>
            </a:pPr>
            <a:r>
              <a:rPr lang="en-US" dirty="0"/>
              <a:t>Durable modular construction</a:t>
            </a:r>
          </a:p>
          <a:p>
            <a:pPr lvl="1">
              <a:lnSpc>
                <a:spcPct val="100000"/>
              </a:lnSpc>
              <a:spcAft>
                <a:spcPts val="1200"/>
              </a:spcAft>
            </a:pPr>
            <a:r>
              <a:rPr lang="en-US" dirty="0"/>
              <a:t>Less wrong alarms</a:t>
            </a:r>
          </a:p>
          <a:p>
            <a:endParaRPr lang="en-GB" dirty="0"/>
          </a:p>
        </p:txBody>
      </p:sp>
    </p:spTree>
    <p:extLst>
      <p:ext uri="{BB962C8B-B14F-4D97-AF65-F5344CB8AC3E}">
        <p14:creationId xmlns:p14="http://schemas.microsoft.com/office/powerpoint/2010/main" val="3648989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record </a:t>
            </a:r>
            <a:r>
              <a:rPr lang="en-US" altLang="de-DE" dirty="0" err="1"/>
              <a:t>FlipFlow</a:t>
            </a:r>
            <a:r>
              <a:rPr lang="en-US" altLang="de-DE" dirty="0"/>
              <a:t> – product range</a:t>
            </a:r>
            <a:endParaRPr lang="en-GB" dirty="0"/>
          </a:p>
        </p:txBody>
      </p:sp>
      <p:sp>
        <p:nvSpPr>
          <p:cNvPr id="3" name="Inhaltsplatzhalter 2"/>
          <p:cNvSpPr>
            <a:spLocks noGrp="1"/>
          </p:cNvSpPr>
          <p:nvPr>
            <p:ph idx="1"/>
          </p:nvPr>
        </p:nvSpPr>
        <p:spPr/>
        <p:txBody>
          <a:bodyPr/>
          <a:lstStyle/>
          <a:p>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graphicFrame>
        <p:nvGraphicFramePr>
          <p:cNvPr id="6" name="Tabelle 5"/>
          <p:cNvGraphicFramePr>
            <a:graphicFrameLocks noGrp="1"/>
          </p:cNvGraphicFramePr>
          <p:nvPr>
            <p:extLst>
              <p:ext uri="{D42A27DB-BD31-4B8C-83A1-F6EECF244321}">
                <p14:modId xmlns:p14="http://schemas.microsoft.com/office/powerpoint/2010/main" val="1478157335"/>
              </p:ext>
            </p:extLst>
          </p:nvPr>
        </p:nvGraphicFramePr>
        <p:xfrm>
          <a:off x="334521" y="1629152"/>
          <a:ext cx="11526132" cy="4611451"/>
        </p:xfrm>
        <a:graphic>
          <a:graphicData uri="http://schemas.openxmlformats.org/drawingml/2006/table">
            <a:tbl>
              <a:tblPr firstRow="1" bandRow="1">
                <a:tableStyleId>{5C22544A-7EE6-4342-B048-85BDC9FD1C3A}</a:tableStyleId>
              </a:tblPr>
              <a:tblGrid>
                <a:gridCol w="1946642">
                  <a:extLst>
                    <a:ext uri="{9D8B030D-6E8A-4147-A177-3AD203B41FA5}">
                      <a16:colId xmlns="" xmlns:a16="http://schemas.microsoft.com/office/drawing/2014/main" val="20000"/>
                    </a:ext>
                  </a:extLst>
                </a:gridCol>
                <a:gridCol w="1607249">
                  <a:extLst>
                    <a:ext uri="{9D8B030D-6E8A-4147-A177-3AD203B41FA5}">
                      <a16:colId xmlns="" xmlns:a16="http://schemas.microsoft.com/office/drawing/2014/main" val="20001"/>
                    </a:ext>
                  </a:extLst>
                </a:gridCol>
                <a:gridCol w="1489095">
                  <a:extLst>
                    <a:ext uri="{9D8B030D-6E8A-4147-A177-3AD203B41FA5}">
                      <a16:colId xmlns="" xmlns:a16="http://schemas.microsoft.com/office/drawing/2014/main" val="20002"/>
                    </a:ext>
                  </a:extLst>
                </a:gridCol>
                <a:gridCol w="1872695">
                  <a:extLst>
                    <a:ext uri="{9D8B030D-6E8A-4147-A177-3AD203B41FA5}">
                      <a16:colId xmlns="" xmlns:a16="http://schemas.microsoft.com/office/drawing/2014/main" val="20003"/>
                    </a:ext>
                  </a:extLst>
                </a:gridCol>
                <a:gridCol w="1632869">
                  <a:extLst>
                    <a:ext uri="{9D8B030D-6E8A-4147-A177-3AD203B41FA5}">
                      <a16:colId xmlns="" xmlns:a16="http://schemas.microsoft.com/office/drawing/2014/main" val="20004"/>
                    </a:ext>
                  </a:extLst>
                </a:gridCol>
                <a:gridCol w="1632869">
                  <a:extLst>
                    <a:ext uri="{9D8B030D-6E8A-4147-A177-3AD203B41FA5}">
                      <a16:colId xmlns="" xmlns:a16="http://schemas.microsoft.com/office/drawing/2014/main" val="20005"/>
                    </a:ext>
                  </a:extLst>
                </a:gridCol>
                <a:gridCol w="1344713">
                  <a:extLst>
                    <a:ext uri="{9D8B030D-6E8A-4147-A177-3AD203B41FA5}">
                      <a16:colId xmlns="" xmlns:a16="http://schemas.microsoft.com/office/drawing/2014/main" val="20006"/>
                    </a:ext>
                  </a:extLst>
                </a:gridCol>
              </a:tblGrid>
              <a:tr h="362255">
                <a:tc gridSpan="7">
                  <a:txBody>
                    <a:bodyPr/>
                    <a:lstStyle/>
                    <a:p>
                      <a:pPr algn="ctr"/>
                      <a:r>
                        <a:rPr lang="de-CH" sz="1400" dirty="0">
                          <a:solidFill>
                            <a:schemeClr val="bg1"/>
                          </a:solidFill>
                        </a:rPr>
                        <a:t>record </a:t>
                      </a:r>
                      <a:r>
                        <a:rPr lang="de-CH" sz="1400" dirty="0" err="1">
                          <a:solidFill>
                            <a:schemeClr val="bg1"/>
                          </a:solidFill>
                        </a:rPr>
                        <a:t>FlipFlow</a:t>
                      </a:r>
                      <a:r>
                        <a:rPr lang="de-CH" sz="1400" dirty="0">
                          <a:solidFill>
                            <a:schemeClr val="bg1"/>
                          </a:solidFill>
                        </a:rPr>
                        <a:t> – </a:t>
                      </a:r>
                      <a:r>
                        <a:rPr lang="de-CH" sz="1400" dirty="0" err="1">
                          <a:solidFill>
                            <a:schemeClr val="bg1"/>
                          </a:solidFill>
                        </a:rPr>
                        <a:t>system</a:t>
                      </a:r>
                      <a:r>
                        <a:rPr lang="de-CH" sz="1400" baseline="0" dirty="0">
                          <a:solidFill>
                            <a:schemeClr val="bg1"/>
                          </a:solidFill>
                        </a:rPr>
                        <a:t> </a:t>
                      </a:r>
                      <a:r>
                        <a:rPr lang="de-CH" sz="1400" baseline="0" dirty="0" err="1">
                          <a:solidFill>
                            <a:schemeClr val="bg1"/>
                          </a:solidFill>
                        </a:rPr>
                        <a:t>scale</a:t>
                      </a:r>
                      <a:endParaRPr lang="de-CH" sz="1400" dirty="0">
                        <a:solidFill>
                          <a:schemeClr val="bg1"/>
                        </a:solidFill>
                      </a:endParaRPr>
                    </a:p>
                  </a:txBody>
                  <a:tcPr marL="121972" marR="121972" marT="45717" marB="45717"/>
                </a:tc>
                <a:tc hMerge="1">
                  <a:txBody>
                    <a:bodyPr/>
                    <a:lstStyle/>
                    <a:p>
                      <a:endParaRPr lang="de-CH" dirty="0"/>
                    </a:p>
                  </a:txBody>
                  <a:tcPr/>
                </a:tc>
                <a:tc hMerge="1">
                  <a:txBody>
                    <a:bodyPr/>
                    <a:lstStyle/>
                    <a:p>
                      <a:endParaRPr lang="de-DE"/>
                    </a:p>
                  </a:txBody>
                  <a:tcPr/>
                </a:tc>
                <a:tc hMerge="1">
                  <a:txBody>
                    <a:bodyPr/>
                    <a:lstStyle/>
                    <a:p>
                      <a:endParaRPr lang="de-CH" dirty="0"/>
                    </a:p>
                  </a:txBody>
                  <a:tcPr/>
                </a:tc>
                <a:tc hMerge="1">
                  <a:txBody>
                    <a:bodyPr/>
                    <a:lstStyle/>
                    <a:p>
                      <a:endParaRPr lang="de-DE"/>
                    </a:p>
                  </a:txBody>
                  <a:tcPr/>
                </a:tc>
                <a:tc hMerge="1">
                  <a:txBody>
                    <a:bodyPr/>
                    <a:lstStyle/>
                    <a:p>
                      <a:endParaRPr lang="de-DE"/>
                    </a:p>
                  </a:txBody>
                  <a:tcPr/>
                </a:tc>
                <a:tc hMerge="1">
                  <a:txBody>
                    <a:bodyPr/>
                    <a:lstStyle/>
                    <a:p>
                      <a:pPr algn="ctr"/>
                      <a:endParaRPr lang="de-CH" sz="1400" dirty="0">
                        <a:solidFill>
                          <a:schemeClr val="tx1"/>
                        </a:solidFill>
                      </a:endParaRPr>
                    </a:p>
                  </a:txBody>
                  <a:tcPr marT="45716" marB="45716"/>
                </a:tc>
                <a:extLst>
                  <a:ext uri="{0D108BD9-81ED-4DB2-BD59-A6C34878D82A}">
                    <a16:rowId xmlns="" xmlns:a16="http://schemas.microsoft.com/office/drawing/2014/main" val="10000"/>
                  </a:ext>
                </a:extLst>
              </a:tr>
              <a:tr h="1078347">
                <a:tc>
                  <a:txBody>
                    <a:bodyPr/>
                    <a:lstStyle/>
                    <a:p>
                      <a:endParaRPr lang="de-CH" sz="1800" dirty="0"/>
                    </a:p>
                  </a:txBody>
                  <a:tcPr marL="121972" marR="121972" marT="45717" marB="45717"/>
                </a:tc>
                <a:tc>
                  <a:txBody>
                    <a:bodyPr/>
                    <a:lstStyle/>
                    <a:p>
                      <a:endParaRPr lang="de-CH" sz="1800" dirty="0"/>
                    </a:p>
                  </a:txBody>
                  <a:tcPr marL="121972" marR="121972" marT="45717" marB="45717">
                    <a:lnR w="12700" cap="flat" cmpd="sng" algn="ctr">
                      <a:solidFill>
                        <a:schemeClr val="bg2"/>
                      </a:solidFill>
                      <a:prstDash val="solid"/>
                      <a:round/>
                      <a:headEnd type="none" w="med" len="med"/>
                      <a:tailEnd type="none" w="med" len="med"/>
                    </a:lnR>
                    <a:solidFill>
                      <a:schemeClr val="bg1"/>
                    </a:solidFill>
                  </a:tcPr>
                </a:tc>
                <a:tc>
                  <a:txBody>
                    <a:bodyPr/>
                    <a:lstStyle/>
                    <a:p>
                      <a:endParaRPr lang="de-DE" sz="1800"/>
                    </a:p>
                  </a:txBody>
                  <a:tcPr marL="121972" marR="121972" marT="45717" marB="4571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1"/>
                    </a:solidFill>
                  </a:tcPr>
                </a:tc>
                <a:tc>
                  <a:txBody>
                    <a:bodyPr/>
                    <a:lstStyle/>
                    <a:p>
                      <a:endParaRPr lang="de-CH" sz="1800" dirty="0"/>
                    </a:p>
                  </a:txBody>
                  <a:tcPr marL="121972" marR="121972" marT="45717" marB="4571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1"/>
                    </a:solidFill>
                  </a:tcPr>
                </a:tc>
                <a:tc>
                  <a:txBody>
                    <a:bodyPr/>
                    <a:lstStyle/>
                    <a:p>
                      <a:endParaRPr lang="de-DE" sz="1800"/>
                    </a:p>
                  </a:txBody>
                  <a:tcPr marL="121972" marR="121972" marT="45717" marB="4571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1"/>
                    </a:solidFill>
                  </a:tcPr>
                </a:tc>
                <a:tc>
                  <a:txBody>
                    <a:bodyPr/>
                    <a:lstStyle/>
                    <a:p>
                      <a:endParaRPr lang="de-DE" sz="1800"/>
                    </a:p>
                  </a:txBody>
                  <a:tcPr marL="96041" marR="96041" marT="45717" marB="4571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1"/>
                    </a:solidFill>
                  </a:tcPr>
                </a:tc>
                <a:tc>
                  <a:txBody>
                    <a:bodyPr/>
                    <a:lstStyle/>
                    <a:p>
                      <a:endParaRPr lang="de-CH" sz="1800" dirty="0"/>
                    </a:p>
                  </a:txBody>
                  <a:tcPr marL="121972" marR="121972" marT="45717" marB="45717">
                    <a:lnL w="12700" cap="flat" cmpd="sng" algn="ctr">
                      <a:solidFill>
                        <a:schemeClr val="bg2"/>
                      </a:solidFill>
                      <a:prstDash val="solid"/>
                      <a:round/>
                      <a:headEnd type="none" w="med" len="med"/>
                      <a:tailEnd type="none" w="med" len="med"/>
                    </a:lnL>
                    <a:solidFill>
                      <a:schemeClr val="bg1"/>
                    </a:solidFill>
                  </a:tcPr>
                </a:tc>
                <a:extLst>
                  <a:ext uri="{0D108BD9-81ED-4DB2-BD59-A6C34878D82A}">
                    <a16:rowId xmlns="" xmlns:a16="http://schemas.microsoft.com/office/drawing/2014/main" val="10001"/>
                  </a:ext>
                </a:extLst>
              </a:tr>
              <a:tr h="457314">
                <a:tc>
                  <a:txBody>
                    <a:bodyPr/>
                    <a:lstStyle/>
                    <a:p>
                      <a:r>
                        <a:rPr lang="de-CH" altLang="de-DE" sz="1200" b="0" dirty="0" err="1">
                          <a:latin typeface="+mn-lt"/>
                        </a:rPr>
                        <a:t>FlipFlow</a:t>
                      </a:r>
                      <a:r>
                        <a:rPr lang="de-CH" altLang="de-DE" sz="1200" b="0" dirty="0">
                          <a:latin typeface="+mn-lt"/>
                        </a:rPr>
                        <a:t> Version</a:t>
                      </a:r>
                      <a:endParaRPr lang="de-CH" sz="1200" b="0" dirty="0">
                        <a:latin typeface="+mn-lt"/>
                      </a:endParaRPr>
                    </a:p>
                  </a:txBody>
                  <a:tcPr marL="121972" marR="121972" marT="45717" marB="45717" anchor="ctr"/>
                </a:tc>
                <a:tc>
                  <a:txBody>
                    <a:bodyPr/>
                    <a:lstStyle/>
                    <a:p>
                      <a:pPr algn="ctr"/>
                      <a:r>
                        <a:rPr lang="de-CH" sz="1200" dirty="0"/>
                        <a:t>WIDE</a:t>
                      </a:r>
                    </a:p>
                  </a:txBody>
                  <a:tcPr marL="121972" marR="121972" marT="45717" marB="45717" anchor="ctr"/>
                </a:tc>
                <a:tc>
                  <a:txBody>
                    <a:bodyPr/>
                    <a:lstStyle/>
                    <a:p>
                      <a:pPr algn="ctr"/>
                      <a:r>
                        <a:rPr lang="de-CH" sz="1200" dirty="0"/>
                        <a:t>SINGLE</a:t>
                      </a:r>
                    </a:p>
                  </a:txBody>
                  <a:tcPr marL="121972" marR="121972" marT="45717" marB="45717" anchor="ctr"/>
                </a:tc>
                <a:tc>
                  <a:txBody>
                    <a:bodyPr/>
                    <a:lstStyle/>
                    <a:p>
                      <a:pPr algn="ctr"/>
                      <a:r>
                        <a:rPr lang="de-CH" sz="1200" dirty="0"/>
                        <a:t>TWIN</a:t>
                      </a:r>
                    </a:p>
                  </a:txBody>
                  <a:tcPr marL="121972" marR="121972" marT="45717" marB="45717" anchor="ctr"/>
                </a:tc>
                <a:tc>
                  <a:txBody>
                    <a:bodyPr/>
                    <a:lstStyle/>
                    <a:p>
                      <a:pPr algn="ctr"/>
                      <a:r>
                        <a:rPr lang="de-CH" sz="1200" dirty="0"/>
                        <a:t>TRIPLE</a:t>
                      </a:r>
                    </a:p>
                  </a:txBody>
                  <a:tcPr marL="121972" marR="121972" marT="45717" marB="45717" anchor="ctr"/>
                </a:tc>
                <a:tc>
                  <a:txBody>
                    <a:bodyPr/>
                    <a:lstStyle/>
                    <a:p>
                      <a:pPr algn="ctr"/>
                      <a:r>
                        <a:rPr lang="de-CH" sz="1200" dirty="0" err="1"/>
                        <a:t>Customized</a:t>
                      </a:r>
                      <a:r>
                        <a:rPr lang="de-CH" sz="1200" dirty="0"/>
                        <a:t> </a:t>
                      </a:r>
                      <a:r>
                        <a:rPr lang="de-CH" sz="1200" dirty="0" err="1"/>
                        <a:t>lane</a:t>
                      </a:r>
                      <a:r>
                        <a:rPr lang="de-CH" sz="1200" dirty="0"/>
                        <a:t> </a:t>
                      </a:r>
                      <a:r>
                        <a:rPr lang="de-CH" sz="1200" dirty="0" err="1" smtClean="0"/>
                        <a:t>designs</a:t>
                      </a:r>
                      <a:endParaRPr lang="de-CH" sz="1200" dirty="0"/>
                    </a:p>
                  </a:txBody>
                  <a:tcPr marL="96041" marR="96041" marT="45717" marB="4571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200" dirty="0"/>
                        <a:t>Option: </a:t>
                      </a:r>
                      <a:r>
                        <a:rPr lang="de-CH" sz="1200" baseline="0" dirty="0" err="1"/>
                        <a:t>extended</a:t>
                      </a:r>
                      <a:endParaRPr lang="de-CH" sz="1200" dirty="0"/>
                    </a:p>
                  </a:txBody>
                  <a:tcPr marL="121972" marR="121972" marT="45717" marB="45717" anchor="ctr"/>
                </a:tc>
                <a:extLst>
                  <a:ext uri="{0D108BD9-81ED-4DB2-BD59-A6C34878D82A}">
                    <a16:rowId xmlns="" xmlns:a16="http://schemas.microsoft.com/office/drawing/2014/main" val="10002"/>
                  </a:ext>
                </a:extLst>
              </a:tr>
              <a:tr h="6213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dk1"/>
                          </a:solidFill>
                          <a:latin typeface="+mn-lt"/>
                          <a:ea typeface="+mn-ea"/>
                          <a:cs typeface="+mn-cs"/>
                        </a:rPr>
                        <a:t>record</a:t>
                      </a:r>
                      <a:r>
                        <a:rPr lang="en-GB" sz="1200" b="0" kern="1200" baseline="0" dirty="0">
                          <a:solidFill>
                            <a:schemeClr val="dk1"/>
                          </a:solidFill>
                          <a:latin typeface="+mn-lt"/>
                          <a:ea typeface="+mn-ea"/>
                          <a:cs typeface="+mn-cs"/>
                        </a:rPr>
                        <a:t> </a:t>
                      </a:r>
                      <a:r>
                        <a:rPr lang="en-GB" sz="1200" b="0" kern="1200" dirty="0">
                          <a:solidFill>
                            <a:schemeClr val="dk1"/>
                          </a:solidFill>
                          <a:latin typeface="+mn-lt"/>
                          <a:ea typeface="+mn-ea"/>
                          <a:cs typeface="+mn-cs"/>
                        </a:rPr>
                        <a:t>security level</a:t>
                      </a:r>
                    </a:p>
                  </a:txBody>
                  <a:tcPr marL="121972" marR="121972" marT="45717" marB="45717" anchor="ctr"/>
                </a:tc>
                <a:tc>
                  <a:txBody>
                    <a:bodyPr/>
                    <a:lstStyle/>
                    <a:p>
                      <a:pPr marL="0" algn="ctr" defTabSz="914400" rtl="0" eaLnBrk="1" latinLnBrk="0" hangingPunct="1"/>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latin typeface="+mn-lt"/>
                          <a:ea typeface="+mn-ea"/>
                          <a:cs typeface="+mn-cs"/>
                        </a:rPr>
                        <a:t>+1</a:t>
                      </a:r>
                      <a:r>
                        <a:rPr lang="de-CH" sz="2400" kern="1200" dirty="0">
                          <a:solidFill>
                            <a:srgbClr val="FFC000"/>
                          </a:solidFill>
                          <a:latin typeface="+mn-lt"/>
                          <a:ea typeface="+mn-ea"/>
                          <a:cs typeface="+mn-cs"/>
                          <a:sym typeface="Wingdings"/>
                        </a:rPr>
                        <a:t></a:t>
                      </a:r>
                      <a:endParaRPr lang="de-CH" sz="2400" kern="1200" dirty="0">
                        <a:solidFill>
                          <a:srgbClr val="FFC000"/>
                        </a:solidFill>
                        <a:latin typeface="+mn-lt"/>
                        <a:ea typeface="+mn-ea"/>
                        <a:cs typeface="+mn-cs"/>
                      </a:endParaRPr>
                    </a:p>
                  </a:txBody>
                  <a:tcPr marL="0" marR="0" marT="0" marB="0" anchor="ctr"/>
                </a:tc>
                <a:extLst>
                  <a:ext uri="{0D108BD9-81ED-4DB2-BD59-A6C34878D82A}">
                    <a16:rowId xmlns="" xmlns:a16="http://schemas.microsoft.com/office/drawing/2014/main" val="10003"/>
                  </a:ext>
                </a:extLst>
              </a:tr>
              <a:tr h="457314">
                <a:tc>
                  <a:txBody>
                    <a:bodyPr/>
                    <a:lstStyle/>
                    <a:p>
                      <a:r>
                        <a:rPr lang="de-CH" sz="1200" b="0" dirty="0">
                          <a:latin typeface="+mn-lt"/>
                        </a:rPr>
                        <a:t>Auto </a:t>
                      </a:r>
                      <a:r>
                        <a:rPr lang="de-CH" sz="1200" b="0" dirty="0" err="1">
                          <a:latin typeface="+mn-lt"/>
                        </a:rPr>
                        <a:t>flow</a:t>
                      </a:r>
                      <a:r>
                        <a:rPr lang="de-CH" sz="1200" b="0" dirty="0">
                          <a:latin typeface="+mn-lt"/>
                        </a:rPr>
                        <a:t>/interlock </a:t>
                      </a:r>
                      <a:r>
                        <a:rPr lang="de-CH" sz="1200" b="0" dirty="0" err="1">
                          <a:latin typeface="+mn-lt"/>
                        </a:rPr>
                        <a:t>mode</a:t>
                      </a:r>
                      <a:endParaRPr lang="de-CH" sz="1200" b="0" dirty="0">
                        <a:latin typeface="+mn-lt"/>
                      </a:endParaRPr>
                    </a:p>
                  </a:txBody>
                  <a:tcPr marL="121972" marR="121972" marT="45717" marB="45717" anchor="ctr"/>
                </a:tc>
                <a:tc>
                  <a:txBody>
                    <a:bodyPr/>
                    <a:lstStyle/>
                    <a:p>
                      <a:pPr marL="0" algn="ctr" defTabSz="914400" rtl="0" eaLnBrk="1" latinLnBrk="0" hangingPunct="1"/>
                      <a:r>
                        <a:rPr lang="de-CH" sz="1200" kern="1200" dirty="0">
                          <a:solidFill>
                            <a:schemeClr val="dk1"/>
                          </a:solidFill>
                          <a:latin typeface="+mn-lt"/>
                          <a:ea typeface="+mn-ea"/>
                          <a:cs typeface="+mn-cs"/>
                        </a:rPr>
                        <a:t>–</a:t>
                      </a:r>
                    </a:p>
                  </a:txBody>
                  <a:tcPr marL="121972" marR="121972" marT="45717" marB="45717" anchor="ctr"/>
                </a:tc>
                <a:tc>
                  <a:txBody>
                    <a:bodyPr/>
                    <a:lstStyle/>
                    <a:p>
                      <a:pPr marL="0" algn="ctr" defTabSz="914400" rtl="0" eaLnBrk="1" latinLnBrk="0" hangingPunct="1"/>
                      <a:r>
                        <a:rPr lang="de-CH" sz="1200" kern="1200" dirty="0">
                          <a:solidFill>
                            <a:schemeClr val="dk1"/>
                          </a:solidFill>
                          <a:latin typeface="+mn-lt"/>
                          <a:ea typeface="+mn-ea"/>
                          <a:cs typeface="+mn-cs"/>
                        </a:rPr>
                        <a:t>–</a:t>
                      </a:r>
                    </a:p>
                  </a:txBody>
                  <a:tcPr marL="121972" marR="121972" marT="45717" marB="45717" anchor="ctr"/>
                </a:tc>
                <a:tc>
                  <a:txBody>
                    <a:bodyPr/>
                    <a:lstStyle/>
                    <a:p>
                      <a:pPr marL="0" algn="ctr" defTabSz="914400" rtl="0" eaLnBrk="1" latinLnBrk="0" hangingPunct="1"/>
                      <a:r>
                        <a:rPr lang="de-CH" sz="2000" kern="1200" dirty="0">
                          <a:solidFill>
                            <a:srgbClr val="808080"/>
                          </a:solidFill>
                          <a:latin typeface="+mn-lt"/>
                          <a:ea typeface="+mn-ea"/>
                          <a:cs typeface="+mn-cs"/>
                          <a:sym typeface="Wingdings"/>
                        </a:rPr>
                        <a:t></a:t>
                      </a:r>
                      <a:endParaRPr lang="de-CH" sz="2000" kern="1200" dirty="0">
                        <a:solidFill>
                          <a:srgbClr val="808080"/>
                        </a:solidFill>
                        <a:latin typeface="+mn-lt"/>
                        <a:ea typeface="+mn-ea"/>
                        <a:cs typeface="+mn-cs"/>
                      </a:endParaRPr>
                    </a:p>
                  </a:txBody>
                  <a:tcPr marL="121972" marR="121972" marT="45717" marB="4571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2000" kern="1200" dirty="0">
                          <a:solidFill>
                            <a:srgbClr val="808080"/>
                          </a:solidFill>
                          <a:latin typeface="+mn-lt"/>
                          <a:ea typeface="+mn-ea"/>
                          <a:cs typeface="+mn-cs"/>
                          <a:sym typeface="Wingdings"/>
                        </a:rPr>
                        <a:t></a:t>
                      </a:r>
                      <a:endParaRPr lang="de-CH" sz="2000" kern="1200" dirty="0">
                        <a:solidFill>
                          <a:srgbClr val="808080"/>
                        </a:solidFill>
                        <a:latin typeface="+mn-lt"/>
                        <a:ea typeface="+mn-ea"/>
                        <a:cs typeface="+mn-cs"/>
                      </a:endParaRPr>
                    </a:p>
                  </a:txBody>
                  <a:tcPr marL="121972" marR="121972" marT="45717" marB="4571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2000" kern="1200" dirty="0">
                          <a:solidFill>
                            <a:srgbClr val="808080"/>
                          </a:solidFill>
                          <a:latin typeface="+mn-lt"/>
                          <a:ea typeface="+mn-ea"/>
                          <a:cs typeface="+mn-cs"/>
                          <a:sym typeface="Wingdings"/>
                        </a:rPr>
                        <a:t></a:t>
                      </a:r>
                      <a:endParaRPr lang="de-CH" sz="2000" kern="1200" dirty="0">
                        <a:solidFill>
                          <a:srgbClr val="808080"/>
                        </a:solidFill>
                        <a:latin typeface="+mn-lt"/>
                        <a:ea typeface="+mn-ea"/>
                        <a:cs typeface="+mn-cs"/>
                      </a:endParaRPr>
                    </a:p>
                  </a:txBody>
                  <a:tcPr marL="121972" marR="121972" marT="45717" marB="4571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2000" kern="1200" dirty="0">
                          <a:solidFill>
                            <a:srgbClr val="808080"/>
                          </a:solidFill>
                          <a:latin typeface="+mn-lt"/>
                          <a:ea typeface="+mn-ea"/>
                          <a:cs typeface="+mn-cs"/>
                          <a:sym typeface="Wingdings"/>
                        </a:rPr>
                        <a:t></a:t>
                      </a:r>
                      <a:endParaRPr lang="de-CH" sz="2000" kern="1200" dirty="0">
                        <a:solidFill>
                          <a:srgbClr val="808080"/>
                        </a:solidFill>
                        <a:latin typeface="+mn-lt"/>
                        <a:ea typeface="+mn-ea"/>
                        <a:cs typeface="+mn-cs"/>
                      </a:endParaRPr>
                    </a:p>
                  </a:txBody>
                  <a:tcPr marL="121972" marR="121972" marT="45717" marB="45717" anchor="ctr"/>
                </a:tc>
                <a:extLst>
                  <a:ext uri="{0D108BD9-81ED-4DB2-BD59-A6C34878D82A}">
                    <a16:rowId xmlns="" xmlns:a16="http://schemas.microsoft.com/office/drawing/2014/main" val="10004"/>
                  </a:ext>
                </a:extLst>
              </a:tr>
              <a:tr h="457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dk1"/>
                          </a:solidFill>
                          <a:latin typeface="+mn-lt"/>
                          <a:ea typeface="+mn-ea"/>
                          <a:cs typeface="+mn-cs"/>
                        </a:rPr>
                        <a:t>Throughput</a:t>
                      </a:r>
                      <a:r>
                        <a:rPr lang="en-GB" sz="1200" b="0" kern="1200" baseline="0" dirty="0">
                          <a:solidFill>
                            <a:schemeClr val="dk1"/>
                          </a:solidFill>
                          <a:latin typeface="+mn-lt"/>
                          <a:ea typeface="+mn-ea"/>
                          <a:cs typeface="+mn-cs"/>
                        </a:rPr>
                        <a:t> </a:t>
                      </a:r>
                      <a:r>
                        <a:rPr lang="en-GB" sz="1200" b="0" kern="1200" dirty="0">
                          <a:solidFill>
                            <a:schemeClr val="dk1"/>
                          </a:solidFill>
                          <a:latin typeface="+mn-lt"/>
                          <a:ea typeface="+mn-ea"/>
                          <a:cs typeface="+mn-cs"/>
                        </a:rPr>
                        <a:t>flow</a:t>
                      </a:r>
                    </a:p>
                  </a:txBody>
                  <a:tcPr marL="121972" marR="121972" marT="45717" marB="45717" anchor="ctr"/>
                </a:tc>
                <a:tc gridSpan="2">
                  <a:txBody>
                    <a:bodyPr/>
                    <a:lstStyle/>
                    <a:p>
                      <a:pPr marL="0" algn="ctr" defTabSz="914400" rtl="0" eaLnBrk="1" latinLnBrk="0" hangingPunct="1"/>
                      <a:r>
                        <a:rPr lang="de-CH" sz="1200" kern="1200" dirty="0">
                          <a:solidFill>
                            <a:schemeClr val="dk1"/>
                          </a:solidFill>
                          <a:latin typeface="+mn-lt"/>
                          <a:ea typeface="+mn-ea"/>
                          <a:cs typeface="+mn-cs"/>
                        </a:rPr>
                        <a:t>3600 – 4500 per </a:t>
                      </a:r>
                      <a:r>
                        <a:rPr lang="de-CH" sz="1200" kern="1200" dirty="0" err="1">
                          <a:solidFill>
                            <a:schemeClr val="dk1"/>
                          </a:solidFill>
                          <a:latin typeface="+mn-lt"/>
                          <a:ea typeface="+mn-ea"/>
                          <a:cs typeface="+mn-cs"/>
                        </a:rPr>
                        <a:t>hour</a:t>
                      </a:r>
                      <a:endParaRPr lang="de-CH" sz="1200" kern="1200" dirty="0">
                        <a:solidFill>
                          <a:schemeClr val="dk1"/>
                        </a:solidFill>
                        <a:latin typeface="+mn-lt"/>
                        <a:ea typeface="+mn-ea"/>
                        <a:cs typeface="+mn-cs"/>
                      </a:endParaRPr>
                    </a:p>
                  </a:txBody>
                  <a:tcPr marL="121972" marR="121972" marT="45717" marB="45717" anchor="ctr"/>
                </a:tc>
                <a:tc hMerge="1">
                  <a:txBody>
                    <a:bodyPr/>
                    <a:lstStyle/>
                    <a:p>
                      <a:endParaRPr lang="de-DE"/>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dk1"/>
                          </a:solidFill>
                          <a:latin typeface="+mn-lt"/>
                          <a:ea typeface="+mn-ea"/>
                          <a:cs typeface="+mn-cs"/>
                        </a:rPr>
                        <a:t>3600 - 4500* per </a:t>
                      </a:r>
                      <a:r>
                        <a:rPr lang="de-CH" sz="1200" kern="1200" dirty="0" err="1">
                          <a:solidFill>
                            <a:schemeClr val="dk1"/>
                          </a:solidFill>
                          <a:latin typeface="+mn-lt"/>
                          <a:ea typeface="+mn-ea"/>
                          <a:cs typeface="+mn-cs"/>
                        </a:rPr>
                        <a:t>hour</a:t>
                      </a:r>
                      <a:endParaRPr lang="de-CH" sz="1200" kern="1200" dirty="0">
                        <a:solidFill>
                          <a:schemeClr val="dk1"/>
                        </a:solidFill>
                        <a:latin typeface="+mn-lt"/>
                        <a:ea typeface="+mn-ea"/>
                        <a:cs typeface="+mn-cs"/>
                      </a:endParaRPr>
                    </a:p>
                  </a:txBody>
                  <a:tcPr marL="121972" marR="121972" marT="45717" marB="45717" anchor="ctr"/>
                </a:tc>
                <a:tc hMerge="1">
                  <a:txBody>
                    <a:bodyPr/>
                    <a:lstStyle/>
                    <a:p>
                      <a:endParaRPr lang="de-DE"/>
                    </a:p>
                  </a:txBody>
                  <a:tcPr/>
                </a:tc>
                <a:tc hMerge="1">
                  <a:txBody>
                    <a:bodyPr/>
                    <a:lstStyle/>
                    <a:p>
                      <a:endParaRPr lang="de-DE"/>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200" kern="1200" dirty="0" err="1">
                          <a:solidFill>
                            <a:schemeClr val="dk1"/>
                          </a:solidFill>
                          <a:latin typeface="+mn-lt"/>
                          <a:ea typeface="+mn-ea"/>
                          <a:cs typeface="+mn-cs"/>
                        </a:rPr>
                        <a:t>No</a:t>
                      </a:r>
                      <a:r>
                        <a:rPr lang="de-CH" sz="1200" kern="1200" dirty="0">
                          <a:solidFill>
                            <a:schemeClr val="dk1"/>
                          </a:solidFill>
                          <a:latin typeface="+mn-lt"/>
                          <a:ea typeface="+mn-ea"/>
                          <a:cs typeface="+mn-cs"/>
                        </a:rPr>
                        <a:t> </a:t>
                      </a:r>
                      <a:r>
                        <a:rPr lang="de-CH" sz="1200" kern="1200" dirty="0" err="1">
                          <a:solidFill>
                            <a:schemeClr val="dk1"/>
                          </a:solidFill>
                          <a:latin typeface="+mn-lt"/>
                          <a:ea typeface="+mn-ea"/>
                          <a:cs typeface="+mn-cs"/>
                        </a:rPr>
                        <a:t>influence</a:t>
                      </a:r>
                      <a:endParaRPr lang="de-CH" sz="1200" kern="1200" dirty="0">
                        <a:solidFill>
                          <a:schemeClr val="dk1"/>
                        </a:solidFill>
                        <a:latin typeface="+mn-lt"/>
                        <a:ea typeface="+mn-ea"/>
                        <a:cs typeface="+mn-cs"/>
                      </a:endParaRPr>
                    </a:p>
                  </a:txBody>
                  <a:tcPr marL="121972" marR="121972" marT="45717" marB="45717" anchor="ctr"/>
                </a:tc>
                <a:extLst>
                  <a:ext uri="{0D108BD9-81ED-4DB2-BD59-A6C34878D82A}">
                    <a16:rowId xmlns="" xmlns:a16="http://schemas.microsoft.com/office/drawing/2014/main" val="10005"/>
                  </a:ext>
                </a:extLst>
              </a:tr>
              <a:tr h="457314">
                <a:tc>
                  <a:txBody>
                    <a:bodyPr/>
                    <a:lstStyle/>
                    <a:p>
                      <a:r>
                        <a:rPr lang="de-CH" sz="1200" b="0" dirty="0" err="1">
                          <a:latin typeface="+mn-lt"/>
                        </a:rPr>
                        <a:t>Throughput</a:t>
                      </a:r>
                      <a:r>
                        <a:rPr lang="de-CH" sz="1200" b="0" dirty="0">
                          <a:latin typeface="+mn-lt"/>
                        </a:rPr>
                        <a:t>  interlock</a:t>
                      </a:r>
                    </a:p>
                  </a:txBody>
                  <a:tcPr marL="121972" marR="121972" marT="45717" marB="45717" anchor="ctr"/>
                </a:tc>
                <a:tc gridSpan="2">
                  <a:txBody>
                    <a:bodyPr/>
                    <a:lstStyle/>
                    <a:p>
                      <a:pPr marL="0" algn="ctr" defTabSz="914400" rtl="0" eaLnBrk="1" latinLnBrk="0" hangingPunct="1"/>
                      <a:r>
                        <a:rPr lang="de-CH" sz="1200" kern="1200" dirty="0">
                          <a:solidFill>
                            <a:schemeClr val="dk1"/>
                          </a:solidFill>
                          <a:latin typeface="+mn-lt"/>
                          <a:ea typeface="+mn-ea"/>
                          <a:cs typeface="+mn-cs"/>
                        </a:rPr>
                        <a:t>n/a</a:t>
                      </a:r>
                    </a:p>
                  </a:txBody>
                  <a:tcPr marL="121972" marR="121972" marT="45717" marB="45717" anchor="ctr"/>
                </a:tc>
                <a:tc hMerge="1">
                  <a:txBody>
                    <a:bodyPr/>
                    <a:lstStyle/>
                    <a:p>
                      <a:endParaRPr lang="de-DE"/>
                    </a:p>
                  </a:txBody>
                  <a:tcPr/>
                </a:tc>
                <a:tc gridSpan="3">
                  <a:txBody>
                    <a:bodyPr/>
                    <a:lstStyle/>
                    <a:p>
                      <a:pPr marL="0" algn="ctr" defTabSz="914400" rtl="0" eaLnBrk="1" latinLnBrk="0" hangingPunct="1"/>
                      <a:r>
                        <a:rPr lang="de-CH" sz="1200" kern="1200" dirty="0" err="1">
                          <a:solidFill>
                            <a:schemeClr val="dk1"/>
                          </a:solidFill>
                          <a:latin typeface="+mn-lt"/>
                          <a:ea typeface="+mn-ea"/>
                          <a:cs typeface="+mn-cs"/>
                        </a:rPr>
                        <a:t>Approx</a:t>
                      </a:r>
                      <a:r>
                        <a:rPr lang="de-CH" sz="1200" kern="1200" dirty="0">
                          <a:solidFill>
                            <a:schemeClr val="dk1"/>
                          </a:solidFill>
                          <a:latin typeface="+mn-lt"/>
                          <a:ea typeface="+mn-ea"/>
                          <a:cs typeface="+mn-cs"/>
                        </a:rPr>
                        <a:t>. 500 per </a:t>
                      </a:r>
                      <a:r>
                        <a:rPr lang="de-CH" sz="1200" kern="1200" dirty="0" err="1">
                          <a:solidFill>
                            <a:schemeClr val="dk1"/>
                          </a:solidFill>
                          <a:latin typeface="+mn-lt"/>
                          <a:ea typeface="+mn-ea"/>
                          <a:cs typeface="+mn-cs"/>
                        </a:rPr>
                        <a:t>hour</a:t>
                      </a:r>
                      <a:endParaRPr lang="de-CH" sz="1200" kern="1200" dirty="0">
                        <a:solidFill>
                          <a:schemeClr val="dk1"/>
                        </a:solidFill>
                        <a:latin typeface="+mn-lt"/>
                        <a:ea typeface="+mn-ea"/>
                        <a:cs typeface="+mn-cs"/>
                      </a:endParaRPr>
                    </a:p>
                  </a:txBody>
                  <a:tcPr marL="121972" marR="121972" marT="45717" marB="45717" anchor="ctr"/>
                </a:tc>
                <a:tc hMerge="1">
                  <a:txBody>
                    <a:bodyPr/>
                    <a:lstStyle/>
                    <a:p>
                      <a:endParaRPr lang="de-DE"/>
                    </a:p>
                  </a:txBody>
                  <a:tcPr/>
                </a:tc>
                <a:tc hMerge="1">
                  <a:txBody>
                    <a:bodyPr/>
                    <a:lstStyle/>
                    <a:p>
                      <a:endParaRPr lang="de-DE"/>
                    </a:p>
                  </a:txBody>
                  <a:tcPr/>
                </a:tc>
                <a:tc>
                  <a:txBody>
                    <a:bodyPr/>
                    <a:lstStyle/>
                    <a:p>
                      <a:pPr marL="0" algn="ctr" defTabSz="914400" rtl="0" eaLnBrk="1" latinLnBrk="0" hangingPunct="1"/>
                      <a:r>
                        <a:rPr lang="de-CH" sz="1200" kern="1200" dirty="0" err="1">
                          <a:solidFill>
                            <a:schemeClr val="dk1"/>
                          </a:solidFill>
                          <a:latin typeface="+mn-lt"/>
                          <a:ea typeface="+mn-ea"/>
                          <a:cs typeface="+mn-cs"/>
                        </a:rPr>
                        <a:t>No</a:t>
                      </a:r>
                      <a:r>
                        <a:rPr lang="de-CH" sz="1200" kern="1200" dirty="0">
                          <a:solidFill>
                            <a:schemeClr val="dk1"/>
                          </a:solidFill>
                          <a:latin typeface="+mn-lt"/>
                          <a:ea typeface="+mn-ea"/>
                          <a:cs typeface="+mn-cs"/>
                        </a:rPr>
                        <a:t> </a:t>
                      </a:r>
                      <a:r>
                        <a:rPr lang="de-CH" sz="1200" kern="1200" dirty="0" err="1">
                          <a:solidFill>
                            <a:schemeClr val="dk1"/>
                          </a:solidFill>
                          <a:latin typeface="+mn-lt"/>
                          <a:ea typeface="+mn-ea"/>
                          <a:cs typeface="+mn-cs"/>
                        </a:rPr>
                        <a:t>influence</a:t>
                      </a:r>
                      <a:endParaRPr lang="de-CH" sz="1200" kern="1200" dirty="0">
                        <a:solidFill>
                          <a:schemeClr val="dk1"/>
                        </a:solidFill>
                        <a:latin typeface="+mn-lt"/>
                        <a:ea typeface="+mn-ea"/>
                        <a:cs typeface="+mn-cs"/>
                      </a:endParaRPr>
                    </a:p>
                  </a:txBody>
                  <a:tcPr marL="121972" marR="121972" marT="45717" marB="45717" anchor="ctr"/>
                </a:tc>
                <a:extLst>
                  <a:ext uri="{0D108BD9-81ED-4DB2-BD59-A6C34878D82A}">
                    <a16:rowId xmlns="" xmlns:a16="http://schemas.microsoft.com/office/drawing/2014/main" val="10006"/>
                  </a:ext>
                </a:extLst>
              </a:tr>
              <a:tr h="360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dk1"/>
                          </a:solidFill>
                          <a:latin typeface="+mn-lt"/>
                          <a:ea typeface="+mn-ea"/>
                          <a:cs typeface="+mn-cs"/>
                        </a:rPr>
                        <a:t>Passage widths</a:t>
                      </a:r>
                    </a:p>
                  </a:txBody>
                  <a:tcPr marL="121972" marR="121972" marT="45717" marB="45717" anchor="ctr"/>
                </a:tc>
                <a:tc gridSpan="6">
                  <a:txBody>
                    <a:bodyPr/>
                    <a:lstStyle/>
                    <a:p>
                      <a:pPr marL="0" algn="ctr" defTabSz="914400" rtl="0" eaLnBrk="1" latinLnBrk="0" hangingPunct="1"/>
                      <a:r>
                        <a:rPr lang="de-CH" sz="1200" b="1" kern="1200" dirty="0">
                          <a:solidFill>
                            <a:schemeClr val="dk1"/>
                          </a:solidFill>
                          <a:latin typeface="+mn-lt"/>
                          <a:ea typeface="+mn-ea"/>
                          <a:cs typeface="+mn-cs"/>
                        </a:rPr>
                        <a:t>All </a:t>
                      </a:r>
                      <a:r>
                        <a:rPr lang="de-CH" sz="1200" b="1" kern="1200" dirty="0" err="1">
                          <a:solidFill>
                            <a:schemeClr val="dk1"/>
                          </a:solidFill>
                          <a:latin typeface="+mn-lt"/>
                          <a:ea typeface="+mn-ea"/>
                          <a:cs typeface="+mn-cs"/>
                        </a:rPr>
                        <a:t>products</a:t>
                      </a:r>
                      <a:r>
                        <a:rPr lang="de-CH" sz="1200" b="1" kern="1200" dirty="0">
                          <a:solidFill>
                            <a:schemeClr val="dk1"/>
                          </a:solidFill>
                          <a:latin typeface="+mn-lt"/>
                          <a:ea typeface="+mn-ea"/>
                          <a:cs typeface="+mn-cs"/>
                        </a:rPr>
                        <a:t> </a:t>
                      </a:r>
                      <a:r>
                        <a:rPr lang="de-CH" sz="1200" b="1" kern="1200" dirty="0" err="1">
                          <a:solidFill>
                            <a:schemeClr val="dk1"/>
                          </a:solidFill>
                          <a:latin typeface="+mn-lt"/>
                          <a:ea typeface="+mn-ea"/>
                          <a:cs typeface="+mn-cs"/>
                        </a:rPr>
                        <a:t>available</a:t>
                      </a:r>
                      <a:r>
                        <a:rPr lang="de-CH" sz="1200" b="1" kern="1200" dirty="0">
                          <a:solidFill>
                            <a:schemeClr val="dk1"/>
                          </a:solidFill>
                          <a:latin typeface="+mn-lt"/>
                          <a:ea typeface="+mn-ea"/>
                          <a:cs typeface="+mn-cs"/>
                        </a:rPr>
                        <a:t> </a:t>
                      </a:r>
                      <a:r>
                        <a:rPr lang="de-CH" sz="1200" b="1" kern="1200" dirty="0" err="1">
                          <a:solidFill>
                            <a:schemeClr val="dk1"/>
                          </a:solidFill>
                          <a:latin typeface="+mn-lt"/>
                          <a:ea typeface="+mn-ea"/>
                          <a:cs typeface="+mn-cs"/>
                        </a:rPr>
                        <a:t>with</a:t>
                      </a:r>
                      <a:r>
                        <a:rPr lang="de-CH" sz="1200" b="1" kern="1200" baseline="0" dirty="0">
                          <a:solidFill>
                            <a:schemeClr val="dk1"/>
                          </a:solidFill>
                          <a:latin typeface="+mn-lt"/>
                          <a:ea typeface="+mn-ea"/>
                          <a:cs typeface="+mn-cs"/>
                        </a:rPr>
                        <a:t> 650, 900, 1100mm, (1200mm) </a:t>
                      </a:r>
                      <a:r>
                        <a:rPr lang="de-CH" sz="1200" b="1" kern="1200" baseline="0" dirty="0" err="1">
                          <a:solidFill>
                            <a:schemeClr val="dk1"/>
                          </a:solidFill>
                          <a:latin typeface="+mn-lt"/>
                          <a:ea typeface="+mn-ea"/>
                          <a:cs typeface="+mn-cs"/>
                        </a:rPr>
                        <a:t>passage</a:t>
                      </a:r>
                      <a:r>
                        <a:rPr lang="de-CH" sz="1200" b="1" kern="1200" baseline="0" dirty="0">
                          <a:solidFill>
                            <a:schemeClr val="dk1"/>
                          </a:solidFill>
                          <a:latin typeface="+mn-lt"/>
                          <a:ea typeface="+mn-ea"/>
                          <a:cs typeface="+mn-cs"/>
                        </a:rPr>
                        <a:t> </a:t>
                      </a:r>
                      <a:r>
                        <a:rPr lang="en-GB" sz="1200" b="1" kern="1200" baseline="0" noProof="0" dirty="0">
                          <a:solidFill>
                            <a:schemeClr val="dk1"/>
                          </a:solidFill>
                          <a:latin typeface="+mn-lt"/>
                          <a:ea typeface="+mn-ea"/>
                          <a:cs typeface="+mn-cs"/>
                        </a:rPr>
                        <a:t>width</a:t>
                      </a:r>
                      <a:endParaRPr lang="en-GB" sz="1200" b="1" kern="1200" noProof="0" dirty="0">
                        <a:solidFill>
                          <a:schemeClr val="dk1"/>
                        </a:solidFill>
                        <a:latin typeface="+mn-lt"/>
                        <a:ea typeface="+mn-ea"/>
                        <a:cs typeface="+mn-cs"/>
                      </a:endParaRPr>
                    </a:p>
                  </a:txBody>
                  <a:tcPr marL="0" marR="0" marT="36008" marB="0"/>
                </a:tc>
                <a:tc hMerge="1">
                  <a:txBody>
                    <a:bodyPr/>
                    <a:lstStyle/>
                    <a:p>
                      <a:pPr marL="0" algn="ctr" defTabSz="914400" rtl="0" eaLnBrk="1" latinLnBrk="0" hangingPunct="1"/>
                      <a:endParaRPr lang="de-CH" sz="1200" b="1" kern="1200" dirty="0">
                        <a:solidFill>
                          <a:schemeClr val="dk1"/>
                        </a:solidFill>
                        <a:latin typeface="+mn-lt"/>
                        <a:ea typeface="+mn-ea"/>
                        <a:cs typeface="+mn-cs"/>
                      </a:endParaRPr>
                    </a:p>
                  </a:txBody>
                  <a:tcPr marL="0" marR="0" marT="36000" marB="0"/>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dk1"/>
                        </a:solidFill>
                        <a:latin typeface="+mn-lt"/>
                        <a:ea typeface="+mn-ea"/>
                        <a:cs typeface="+mn-cs"/>
                      </a:endParaRPr>
                    </a:p>
                  </a:txBody>
                  <a:tcPr marL="0" marR="0" marT="0" marB="0"/>
                </a:tc>
                <a:tc hMerge="1">
                  <a:txBody>
                    <a:bodyPr/>
                    <a:lstStyle/>
                    <a:p>
                      <a:endParaRPr lang="de-DE"/>
                    </a:p>
                  </a:txBody>
                  <a:tcPr/>
                </a:tc>
                <a:tc hMerge="1">
                  <a:txBody>
                    <a:bodyPr/>
                    <a:lstStyle/>
                    <a:p>
                      <a:endParaRPr lang="de-DE"/>
                    </a:p>
                  </a:txBody>
                  <a:tcPr/>
                </a:tc>
                <a:tc hMerge="1">
                  <a:txBody>
                    <a:bodyPr/>
                    <a:lstStyle/>
                    <a:p>
                      <a:pPr marL="0" algn="ctr" defTabSz="914400" rtl="0" eaLnBrk="1" latinLnBrk="0" hangingPunct="1"/>
                      <a:endParaRPr lang="de-CH" sz="1200" b="1" kern="1200" dirty="0">
                        <a:solidFill>
                          <a:schemeClr val="dk1"/>
                        </a:solidFill>
                        <a:latin typeface="+mn-lt"/>
                        <a:ea typeface="+mn-ea"/>
                        <a:cs typeface="+mn-cs"/>
                      </a:endParaRPr>
                    </a:p>
                  </a:txBody>
                  <a:tcPr marL="0" marR="0" marT="36000" marB="0"/>
                </a:tc>
                <a:extLst>
                  <a:ext uri="{0D108BD9-81ED-4DB2-BD59-A6C34878D82A}">
                    <a16:rowId xmlns="" xmlns:a16="http://schemas.microsoft.com/office/drawing/2014/main" val="10007"/>
                  </a:ext>
                </a:extLst>
              </a:tr>
              <a:tr h="360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dk1"/>
                          </a:solidFill>
                          <a:latin typeface="+mn-lt"/>
                          <a:ea typeface="+mn-ea"/>
                          <a:cs typeface="+mn-cs"/>
                        </a:rPr>
                        <a:t>Surface</a:t>
                      </a:r>
                    </a:p>
                  </a:txBody>
                  <a:tcPr marL="121972" marR="121972" marT="45717" marB="45717" anchor="ctr"/>
                </a:tc>
                <a:tc gridSpan="6">
                  <a:txBody>
                    <a:bodyPr/>
                    <a:lstStyle/>
                    <a:p>
                      <a:pPr marL="0" algn="ctr" defTabSz="914400" rtl="0" eaLnBrk="1" latinLnBrk="0" hangingPunct="1"/>
                      <a:r>
                        <a:rPr lang="de-CH" sz="1200" b="1" kern="1200" dirty="0">
                          <a:solidFill>
                            <a:schemeClr val="dk1"/>
                          </a:solidFill>
                          <a:latin typeface="+mn-lt"/>
                          <a:ea typeface="+mn-ea"/>
                          <a:cs typeface="+mn-cs"/>
                        </a:rPr>
                        <a:t>All </a:t>
                      </a:r>
                      <a:r>
                        <a:rPr lang="de-CH" sz="1200" b="1" kern="1200" dirty="0" err="1">
                          <a:solidFill>
                            <a:schemeClr val="dk1"/>
                          </a:solidFill>
                          <a:latin typeface="+mn-lt"/>
                          <a:ea typeface="+mn-ea"/>
                          <a:cs typeface="+mn-cs"/>
                        </a:rPr>
                        <a:t>products</a:t>
                      </a:r>
                      <a:r>
                        <a:rPr lang="de-CH" sz="1200" b="1" kern="1200" dirty="0">
                          <a:solidFill>
                            <a:schemeClr val="dk1"/>
                          </a:solidFill>
                          <a:latin typeface="+mn-lt"/>
                          <a:ea typeface="+mn-ea"/>
                          <a:cs typeface="+mn-cs"/>
                        </a:rPr>
                        <a:t> </a:t>
                      </a:r>
                      <a:r>
                        <a:rPr lang="de-CH" sz="1200" b="1" kern="1200" dirty="0" err="1">
                          <a:solidFill>
                            <a:schemeClr val="dk1"/>
                          </a:solidFill>
                          <a:latin typeface="+mn-lt"/>
                          <a:ea typeface="+mn-ea"/>
                          <a:cs typeface="+mn-cs"/>
                        </a:rPr>
                        <a:t>available</a:t>
                      </a:r>
                      <a:r>
                        <a:rPr lang="de-CH" sz="1200" b="1" kern="1200" baseline="0" dirty="0">
                          <a:solidFill>
                            <a:schemeClr val="dk1"/>
                          </a:solidFill>
                          <a:latin typeface="+mn-lt"/>
                          <a:ea typeface="+mn-ea"/>
                          <a:cs typeface="+mn-cs"/>
                        </a:rPr>
                        <a:t> in </a:t>
                      </a:r>
                      <a:r>
                        <a:rPr lang="de-CH" sz="1200" b="1" kern="1200" baseline="0" dirty="0" err="1">
                          <a:solidFill>
                            <a:schemeClr val="dk1"/>
                          </a:solidFill>
                          <a:latin typeface="+mn-lt"/>
                          <a:ea typeface="+mn-ea"/>
                          <a:cs typeface="+mn-cs"/>
                        </a:rPr>
                        <a:t>Aluminum</a:t>
                      </a:r>
                      <a:r>
                        <a:rPr lang="de-CH" sz="1200" b="1" kern="1200" baseline="0" dirty="0">
                          <a:solidFill>
                            <a:schemeClr val="dk1"/>
                          </a:solidFill>
                          <a:latin typeface="+mn-lt"/>
                          <a:ea typeface="+mn-ea"/>
                          <a:cs typeface="+mn-cs"/>
                        </a:rPr>
                        <a:t> (RAL </a:t>
                      </a:r>
                      <a:r>
                        <a:rPr lang="de-CH" sz="1200" b="1" kern="1200" baseline="0" dirty="0" err="1">
                          <a:solidFill>
                            <a:schemeClr val="dk1"/>
                          </a:solidFill>
                          <a:latin typeface="+mn-lt"/>
                          <a:ea typeface="+mn-ea"/>
                          <a:cs typeface="+mn-cs"/>
                        </a:rPr>
                        <a:t>colors</a:t>
                      </a:r>
                      <a:r>
                        <a:rPr lang="de-CH" sz="1200" b="1" kern="1200" baseline="0" dirty="0">
                          <a:solidFill>
                            <a:schemeClr val="dk1"/>
                          </a:solidFill>
                          <a:latin typeface="+mn-lt"/>
                          <a:ea typeface="+mn-ea"/>
                          <a:cs typeface="+mn-cs"/>
                        </a:rPr>
                        <a:t>) </a:t>
                      </a:r>
                      <a:r>
                        <a:rPr lang="de-CH" sz="1200" b="1" kern="1200" baseline="0" dirty="0" err="1">
                          <a:solidFill>
                            <a:schemeClr val="dk1"/>
                          </a:solidFill>
                          <a:latin typeface="+mn-lt"/>
                          <a:ea typeface="+mn-ea"/>
                          <a:cs typeface="+mn-cs"/>
                        </a:rPr>
                        <a:t>or</a:t>
                      </a:r>
                      <a:r>
                        <a:rPr lang="de-CH" sz="1200" b="1" kern="1200" baseline="0" dirty="0">
                          <a:solidFill>
                            <a:schemeClr val="dk1"/>
                          </a:solidFill>
                          <a:latin typeface="+mn-lt"/>
                          <a:ea typeface="+mn-ea"/>
                          <a:cs typeface="+mn-cs"/>
                        </a:rPr>
                        <a:t> </a:t>
                      </a:r>
                      <a:r>
                        <a:rPr lang="de-CH" sz="1200" b="1" kern="1200" baseline="0" dirty="0" err="1">
                          <a:solidFill>
                            <a:schemeClr val="dk1"/>
                          </a:solidFill>
                          <a:latin typeface="+mn-lt"/>
                          <a:ea typeface="+mn-ea"/>
                          <a:cs typeface="+mn-cs"/>
                        </a:rPr>
                        <a:t>stainless</a:t>
                      </a:r>
                      <a:r>
                        <a:rPr lang="de-CH" sz="1200" b="1" kern="1200" baseline="0" dirty="0">
                          <a:solidFill>
                            <a:schemeClr val="dk1"/>
                          </a:solidFill>
                          <a:latin typeface="+mn-lt"/>
                          <a:ea typeface="+mn-ea"/>
                          <a:cs typeface="+mn-cs"/>
                        </a:rPr>
                        <a:t> </a:t>
                      </a:r>
                      <a:r>
                        <a:rPr lang="de-CH" sz="1200" b="1" kern="1200" baseline="0" dirty="0" err="1">
                          <a:solidFill>
                            <a:schemeClr val="dk1"/>
                          </a:solidFill>
                          <a:latin typeface="+mn-lt"/>
                          <a:ea typeface="+mn-ea"/>
                          <a:cs typeface="+mn-cs"/>
                        </a:rPr>
                        <a:t>steel</a:t>
                      </a:r>
                      <a:r>
                        <a:rPr lang="de-CH" sz="1200" b="1" kern="1200" baseline="0" dirty="0">
                          <a:solidFill>
                            <a:schemeClr val="dk1"/>
                          </a:solidFill>
                          <a:latin typeface="+mn-lt"/>
                          <a:ea typeface="+mn-ea"/>
                          <a:cs typeface="+mn-cs"/>
                        </a:rPr>
                        <a:t> </a:t>
                      </a:r>
                      <a:r>
                        <a:rPr lang="de-CH" sz="1200" b="1" kern="1200" baseline="0" dirty="0" err="1">
                          <a:solidFill>
                            <a:schemeClr val="dk1"/>
                          </a:solidFill>
                          <a:latin typeface="+mn-lt"/>
                          <a:ea typeface="+mn-ea"/>
                          <a:cs typeface="+mn-cs"/>
                        </a:rPr>
                        <a:t>construction</a:t>
                      </a:r>
                      <a:endParaRPr lang="de-CH" sz="1200" b="1" kern="1200" dirty="0">
                        <a:solidFill>
                          <a:schemeClr val="dk1"/>
                        </a:solidFill>
                        <a:latin typeface="+mn-lt"/>
                        <a:ea typeface="+mn-ea"/>
                        <a:cs typeface="+mn-cs"/>
                      </a:endParaRPr>
                    </a:p>
                  </a:txBody>
                  <a:tcPr marL="0" marR="0" marT="36008" marB="0"/>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 xmlns:a16="http://schemas.microsoft.com/office/drawing/2014/main" val="10008"/>
                  </a:ext>
                </a:extLst>
              </a:tr>
            </a:tbl>
          </a:graphicData>
        </a:graphic>
      </p:graphicFrame>
      <p:sp>
        <p:nvSpPr>
          <p:cNvPr id="7" name="Rechtwinkliges Dreieck 12"/>
          <p:cNvSpPr>
            <a:spLocks noChangeArrowheads="1"/>
          </p:cNvSpPr>
          <p:nvPr/>
        </p:nvSpPr>
        <p:spPr bwMode="auto">
          <a:xfrm rot="10800000" flipV="1">
            <a:off x="2352230" y="3718786"/>
            <a:ext cx="7909926" cy="358858"/>
          </a:xfrm>
          <a:prstGeom prst="rtTriangle">
            <a:avLst/>
          </a:prstGeom>
          <a:solidFill>
            <a:srgbClr val="C00000"/>
          </a:solidFill>
          <a:ln w="12700" algn="ctr">
            <a:solidFill>
              <a:schemeClr val="bg1"/>
            </a:solidFill>
            <a:round/>
            <a:headEnd type="none" w="sm" len="sm"/>
            <a:tailEnd type="none" w="sm" len="sm"/>
          </a:ln>
        </p:spPr>
        <p:txBody>
          <a:bodyPr lIns="0" tIns="0" rIns="0" bIns="0"/>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endParaRPr lang="de-CH" altLang="de-DE" sz="1700" b="0"/>
          </a:p>
        </p:txBody>
      </p:sp>
      <p:sp>
        <p:nvSpPr>
          <p:cNvPr id="8" name="Textfeld 32"/>
          <p:cNvSpPr txBox="1">
            <a:spLocks noChangeArrowheads="1"/>
          </p:cNvSpPr>
          <p:nvPr/>
        </p:nvSpPr>
        <p:spPr bwMode="auto">
          <a:xfrm>
            <a:off x="8017906" y="3861694"/>
            <a:ext cx="17297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r" eaLnBrk="1" hangingPunct="1">
              <a:spcBef>
                <a:spcPct val="0"/>
              </a:spcBef>
              <a:buClrTx/>
              <a:buFontTx/>
              <a:buNone/>
            </a:pPr>
            <a:r>
              <a:rPr lang="de-CH" altLang="de-DE" sz="1400" b="0">
                <a:solidFill>
                  <a:schemeClr val="bg1"/>
                </a:solidFill>
              </a:rPr>
              <a:t>Security level</a:t>
            </a:r>
          </a:p>
        </p:txBody>
      </p:sp>
      <p:pic>
        <p:nvPicPr>
          <p:cNvPr id="9" name="Picture 2" descr="2013-07-19_13"/>
          <p:cNvPicPr>
            <a:picLocks noChangeAspect="1" noChangeArrowheads="1"/>
          </p:cNvPicPr>
          <p:nvPr/>
        </p:nvPicPr>
        <p:blipFill>
          <a:blip r:embed="rId2" cstate="screen">
            <a:extLst>
              <a:ext uri="{28A0092B-C50C-407E-A947-70E740481C1C}">
                <a14:useLocalDpi xmlns:a14="http://schemas.microsoft.com/office/drawing/2010/main" val="0"/>
              </a:ext>
            </a:extLst>
          </a:blip>
          <a:srcRect l="13498" r="16710"/>
          <a:stretch>
            <a:fillRect/>
          </a:stretch>
        </p:blipFill>
        <p:spPr bwMode="auto">
          <a:xfrm>
            <a:off x="6055170" y="1973872"/>
            <a:ext cx="978521" cy="108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2013-08-05_1"/>
          <p:cNvPicPr>
            <a:picLocks noChangeAspect="1" noChangeArrowheads="1"/>
          </p:cNvPicPr>
          <p:nvPr/>
        </p:nvPicPr>
        <p:blipFill>
          <a:blip r:embed="rId3" cstate="screen">
            <a:extLst>
              <a:ext uri="{28A0092B-C50C-407E-A947-70E740481C1C}">
                <a14:useLocalDpi xmlns:a14="http://schemas.microsoft.com/office/drawing/2010/main" val="0"/>
              </a:ext>
            </a:extLst>
          </a:blip>
          <a:srcRect l="10043" r="14188"/>
          <a:stretch>
            <a:fillRect/>
          </a:stretch>
        </p:blipFill>
        <p:spPr bwMode="auto">
          <a:xfrm>
            <a:off x="4225379" y="1973872"/>
            <a:ext cx="1076898" cy="109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record_logo_gros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40630" y="2199804"/>
            <a:ext cx="86518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2013-07-18_6"/>
          <p:cNvPicPr>
            <a:picLocks noChangeAspect="1" noChangeArrowheads="1"/>
          </p:cNvPicPr>
          <p:nvPr/>
        </p:nvPicPr>
        <p:blipFill>
          <a:blip r:embed="rId5" cstate="screen">
            <a:extLst>
              <a:ext uri="{28A0092B-C50C-407E-A947-70E740481C1C}">
                <a14:useLocalDpi xmlns:a14="http://schemas.microsoft.com/office/drawing/2010/main" val="0"/>
              </a:ext>
            </a:extLst>
          </a:blip>
          <a:srcRect l="64069" t="33609" r="2065" b="25362"/>
          <a:stretch>
            <a:fillRect/>
          </a:stretch>
        </p:blipFill>
        <p:spPr bwMode="auto">
          <a:xfrm>
            <a:off x="10713515" y="2133129"/>
            <a:ext cx="9286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9"/>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977907" y="2141261"/>
            <a:ext cx="1506003" cy="85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4" name="Picture 80"/>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465739" y="2018484"/>
            <a:ext cx="1224136" cy="97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 name="Picture 78"/>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569195" y="2057752"/>
            <a:ext cx="870670" cy="101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7170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record </a:t>
            </a:r>
            <a:r>
              <a:rPr lang="en-US" altLang="de-DE" dirty="0" err="1"/>
              <a:t>FlipFlow</a:t>
            </a:r>
            <a:r>
              <a:rPr lang="en-US" altLang="de-DE" dirty="0"/>
              <a:t> – product range</a:t>
            </a:r>
            <a:endParaRPr lang="en-GB" dirty="0"/>
          </a:p>
        </p:txBody>
      </p:sp>
      <p:sp>
        <p:nvSpPr>
          <p:cNvPr id="3" name="Inhaltsplatzhalter 2"/>
          <p:cNvSpPr>
            <a:spLocks noGrp="1"/>
          </p:cNvSpPr>
          <p:nvPr>
            <p:ph idx="1"/>
          </p:nvPr>
        </p:nvSpPr>
        <p:spPr/>
        <p:txBody>
          <a:bodyPr/>
          <a:lstStyle/>
          <a:p>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graphicFrame>
        <p:nvGraphicFramePr>
          <p:cNvPr id="16" name="Tabelle 15"/>
          <p:cNvGraphicFramePr>
            <a:graphicFrameLocks noGrp="1"/>
          </p:cNvGraphicFramePr>
          <p:nvPr>
            <p:extLst>
              <p:ext uri="{D42A27DB-BD31-4B8C-83A1-F6EECF244321}">
                <p14:modId xmlns:p14="http://schemas.microsoft.com/office/powerpoint/2010/main" val="2425215781"/>
              </p:ext>
            </p:extLst>
          </p:nvPr>
        </p:nvGraphicFramePr>
        <p:xfrm>
          <a:off x="334521" y="1629153"/>
          <a:ext cx="11526133" cy="4754666"/>
        </p:xfrm>
        <a:graphic>
          <a:graphicData uri="http://schemas.openxmlformats.org/drawingml/2006/table">
            <a:tbl>
              <a:tblPr firstRow="1" bandRow="1">
                <a:tableStyleId>{5C22544A-7EE6-4342-B048-85BDC9FD1C3A}</a:tableStyleId>
              </a:tblPr>
              <a:tblGrid>
                <a:gridCol w="1946642">
                  <a:extLst>
                    <a:ext uri="{9D8B030D-6E8A-4147-A177-3AD203B41FA5}">
                      <a16:colId xmlns="" xmlns:a16="http://schemas.microsoft.com/office/drawing/2014/main" val="20000"/>
                    </a:ext>
                  </a:extLst>
                </a:gridCol>
                <a:gridCol w="1607247">
                  <a:extLst>
                    <a:ext uri="{9D8B030D-6E8A-4147-A177-3AD203B41FA5}">
                      <a16:colId xmlns="" xmlns:a16="http://schemas.microsoft.com/office/drawing/2014/main" val="20001"/>
                    </a:ext>
                  </a:extLst>
                </a:gridCol>
                <a:gridCol w="1489097">
                  <a:extLst>
                    <a:ext uri="{9D8B030D-6E8A-4147-A177-3AD203B41FA5}">
                      <a16:colId xmlns="" xmlns:a16="http://schemas.microsoft.com/office/drawing/2014/main" val="20002"/>
                    </a:ext>
                  </a:extLst>
                </a:gridCol>
                <a:gridCol w="1872691">
                  <a:extLst>
                    <a:ext uri="{9D8B030D-6E8A-4147-A177-3AD203B41FA5}">
                      <a16:colId xmlns="" xmlns:a16="http://schemas.microsoft.com/office/drawing/2014/main" val="20003"/>
                    </a:ext>
                  </a:extLst>
                </a:gridCol>
                <a:gridCol w="1632869">
                  <a:extLst>
                    <a:ext uri="{9D8B030D-6E8A-4147-A177-3AD203B41FA5}">
                      <a16:colId xmlns="" xmlns:a16="http://schemas.microsoft.com/office/drawing/2014/main" val="20004"/>
                    </a:ext>
                  </a:extLst>
                </a:gridCol>
                <a:gridCol w="1632869">
                  <a:extLst>
                    <a:ext uri="{9D8B030D-6E8A-4147-A177-3AD203B41FA5}">
                      <a16:colId xmlns="" xmlns:a16="http://schemas.microsoft.com/office/drawing/2014/main" val="20005"/>
                    </a:ext>
                  </a:extLst>
                </a:gridCol>
                <a:gridCol w="1344718">
                  <a:extLst>
                    <a:ext uri="{9D8B030D-6E8A-4147-A177-3AD203B41FA5}">
                      <a16:colId xmlns="" xmlns:a16="http://schemas.microsoft.com/office/drawing/2014/main" val="20006"/>
                    </a:ext>
                  </a:extLst>
                </a:gridCol>
              </a:tblGrid>
              <a:tr h="362181">
                <a:tc gridSpan="7">
                  <a:txBody>
                    <a:bodyPr/>
                    <a:lstStyle/>
                    <a:p>
                      <a:pPr algn="ctr"/>
                      <a:r>
                        <a:rPr lang="de-CH" sz="1400" dirty="0">
                          <a:solidFill>
                            <a:schemeClr val="bg1"/>
                          </a:solidFill>
                        </a:rPr>
                        <a:t>record </a:t>
                      </a:r>
                      <a:r>
                        <a:rPr lang="de-CH" sz="1400" dirty="0" err="1">
                          <a:solidFill>
                            <a:schemeClr val="bg1"/>
                          </a:solidFill>
                        </a:rPr>
                        <a:t>FlipFlow</a:t>
                      </a:r>
                      <a:r>
                        <a:rPr lang="de-CH" sz="1400" dirty="0">
                          <a:solidFill>
                            <a:schemeClr val="bg1"/>
                          </a:solidFill>
                        </a:rPr>
                        <a:t> – </a:t>
                      </a:r>
                      <a:r>
                        <a:rPr lang="de-CH" sz="1400" dirty="0" err="1">
                          <a:solidFill>
                            <a:schemeClr val="bg1"/>
                          </a:solidFill>
                        </a:rPr>
                        <a:t>system</a:t>
                      </a:r>
                      <a:r>
                        <a:rPr lang="de-CH" sz="1400" baseline="0" dirty="0">
                          <a:solidFill>
                            <a:schemeClr val="bg1"/>
                          </a:solidFill>
                        </a:rPr>
                        <a:t> </a:t>
                      </a:r>
                      <a:r>
                        <a:rPr lang="de-CH" sz="1400" baseline="0" dirty="0" err="1">
                          <a:solidFill>
                            <a:schemeClr val="bg1"/>
                          </a:solidFill>
                        </a:rPr>
                        <a:t>scale</a:t>
                      </a:r>
                      <a:endParaRPr lang="de-CH" sz="1400" dirty="0">
                        <a:solidFill>
                          <a:schemeClr val="bg1"/>
                        </a:solidFill>
                      </a:endParaRPr>
                    </a:p>
                  </a:txBody>
                  <a:tcPr marL="121972" marR="121972" marT="45708" marB="45708"/>
                </a:tc>
                <a:tc hMerge="1">
                  <a:txBody>
                    <a:bodyPr/>
                    <a:lstStyle/>
                    <a:p>
                      <a:endParaRPr lang="de-CH" dirty="0"/>
                    </a:p>
                  </a:txBody>
                  <a:tcPr/>
                </a:tc>
                <a:tc hMerge="1">
                  <a:txBody>
                    <a:bodyPr/>
                    <a:lstStyle/>
                    <a:p>
                      <a:endParaRPr lang="de-CH" dirty="0"/>
                    </a:p>
                  </a:txBody>
                  <a:tcPr/>
                </a:tc>
                <a:tc hMerge="1">
                  <a:txBody>
                    <a:bodyPr/>
                    <a:lstStyle/>
                    <a:p>
                      <a:endParaRPr lang="de-CH" dirty="0"/>
                    </a:p>
                  </a:txBody>
                  <a:tcPr/>
                </a:tc>
                <a:tc hMerge="1">
                  <a:txBody>
                    <a:bodyPr/>
                    <a:lstStyle/>
                    <a:p>
                      <a:endParaRPr lang="de-CH" dirty="0"/>
                    </a:p>
                  </a:txBody>
                  <a:tcPr/>
                </a:tc>
                <a:tc hMerge="1">
                  <a:txBody>
                    <a:bodyPr/>
                    <a:lstStyle/>
                    <a:p>
                      <a:endParaRPr lang="de-CH" dirty="0"/>
                    </a:p>
                  </a:txBody>
                  <a:tcPr/>
                </a:tc>
                <a:tc hMerge="1">
                  <a:txBody>
                    <a:bodyPr/>
                    <a:lstStyle/>
                    <a:p>
                      <a:pPr algn="ctr"/>
                      <a:endParaRPr lang="de-CH" sz="1400" dirty="0">
                        <a:solidFill>
                          <a:schemeClr val="tx1"/>
                        </a:solidFill>
                      </a:endParaRPr>
                    </a:p>
                  </a:txBody>
                  <a:tcPr marT="45716" marB="45716"/>
                </a:tc>
                <a:extLst>
                  <a:ext uri="{0D108BD9-81ED-4DB2-BD59-A6C34878D82A}">
                    <a16:rowId xmlns="" xmlns:a16="http://schemas.microsoft.com/office/drawing/2014/main" val="10000"/>
                  </a:ext>
                </a:extLst>
              </a:tr>
              <a:tr h="1078420">
                <a:tc>
                  <a:txBody>
                    <a:bodyPr/>
                    <a:lstStyle/>
                    <a:p>
                      <a:endParaRPr lang="de-CH" sz="1800" dirty="0"/>
                    </a:p>
                  </a:txBody>
                  <a:tcPr marL="121972" marR="121972" marT="45708" marB="45708"/>
                </a:tc>
                <a:tc>
                  <a:txBody>
                    <a:bodyPr/>
                    <a:lstStyle/>
                    <a:p>
                      <a:endParaRPr lang="de-CH" sz="1800" dirty="0"/>
                    </a:p>
                  </a:txBody>
                  <a:tcPr marL="121972" marR="121972" marT="45708" marB="45708">
                    <a:lnR w="12700" cap="flat" cmpd="sng" algn="ctr">
                      <a:solidFill>
                        <a:schemeClr val="bg2"/>
                      </a:solidFill>
                      <a:prstDash val="solid"/>
                      <a:round/>
                      <a:headEnd type="none" w="med" len="med"/>
                      <a:tailEnd type="none" w="med" len="med"/>
                    </a:lnR>
                    <a:solidFill>
                      <a:schemeClr val="bg1"/>
                    </a:solidFill>
                  </a:tcPr>
                </a:tc>
                <a:tc>
                  <a:txBody>
                    <a:bodyPr/>
                    <a:lstStyle/>
                    <a:p>
                      <a:endParaRPr lang="de-CH" sz="1800" dirty="0"/>
                    </a:p>
                  </a:txBody>
                  <a:tcPr marL="121972" marR="121972" marT="45708" marB="4570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1"/>
                    </a:solidFill>
                  </a:tcPr>
                </a:tc>
                <a:tc>
                  <a:txBody>
                    <a:bodyPr/>
                    <a:lstStyle/>
                    <a:p>
                      <a:endParaRPr lang="de-CH" sz="1800" dirty="0"/>
                    </a:p>
                  </a:txBody>
                  <a:tcPr marL="121972" marR="121972" marT="45708" marB="4570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1"/>
                    </a:solidFill>
                  </a:tcPr>
                </a:tc>
                <a:tc>
                  <a:txBody>
                    <a:bodyPr/>
                    <a:lstStyle/>
                    <a:p>
                      <a:endParaRPr lang="de-CH" sz="1800" dirty="0"/>
                    </a:p>
                  </a:txBody>
                  <a:tcPr marL="121972" marR="121972" marT="45708" marB="4570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1"/>
                    </a:solidFill>
                  </a:tcPr>
                </a:tc>
                <a:tc>
                  <a:txBody>
                    <a:bodyPr/>
                    <a:lstStyle/>
                    <a:p>
                      <a:endParaRPr lang="de-CH" sz="1800" dirty="0"/>
                    </a:p>
                  </a:txBody>
                  <a:tcPr marL="96041" marR="96041" marT="45708" marB="4570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1"/>
                    </a:solidFill>
                  </a:tcPr>
                </a:tc>
                <a:tc>
                  <a:txBody>
                    <a:bodyPr/>
                    <a:lstStyle/>
                    <a:p>
                      <a:endParaRPr lang="de-CH" sz="1800" dirty="0"/>
                    </a:p>
                  </a:txBody>
                  <a:tcPr marL="121972" marR="121972" marT="45708" marB="45708">
                    <a:lnL w="12700" cap="flat" cmpd="sng" algn="ctr">
                      <a:solidFill>
                        <a:schemeClr val="bg2"/>
                      </a:solidFill>
                      <a:prstDash val="solid"/>
                      <a:round/>
                      <a:headEnd type="none" w="med" len="med"/>
                      <a:tailEnd type="none" w="med" len="med"/>
                    </a:lnL>
                    <a:solidFill>
                      <a:schemeClr val="bg1"/>
                    </a:solidFill>
                  </a:tcPr>
                </a:tc>
                <a:extLst>
                  <a:ext uri="{0D108BD9-81ED-4DB2-BD59-A6C34878D82A}">
                    <a16:rowId xmlns="" xmlns:a16="http://schemas.microsoft.com/office/drawing/2014/main" val="10001"/>
                  </a:ext>
                </a:extLst>
              </a:tr>
              <a:tr h="457260">
                <a:tc>
                  <a:txBody>
                    <a:bodyPr/>
                    <a:lstStyle/>
                    <a:p>
                      <a:r>
                        <a:rPr lang="de-CH" altLang="de-DE" sz="1200" b="0" dirty="0" err="1">
                          <a:latin typeface="+mn-lt"/>
                        </a:rPr>
                        <a:t>FlipFlow</a:t>
                      </a:r>
                      <a:r>
                        <a:rPr lang="de-CH" altLang="de-DE" sz="1200" b="0" dirty="0">
                          <a:latin typeface="+mn-lt"/>
                        </a:rPr>
                        <a:t> Version</a:t>
                      </a:r>
                      <a:endParaRPr lang="de-CH" sz="1200" dirty="0">
                        <a:latin typeface="+mn-lt"/>
                      </a:endParaRPr>
                    </a:p>
                  </a:txBody>
                  <a:tcPr marL="121972" marR="121972" marT="45708" marB="45708" anchor="ctr"/>
                </a:tc>
                <a:tc>
                  <a:txBody>
                    <a:bodyPr/>
                    <a:lstStyle/>
                    <a:p>
                      <a:pPr algn="ctr"/>
                      <a:r>
                        <a:rPr lang="de-CH" sz="1200" dirty="0"/>
                        <a:t>WIDE</a:t>
                      </a:r>
                    </a:p>
                  </a:txBody>
                  <a:tcPr marL="121972" marR="121972" marT="45708" marB="45708" anchor="ctr"/>
                </a:tc>
                <a:tc>
                  <a:txBody>
                    <a:bodyPr/>
                    <a:lstStyle/>
                    <a:p>
                      <a:pPr algn="ctr"/>
                      <a:r>
                        <a:rPr lang="de-CH" sz="1200" dirty="0"/>
                        <a:t>SINGLE</a:t>
                      </a:r>
                    </a:p>
                  </a:txBody>
                  <a:tcPr marL="121972" marR="121972" marT="45708" marB="45708" anchor="ctr"/>
                </a:tc>
                <a:tc>
                  <a:txBody>
                    <a:bodyPr/>
                    <a:lstStyle/>
                    <a:p>
                      <a:pPr algn="ctr"/>
                      <a:r>
                        <a:rPr lang="de-CH" sz="1200" dirty="0"/>
                        <a:t>TWIN</a:t>
                      </a:r>
                    </a:p>
                  </a:txBody>
                  <a:tcPr marL="121972" marR="121972" marT="45708" marB="45708" anchor="ctr"/>
                </a:tc>
                <a:tc>
                  <a:txBody>
                    <a:bodyPr/>
                    <a:lstStyle/>
                    <a:p>
                      <a:pPr algn="ctr"/>
                      <a:r>
                        <a:rPr lang="de-CH" sz="1200" dirty="0"/>
                        <a:t>TRIPLE</a:t>
                      </a:r>
                    </a:p>
                  </a:txBody>
                  <a:tcPr marL="121972" marR="121972" marT="45708" marB="45708" anchor="ctr"/>
                </a:tc>
                <a:tc>
                  <a:txBody>
                    <a:bodyPr/>
                    <a:lstStyle/>
                    <a:p>
                      <a:pPr algn="ctr"/>
                      <a:r>
                        <a:rPr lang="de-CH" sz="1200" dirty="0" err="1"/>
                        <a:t>Customized</a:t>
                      </a:r>
                      <a:r>
                        <a:rPr lang="de-CH" sz="1200" dirty="0"/>
                        <a:t> </a:t>
                      </a:r>
                      <a:r>
                        <a:rPr lang="de-CH" sz="1200" dirty="0" err="1"/>
                        <a:t>lane</a:t>
                      </a:r>
                      <a:r>
                        <a:rPr lang="de-CH" sz="1200" dirty="0"/>
                        <a:t> </a:t>
                      </a:r>
                      <a:r>
                        <a:rPr lang="de-CH" sz="1200" dirty="0" err="1" smtClean="0"/>
                        <a:t>designs</a:t>
                      </a:r>
                      <a:endParaRPr lang="de-CH" sz="1200" dirty="0"/>
                    </a:p>
                  </a:txBody>
                  <a:tcPr marL="96041" marR="96041"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200" dirty="0"/>
                        <a:t>Option: </a:t>
                      </a:r>
                      <a:r>
                        <a:rPr lang="de-CH" sz="1200" baseline="0" dirty="0" err="1"/>
                        <a:t>extended</a:t>
                      </a:r>
                      <a:endParaRPr lang="de-CH" sz="1200" dirty="0"/>
                    </a:p>
                  </a:txBody>
                  <a:tcPr marL="121972" marR="121972" marT="45708" marB="45708" anchor="ctr"/>
                </a:tc>
                <a:extLst>
                  <a:ext uri="{0D108BD9-81ED-4DB2-BD59-A6C34878D82A}">
                    <a16:rowId xmlns="" xmlns:a16="http://schemas.microsoft.com/office/drawing/2014/main" val="10002"/>
                  </a:ext>
                </a:extLst>
              </a:tr>
              <a:tr h="621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latin typeface="+mn-lt"/>
                          <a:ea typeface="+mn-ea"/>
                          <a:cs typeface="+mn-cs"/>
                        </a:rPr>
                        <a:t>record</a:t>
                      </a:r>
                      <a:r>
                        <a:rPr lang="en-GB" sz="1200" kern="1200" baseline="0" dirty="0">
                          <a:solidFill>
                            <a:schemeClr val="dk1"/>
                          </a:solidFill>
                          <a:latin typeface="+mn-lt"/>
                          <a:ea typeface="+mn-ea"/>
                          <a:cs typeface="+mn-cs"/>
                        </a:rPr>
                        <a:t> </a:t>
                      </a:r>
                      <a:r>
                        <a:rPr lang="en-GB" sz="1200" kern="1200" dirty="0">
                          <a:solidFill>
                            <a:schemeClr val="dk1"/>
                          </a:solidFill>
                          <a:latin typeface="+mn-lt"/>
                          <a:ea typeface="+mn-ea"/>
                          <a:cs typeface="+mn-cs"/>
                        </a:rPr>
                        <a:t>security level</a:t>
                      </a:r>
                    </a:p>
                  </a:txBody>
                  <a:tcPr marL="121972" marR="121972" marT="45708" marB="45708" anchor="ctr"/>
                </a:tc>
                <a:tc>
                  <a:txBody>
                    <a:bodyPr/>
                    <a:lstStyle/>
                    <a:p>
                      <a:pPr marL="0" algn="ctr" defTabSz="914400" rtl="0" eaLnBrk="1" latinLnBrk="0" hangingPunct="1"/>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600" kern="1200" dirty="0">
                          <a:solidFill>
                            <a:srgbClr val="FFC000"/>
                          </a:solidFill>
                          <a:latin typeface="+mn-lt"/>
                          <a:ea typeface="+mn-ea"/>
                          <a:cs typeface="+mn-cs"/>
                          <a:sym typeface="Wingdings"/>
                        </a:rPr>
                        <a:t></a:t>
                      </a:r>
                      <a:endParaRPr lang="de-CH" sz="1600" kern="1200" dirty="0">
                        <a:solidFill>
                          <a:srgbClr val="FFC000"/>
                        </a:solidFill>
                        <a:latin typeface="+mn-lt"/>
                        <a:ea typeface="+mn-ea"/>
                        <a:cs typeface="+mn-cs"/>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latin typeface="+mn-lt"/>
                          <a:ea typeface="+mn-ea"/>
                          <a:cs typeface="+mn-cs"/>
                        </a:rPr>
                        <a:t>+1</a:t>
                      </a:r>
                      <a:r>
                        <a:rPr lang="de-CH" sz="2400" kern="1200" dirty="0">
                          <a:solidFill>
                            <a:srgbClr val="FFC000"/>
                          </a:solidFill>
                          <a:latin typeface="+mn-lt"/>
                          <a:ea typeface="+mn-ea"/>
                          <a:cs typeface="+mn-cs"/>
                          <a:sym typeface="Wingdings"/>
                        </a:rPr>
                        <a:t></a:t>
                      </a:r>
                      <a:endParaRPr lang="de-CH" sz="2400" kern="1200" dirty="0">
                        <a:solidFill>
                          <a:srgbClr val="FFC000"/>
                        </a:solidFill>
                        <a:latin typeface="+mn-lt"/>
                        <a:ea typeface="+mn-ea"/>
                        <a:cs typeface="+mn-cs"/>
                      </a:endParaRPr>
                    </a:p>
                  </a:txBody>
                  <a:tcPr marL="0" marR="0" marT="0" marB="0" anchor="ctr"/>
                </a:tc>
                <a:extLst>
                  <a:ext uri="{0D108BD9-81ED-4DB2-BD59-A6C34878D82A}">
                    <a16:rowId xmlns="" xmlns:a16="http://schemas.microsoft.com/office/drawing/2014/main" val="10003"/>
                  </a:ext>
                </a:extLst>
              </a:tr>
              <a:tr h="17784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latin typeface="+mn-lt"/>
                          <a:ea typeface="+mn-ea"/>
                          <a:cs typeface="+mn-cs"/>
                        </a:rPr>
                        <a:t>Application examples</a:t>
                      </a:r>
                    </a:p>
                  </a:txBody>
                  <a:tcPr marL="121972" marR="121972" marT="45708" marB="45708" anchor="ctr"/>
                </a:tc>
                <a:tc gridSpan="6">
                  <a:txBody>
                    <a:bodyPr/>
                    <a:lstStyle/>
                    <a:p>
                      <a:pPr marL="720000" marR="0" indent="-171450" algn="l" defTabSz="9144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lang="en-US" sz="1200" kern="1200" dirty="0">
                          <a:solidFill>
                            <a:schemeClr val="dk1"/>
                          </a:solidFill>
                          <a:latin typeface="+mn-lt"/>
                          <a:ea typeface="+mn-ea"/>
                          <a:cs typeface="+mn-cs"/>
                        </a:rPr>
                        <a:t>Barrier between airside / landside</a:t>
                      </a:r>
                    </a:p>
                    <a:p>
                      <a:pPr marL="720000" indent="-171450" algn="l" defTabSz="914400" rtl="0" eaLnBrk="1" latinLnBrk="0" hangingPunct="1">
                        <a:lnSpc>
                          <a:spcPts val="2000"/>
                        </a:lnSpc>
                        <a:buFont typeface="Wingdings" panose="05000000000000000000" pitchFamily="2" charset="2"/>
                        <a:buChar char="Ø"/>
                      </a:pPr>
                      <a:r>
                        <a:rPr lang="en-US" sz="1200" kern="1200" dirty="0">
                          <a:solidFill>
                            <a:schemeClr val="dk1"/>
                          </a:solidFill>
                          <a:latin typeface="+mn-lt"/>
                          <a:ea typeface="+mn-ea"/>
                          <a:cs typeface="+mn-cs"/>
                        </a:rPr>
                        <a:t>After/before baggage claim</a:t>
                      </a:r>
                    </a:p>
                    <a:p>
                      <a:pPr marL="720000" indent="-171450" algn="l" defTabSz="914400" rtl="0" eaLnBrk="1" latinLnBrk="0" hangingPunct="1">
                        <a:lnSpc>
                          <a:spcPts val="2000"/>
                        </a:lnSpc>
                        <a:buFont typeface="Wingdings" panose="05000000000000000000" pitchFamily="2" charset="2"/>
                        <a:buChar char="Ø"/>
                      </a:pPr>
                      <a:r>
                        <a:rPr lang="en-US" sz="1200" kern="1200" dirty="0">
                          <a:solidFill>
                            <a:schemeClr val="dk1"/>
                          </a:solidFill>
                          <a:latin typeface="+mn-lt"/>
                          <a:ea typeface="+mn-ea"/>
                          <a:cs typeface="+mn-cs"/>
                        </a:rPr>
                        <a:t>Exiting customs or used as a secure emergency egress opening</a:t>
                      </a:r>
                    </a:p>
                    <a:p>
                      <a:pPr marL="720000" marR="0" indent="-171450" algn="l" defTabSz="9144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lang="en-US" sz="1200" kern="1200" baseline="0" dirty="0">
                          <a:solidFill>
                            <a:schemeClr val="dk1"/>
                          </a:solidFill>
                          <a:latin typeface="+mn-lt"/>
                          <a:ea typeface="+mn-ea"/>
                          <a:cs typeface="+mn-cs"/>
                        </a:rPr>
                        <a:t>T</a:t>
                      </a:r>
                      <a:r>
                        <a:rPr lang="en-US" sz="1200" kern="1200" dirty="0">
                          <a:solidFill>
                            <a:schemeClr val="dk1"/>
                          </a:solidFill>
                          <a:latin typeface="+mn-lt"/>
                          <a:ea typeface="+mn-ea"/>
                          <a:cs typeface="+mn-cs"/>
                        </a:rPr>
                        <a:t>ransition areas to secure zones</a:t>
                      </a:r>
                    </a:p>
                    <a:p>
                      <a:pPr marL="720000" marR="0" indent="-171450" algn="l" defTabSz="9144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lang="en-US" sz="1200" kern="1200" dirty="0">
                          <a:solidFill>
                            <a:schemeClr val="dk1"/>
                          </a:solidFill>
                          <a:latin typeface="+mn-lt"/>
                          <a:ea typeface="+mn-ea"/>
                          <a:cs typeface="+mn-cs"/>
                        </a:rPr>
                        <a:t>Exit areas in airports</a:t>
                      </a:r>
                    </a:p>
                    <a:p>
                      <a:pPr marL="720000" marR="0" indent="-171450" algn="l" defTabSz="9144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lang="en-US" sz="1200" kern="1200" dirty="0">
                          <a:solidFill>
                            <a:schemeClr val="dk1"/>
                          </a:solidFill>
                          <a:latin typeface="+mn-lt"/>
                          <a:ea typeface="+mn-ea"/>
                          <a:cs typeface="+mn-cs"/>
                        </a:rPr>
                        <a:t>Customs exit</a:t>
                      </a:r>
                    </a:p>
                    <a:p>
                      <a:pPr marL="720000" marR="0" indent="-171450" algn="l" defTabSz="9144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lang="en-US" sz="1200" kern="1200" dirty="0">
                          <a:solidFill>
                            <a:schemeClr val="dk1"/>
                          </a:solidFill>
                          <a:latin typeface="+mn-lt"/>
                          <a:ea typeface="+mn-ea"/>
                          <a:cs typeface="+mn-cs"/>
                        </a:rPr>
                        <a:t>Passport control</a:t>
                      </a:r>
                      <a:endParaRPr lang="de-CH" sz="1200" kern="1200" dirty="0">
                        <a:solidFill>
                          <a:schemeClr val="dk1"/>
                        </a:solidFill>
                        <a:latin typeface="+mn-lt"/>
                        <a:ea typeface="+mn-ea"/>
                        <a:cs typeface="+mn-cs"/>
                      </a:endParaRPr>
                    </a:p>
                  </a:txBody>
                  <a:tcPr marL="0" marR="0" marT="0" marB="0"/>
                </a:tc>
                <a:tc hMerge="1">
                  <a:txBody>
                    <a:bodyPr/>
                    <a:lstStyle/>
                    <a:p>
                      <a:endParaRPr lang="de-CH" sz="1000" kern="1200" dirty="0">
                        <a:solidFill>
                          <a:schemeClr val="dk1"/>
                        </a:solidFill>
                        <a:latin typeface="+mn-lt"/>
                        <a:ea typeface="+mn-ea"/>
                        <a:cs typeface="+mn-cs"/>
                      </a:endParaRPr>
                    </a:p>
                  </a:txBody>
                  <a:tcPr marL="0" marR="0" marT="0" marB="0"/>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dk1"/>
                        </a:solidFill>
                        <a:latin typeface="+mn-lt"/>
                        <a:ea typeface="+mn-ea"/>
                        <a:cs typeface="+mn-cs"/>
                      </a:endParaRPr>
                    </a:p>
                  </a:txBody>
                  <a:tcPr marL="0" marR="0" marT="0" marB="0"/>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dk1"/>
                        </a:solidFill>
                        <a:latin typeface="+mn-lt"/>
                        <a:ea typeface="+mn-ea"/>
                        <a:cs typeface="+mn-cs"/>
                      </a:endParaRPr>
                    </a:p>
                  </a:txBody>
                  <a:tcPr marL="0" marR="0" marT="0" marB="0"/>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dk1"/>
                        </a:solidFill>
                        <a:latin typeface="+mn-lt"/>
                        <a:ea typeface="+mn-ea"/>
                        <a:cs typeface="+mn-cs"/>
                      </a:endParaRPr>
                    </a:p>
                  </a:txBody>
                  <a:tcPr marL="0" marR="0" marT="0" marB="0"/>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dk1"/>
                        </a:solidFill>
                        <a:latin typeface="+mn-lt"/>
                        <a:ea typeface="+mn-ea"/>
                        <a:cs typeface="+mn-cs"/>
                      </a:endParaRPr>
                    </a:p>
                  </a:txBody>
                  <a:tcPr marL="0" marR="0" marT="0" marB="0"/>
                </a:tc>
                <a:extLst>
                  <a:ext uri="{0D108BD9-81ED-4DB2-BD59-A6C34878D82A}">
                    <a16:rowId xmlns="" xmlns:a16="http://schemas.microsoft.com/office/drawing/2014/main" val="10004"/>
                  </a:ext>
                </a:extLst>
              </a:tr>
              <a:tr h="4572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latin typeface="+mn-lt"/>
                          <a:ea typeface="+mn-ea"/>
                          <a:cs typeface="+mn-cs"/>
                        </a:rPr>
                        <a:t>Side-by-side</a:t>
                      </a:r>
                      <a:r>
                        <a:rPr lang="en-GB" sz="1200" kern="1200" baseline="0" dirty="0">
                          <a:solidFill>
                            <a:schemeClr val="dk1"/>
                          </a:solidFill>
                          <a:latin typeface="+mn-lt"/>
                          <a:ea typeface="+mn-ea"/>
                          <a:cs typeface="+mn-cs"/>
                        </a:rPr>
                        <a:t> i</a:t>
                      </a:r>
                      <a:r>
                        <a:rPr lang="en-GB" sz="1200" kern="1200" dirty="0">
                          <a:solidFill>
                            <a:schemeClr val="dk1"/>
                          </a:solidFill>
                          <a:latin typeface="+mn-lt"/>
                          <a:ea typeface="+mn-ea"/>
                          <a:cs typeface="+mn-cs"/>
                        </a:rPr>
                        <a:t>nstallation</a:t>
                      </a:r>
                    </a:p>
                  </a:txBody>
                  <a:tcPr marL="121972" marR="121972" marT="45708" marB="45708" anchor="ctr"/>
                </a:tc>
                <a:tc gridSpan="6">
                  <a:txBody>
                    <a:bodyPr/>
                    <a:lstStyle/>
                    <a:p>
                      <a:pPr marL="548550" marR="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de-CH" sz="1200" b="1" kern="1200" dirty="0">
                          <a:solidFill>
                            <a:schemeClr val="dk1"/>
                          </a:solidFill>
                          <a:latin typeface="+mn-lt"/>
                          <a:ea typeface="+mn-ea"/>
                          <a:cs typeface="+mn-cs"/>
                        </a:rPr>
                        <a:t>Available</a:t>
                      </a:r>
                      <a:r>
                        <a:rPr lang="de-CH" sz="1200" b="1" kern="1200" baseline="0" dirty="0">
                          <a:solidFill>
                            <a:schemeClr val="dk1"/>
                          </a:solidFill>
                          <a:latin typeface="+mn-lt"/>
                          <a:ea typeface="+mn-ea"/>
                          <a:cs typeface="+mn-cs"/>
                        </a:rPr>
                        <a:t> </a:t>
                      </a:r>
                      <a:r>
                        <a:rPr lang="de-CH" sz="1200" b="1" kern="1200" baseline="0" dirty="0" err="1">
                          <a:solidFill>
                            <a:schemeClr val="dk1"/>
                          </a:solidFill>
                          <a:latin typeface="+mn-lt"/>
                          <a:ea typeface="+mn-ea"/>
                          <a:cs typeface="+mn-cs"/>
                        </a:rPr>
                        <a:t>for</a:t>
                      </a:r>
                      <a:r>
                        <a:rPr lang="de-CH" sz="1200" b="1" kern="1200" baseline="0" dirty="0">
                          <a:solidFill>
                            <a:schemeClr val="dk1"/>
                          </a:solidFill>
                          <a:latin typeface="+mn-lt"/>
                          <a:ea typeface="+mn-ea"/>
                          <a:cs typeface="+mn-cs"/>
                        </a:rPr>
                        <a:t> all </a:t>
                      </a:r>
                      <a:r>
                        <a:rPr lang="de-CH" sz="1200" b="1" kern="1200" baseline="0" dirty="0" err="1">
                          <a:solidFill>
                            <a:schemeClr val="dk1"/>
                          </a:solidFill>
                          <a:latin typeface="+mn-lt"/>
                          <a:ea typeface="+mn-ea"/>
                          <a:cs typeface="+mn-cs"/>
                        </a:rPr>
                        <a:t>products</a:t>
                      </a:r>
                      <a:r>
                        <a:rPr lang="de-CH" sz="1200" b="1" kern="1200" baseline="0" dirty="0">
                          <a:solidFill>
                            <a:schemeClr val="dk1"/>
                          </a:solidFill>
                          <a:latin typeface="+mn-lt"/>
                          <a:ea typeface="+mn-ea"/>
                          <a:cs typeface="+mn-cs"/>
                        </a:rPr>
                        <a:t> – 2, 3, 4, 5, n..</a:t>
                      </a:r>
                      <a:endParaRPr lang="de-CH" sz="1200" b="1" kern="1200" dirty="0">
                        <a:solidFill>
                          <a:schemeClr val="dk1"/>
                        </a:solidFill>
                        <a:latin typeface="+mn-lt"/>
                        <a:ea typeface="+mn-ea"/>
                        <a:cs typeface="+mn-cs"/>
                      </a:endParaRPr>
                    </a:p>
                  </a:txBody>
                  <a:tcPr marL="0" marR="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 xmlns:a16="http://schemas.microsoft.com/office/drawing/2014/main" val="10005"/>
                  </a:ext>
                </a:extLst>
              </a:tr>
            </a:tbl>
          </a:graphicData>
        </a:graphic>
      </p:graphicFrame>
      <p:sp>
        <p:nvSpPr>
          <p:cNvPr id="17" name="Rechtwinkliges Dreieck 12"/>
          <p:cNvSpPr>
            <a:spLocks noChangeArrowheads="1"/>
          </p:cNvSpPr>
          <p:nvPr/>
        </p:nvSpPr>
        <p:spPr bwMode="auto">
          <a:xfrm rot="10800000" flipV="1">
            <a:off x="2352230" y="3718786"/>
            <a:ext cx="7909926" cy="358858"/>
          </a:xfrm>
          <a:prstGeom prst="rtTriangle">
            <a:avLst/>
          </a:prstGeom>
          <a:solidFill>
            <a:srgbClr val="C00000"/>
          </a:solidFill>
          <a:ln w="12700" algn="ctr">
            <a:solidFill>
              <a:schemeClr val="bg1"/>
            </a:solidFill>
            <a:round/>
            <a:headEnd type="none" w="sm" len="sm"/>
            <a:tailEnd type="none" w="sm" len="sm"/>
          </a:ln>
        </p:spPr>
        <p:txBody>
          <a:bodyPr lIns="0" tIns="0" rIns="0" bIns="0"/>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eaLnBrk="1" hangingPunct="1">
              <a:spcBef>
                <a:spcPct val="0"/>
              </a:spcBef>
              <a:buClrTx/>
              <a:buFontTx/>
              <a:buNone/>
            </a:pPr>
            <a:endParaRPr lang="de-CH" altLang="de-DE" sz="1700" b="0"/>
          </a:p>
        </p:txBody>
      </p:sp>
      <p:sp>
        <p:nvSpPr>
          <p:cNvPr id="18" name="Textfeld 32"/>
          <p:cNvSpPr txBox="1">
            <a:spLocks noChangeArrowheads="1"/>
          </p:cNvSpPr>
          <p:nvPr/>
        </p:nvSpPr>
        <p:spPr bwMode="auto">
          <a:xfrm>
            <a:off x="8017906" y="3861694"/>
            <a:ext cx="17297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r" eaLnBrk="1" hangingPunct="1">
              <a:spcBef>
                <a:spcPct val="0"/>
              </a:spcBef>
              <a:buClrTx/>
              <a:buFontTx/>
              <a:buNone/>
            </a:pPr>
            <a:r>
              <a:rPr lang="de-CH" altLang="de-DE" sz="1400" b="0">
                <a:solidFill>
                  <a:schemeClr val="bg1"/>
                </a:solidFill>
              </a:rPr>
              <a:t>Security level</a:t>
            </a:r>
          </a:p>
        </p:txBody>
      </p:sp>
      <p:pic>
        <p:nvPicPr>
          <p:cNvPr id="19" name="Picture 2" descr="2013-07-19_13"/>
          <p:cNvPicPr>
            <a:picLocks noChangeAspect="1" noChangeArrowheads="1"/>
          </p:cNvPicPr>
          <p:nvPr/>
        </p:nvPicPr>
        <p:blipFill>
          <a:blip r:embed="rId2" cstate="screen">
            <a:extLst>
              <a:ext uri="{28A0092B-C50C-407E-A947-70E740481C1C}">
                <a14:useLocalDpi xmlns:a14="http://schemas.microsoft.com/office/drawing/2010/main" val="0"/>
              </a:ext>
            </a:extLst>
          </a:blip>
          <a:srcRect l="13498" r="16710"/>
          <a:stretch>
            <a:fillRect/>
          </a:stretch>
        </p:blipFill>
        <p:spPr bwMode="auto">
          <a:xfrm>
            <a:off x="6055170" y="1973872"/>
            <a:ext cx="978521" cy="108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2013-08-05_1"/>
          <p:cNvPicPr>
            <a:picLocks noChangeAspect="1" noChangeArrowheads="1"/>
          </p:cNvPicPr>
          <p:nvPr/>
        </p:nvPicPr>
        <p:blipFill>
          <a:blip r:embed="rId3" cstate="screen">
            <a:extLst>
              <a:ext uri="{28A0092B-C50C-407E-A947-70E740481C1C}">
                <a14:useLocalDpi xmlns:a14="http://schemas.microsoft.com/office/drawing/2010/main" val="0"/>
              </a:ext>
            </a:extLst>
          </a:blip>
          <a:srcRect l="10043" r="14188"/>
          <a:stretch>
            <a:fillRect/>
          </a:stretch>
        </p:blipFill>
        <p:spPr bwMode="auto">
          <a:xfrm>
            <a:off x="4225379" y="1973872"/>
            <a:ext cx="1076898" cy="109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record_logo_gros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40630" y="2199804"/>
            <a:ext cx="86518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2013-07-18_6"/>
          <p:cNvPicPr>
            <a:picLocks noChangeAspect="1" noChangeArrowheads="1"/>
          </p:cNvPicPr>
          <p:nvPr/>
        </p:nvPicPr>
        <p:blipFill>
          <a:blip r:embed="rId5" cstate="screen">
            <a:extLst>
              <a:ext uri="{28A0092B-C50C-407E-A947-70E740481C1C}">
                <a14:useLocalDpi xmlns:a14="http://schemas.microsoft.com/office/drawing/2010/main" val="0"/>
              </a:ext>
            </a:extLst>
          </a:blip>
          <a:srcRect l="64069" t="33609" r="2065" b="25362"/>
          <a:stretch>
            <a:fillRect/>
          </a:stretch>
        </p:blipFill>
        <p:spPr bwMode="auto">
          <a:xfrm>
            <a:off x="10713515" y="2133129"/>
            <a:ext cx="9286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9"/>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977907" y="2141261"/>
            <a:ext cx="1506003" cy="85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4" name="Picture 80"/>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465739" y="2018484"/>
            <a:ext cx="1224136" cy="97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5" name="Picture 78"/>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569195" y="2057752"/>
            <a:ext cx="870670" cy="101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653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ltLang="de-DE" dirty="0"/>
              <a:t>A broad portfolio to meet specific flow &amp; security requirements</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graphicFrame>
        <p:nvGraphicFramePr>
          <p:cNvPr id="26" name="Tabelle 25"/>
          <p:cNvGraphicFramePr>
            <a:graphicFrameLocks noGrp="1"/>
          </p:cNvGraphicFramePr>
          <p:nvPr>
            <p:extLst>
              <p:ext uri="{D42A27DB-BD31-4B8C-83A1-F6EECF244321}">
                <p14:modId xmlns:p14="http://schemas.microsoft.com/office/powerpoint/2010/main" val="247142703"/>
              </p:ext>
            </p:extLst>
          </p:nvPr>
        </p:nvGraphicFramePr>
        <p:xfrm>
          <a:off x="143972" y="1616450"/>
          <a:ext cx="11811957" cy="4766467"/>
        </p:xfrm>
        <a:graphic>
          <a:graphicData uri="http://schemas.openxmlformats.org/drawingml/2006/table">
            <a:tbl>
              <a:tblPr firstRow="1" bandRow="1">
                <a:tableStyleId>{69012ECD-51FC-41F1-AA8D-1B2483CD663E}</a:tableStyleId>
              </a:tblPr>
              <a:tblGrid>
                <a:gridCol w="1920145">
                  <a:extLst>
                    <a:ext uri="{9D8B030D-6E8A-4147-A177-3AD203B41FA5}">
                      <a16:colId xmlns="" xmlns:a16="http://schemas.microsoft.com/office/drawing/2014/main" val="20000"/>
                    </a:ext>
                  </a:extLst>
                </a:gridCol>
                <a:gridCol w="2233270">
                  <a:extLst>
                    <a:ext uri="{9D8B030D-6E8A-4147-A177-3AD203B41FA5}">
                      <a16:colId xmlns="" xmlns:a16="http://schemas.microsoft.com/office/drawing/2014/main" val="20001"/>
                    </a:ext>
                  </a:extLst>
                </a:gridCol>
                <a:gridCol w="2232248">
                  <a:extLst>
                    <a:ext uri="{9D8B030D-6E8A-4147-A177-3AD203B41FA5}">
                      <a16:colId xmlns="" xmlns:a16="http://schemas.microsoft.com/office/drawing/2014/main" val="20002"/>
                    </a:ext>
                  </a:extLst>
                </a:gridCol>
                <a:gridCol w="3006887">
                  <a:extLst>
                    <a:ext uri="{9D8B030D-6E8A-4147-A177-3AD203B41FA5}">
                      <a16:colId xmlns="" xmlns:a16="http://schemas.microsoft.com/office/drawing/2014/main" val="20003"/>
                    </a:ext>
                  </a:extLst>
                </a:gridCol>
                <a:gridCol w="2419407">
                  <a:extLst>
                    <a:ext uri="{9D8B030D-6E8A-4147-A177-3AD203B41FA5}">
                      <a16:colId xmlns="" xmlns:a16="http://schemas.microsoft.com/office/drawing/2014/main" val="20004"/>
                    </a:ext>
                  </a:extLst>
                </a:gridCol>
              </a:tblGrid>
              <a:tr h="273994">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a:t>Passage widths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800" kern="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800" kern="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a:t>Passengers</a:t>
                      </a:r>
                      <a:r>
                        <a:rPr lang="en-GB" sz="1800" kern="1200" baseline="0" dirty="0"/>
                        <a:t> with….</a:t>
                      </a:r>
                      <a:endParaRPr lang="en-GB" sz="1800" kern="1200" dirty="0">
                        <a:solidFill>
                          <a:schemeClr val="bg1"/>
                        </a:solidFill>
                        <a:latin typeface="+mn-lt"/>
                        <a:ea typeface="+mn-ea"/>
                        <a:cs typeface="+mn-cs"/>
                      </a:endParaRPr>
                    </a:p>
                  </a:txBody>
                  <a:tcPr marL="121949" marR="121949" marT="45707" marB="45707" anchor="ctr"/>
                </a:tc>
                <a:tc gridSpan="3">
                  <a:txBody>
                    <a:bodyPr/>
                    <a:lstStyle/>
                    <a:p>
                      <a:pPr marL="0" algn="ctr" defTabSz="914400" rtl="0" eaLnBrk="1" latinLnBrk="0" hangingPunct="1"/>
                      <a:endParaRPr lang="de-CH" sz="1400" b="1" kern="1200" dirty="0">
                        <a:solidFill>
                          <a:schemeClr val="bg1"/>
                        </a:solidFill>
                        <a:latin typeface="+mn-lt"/>
                        <a:ea typeface="+mn-ea"/>
                        <a:cs typeface="+mn-cs"/>
                      </a:endParaRPr>
                    </a:p>
                  </a:txBody>
                  <a:tcPr marL="0" marR="0" marT="36001" marB="0"/>
                </a:tc>
                <a:tc hMerge="1">
                  <a:txBody>
                    <a:bodyPr/>
                    <a:lstStyle/>
                    <a:p>
                      <a:pPr marL="0" algn="ctr" defTabSz="914400" rtl="0" eaLnBrk="1" latinLnBrk="0" hangingPunct="1"/>
                      <a:endParaRPr lang="de-CH" sz="1200" b="1" kern="1200" dirty="0">
                        <a:solidFill>
                          <a:schemeClr val="dk1"/>
                        </a:solidFill>
                        <a:latin typeface="+mn-lt"/>
                        <a:ea typeface="+mn-ea"/>
                        <a:cs typeface="+mn-cs"/>
                      </a:endParaRPr>
                    </a:p>
                  </a:txBody>
                  <a:tcPr marL="0" marR="0" marT="36000" marB="0"/>
                </a:tc>
                <a:tc hMerge="1">
                  <a:txBody>
                    <a:bodyPr/>
                    <a:lstStyle/>
                    <a:p>
                      <a:pPr marL="0" algn="ctr" defTabSz="914400" rtl="0" eaLnBrk="1" latinLnBrk="0" hangingPunct="1"/>
                      <a:endParaRPr lang="de-CH" sz="1200" b="1" kern="1200" dirty="0">
                        <a:solidFill>
                          <a:schemeClr val="dk1"/>
                        </a:solidFill>
                        <a:latin typeface="+mn-lt"/>
                        <a:ea typeface="+mn-ea"/>
                        <a:cs typeface="+mn-cs"/>
                      </a:endParaRPr>
                    </a:p>
                  </a:txBody>
                  <a:tcPr marL="0" marR="0" marT="36000" marB="0"/>
                </a:tc>
                <a:tc>
                  <a:txBody>
                    <a:bodyPr/>
                    <a:lstStyle/>
                    <a:p>
                      <a:pPr marL="0" algn="ctr" defTabSz="914400" rtl="0" eaLnBrk="1" latinLnBrk="0" hangingPunct="1"/>
                      <a:endParaRPr lang="de-CH" sz="1400" b="1" kern="1200" dirty="0">
                        <a:solidFill>
                          <a:schemeClr val="bg1"/>
                        </a:solidFill>
                        <a:latin typeface="+mn-lt"/>
                        <a:ea typeface="+mn-ea"/>
                        <a:cs typeface="+mn-cs"/>
                      </a:endParaRPr>
                    </a:p>
                  </a:txBody>
                  <a:tcPr marL="0" marR="0" marT="36001" marB="0"/>
                </a:tc>
                <a:extLst>
                  <a:ext uri="{0D108BD9-81ED-4DB2-BD59-A6C34878D82A}">
                    <a16:rowId xmlns="" xmlns:a16="http://schemas.microsoft.com/office/drawing/2014/main" val="10000"/>
                  </a:ext>
                </a:extLst>
              </a:tr>
              <a:tr h="89127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dk1"/>
                        </a:solidFill>
                        <a:latin typeface="+mn-lt"/>
                        <a:ea typeface="+mn-ea"/>
                        <a:cs typeface="+mn-cs"/>
                      </a:endParaRPr>
                    </a:p>
                  </a:txBody>
                  <a:tcPr marT="45705" marB="45705" anchor="ctr"/>
                </a:tc>
                <a:tc>
                  <a:txBody>
                    <a:bodyPr/>
                    <a:lstStyle/>
                    <a:p>
                      <a:pPr marL="0" algn="l" defTabSz="914400" rtl="0" eaLnBrk="1" latinLnBrk="0" hangingPunct="1"/>
                      <a:r>
                        <a:rPr lang="de-CH" sz="2400" b="1" kern="1200" dirty="0"/>
                        <a:t>650mm</a:t>
                      </a:r>
                    </a:p>
                    <a:p>
                      <a:pPr marL="0" algn="l" defTabSz="914400" rtl="0" eaLnBrk="1" latinLnBrk="0" hangingPunct="1"/>
                      <a:endParaRPr lang="de-CH" sz="2400" b="1" kern="1200" dirty="0">
                        <a:solidFill>
                          <a:schemeClr val="dk1"/>
                        </a:solidFill>
                        <a:latin typeface="+mn-lt"/>
                        <a:ea typeface="+mn-ea"/>
                        <a:cs typeface="+mn-cs"/>
                      </a:endParaRPr>
                    </a:p>
                  </a:txBody>
                  <a:tcPr marL="36000" marR="0" marT="36001" marB="0"/>
                </a:tc>
                <a:tc>
                  <a:txBody>
                    <a:bodyPr/>
                    <a:lstStyle/>
                    <a:p>
                      <a:pPr marL="0" algn="l" defTabSz="914400" rtl="0" eaLnBrk="1" latinLnBrk="0" hangingPunct="1"/>
                      <a:r>
                        <a:rPr lang="de-CH" sz="2400" b="1" kern="1200" dirty="0"/>
                        <a:t>900mm</a:t>
                      </a:r>
                      <a:endParaRPr lang="de-CH" sz="2400" b="1" kern="1200" dirty="0">
                        <a:solidFill>
                          <a:schemeClr val="dk1"/>
                        </a:solidFill>
                        <a:latin typeface="+mn-lt"/>
                        <a:ea typeface="+mn-ea"/>
                        <a:cs typeface="+mn-cs"/>
                      </a:endParaRPr>
                    </a:p>
                  </a:txBody>
                  <a:tcPr marL="0" marR="0" marT="36001" marB="0"/>
                </a:tc>
                <a:tc>
                  <a:txBody>
                    <a:bodyPr/>
                    <a:lstStyle/>
                    <a:p>
                      <a:pPr marL="0" algn="l" defTabSz="914400" rtl="0" eaLnBrk="1" latinLnBrk="0" hangingPunct="1"/>
                      <a:r>
                        <a:rPr lang="de-CH" sz="2400" b="1" kern="1200" dirty="0"/>
                        <a:t>1100mm (1200mm)</a:t>
                      </a:r>
                      <a:endParaRPr lang="de-CH" sz="2400" b="1" kern="1200" dirty="0">
                        <a:solidFill>
                          <a:schemeClr val="dk1"/>
                        </a:solidFill>
                        <a:latin typeface="+mn-lt"/>
                        <a:ea typeface="+mn-ea"/>
                        <a:cs typeface="+mn-cs"/>
                      </a:endParaRPr>
                    </a:p>
                  </a:txBody>
                  <a:tcPr marL="0" marR="0" marT="36001" marB="0"/>
                </a:tc>
                <a:tc>
                  <a:txBody>
                    <a:bodyPr/>
                    <a:lstStyle/>
                    <a:p>
                      <a:pPr marL="0" algn="l" defTabSz="914400" rtl="0" eaLnBrk="1" latinLnBrk="0" hangingPunct="1"/>
                      <a:r>
                        <a:rPr lang="de-CH" sz="2400" b="1" kern="1200" dirty="0"/>
                        <a:t>1400mm</a:t>
                      </a:r>
                      <a:endParaRPr lang="de-CH" sz="2400" b="1" kern="1200" dirty="0">
                        <a:solidFill>
                          <a:schemeClr val="dk1"/>
                        </a:solidFill>
                        <a:latin typeface="+mn-lt"/>
                        <a:ea typeface="+mn-ea"/>
                        <a:cs typeface="+mn-cs"/>
                      </a:endParaRPr>
                    </a:p>
                  </a:txBody>
                  <a:tcPr marL="0" marR="0" marT="36001" marB="0"/>
                </a:tc>
                <a:extLst>
                  <a:ext uri="{0D108BD9-81ED-4DB2-BD59-A6C34878D82A}">
                    <a16:rowId xmlns="" xmlns:a16="http://schemas.microsoft.com/office/drawing/2014/main" val="10001"/>
                  </a:ext>
                </a:extLst>
              </a:tr>
              <a:tr h="792664">
                <a:tc vMerge="1">
                  <a:txBody>
                    <a:bodyPr/>
                    <a:lstStyle/>
                    <a:p>
                      <a:endParaRPr lang="de-DE"/>
                    </a:p>
                  </a:txBody>
                  <a:tcPr/>
                </a:tc>
                <a:tc>
                  <a:txBody>
                    <a:bodyPr/>
                    <a:lstStyle/>
                    <a:p>
                      <a:pPr marL="0" algn="l" defTabSz="914400" rtl="0" eaLnBrk="1" latinLnBrk="0" hangingPunct="1">
                        <a:spcBef>
                          <a:spcPts val="600"/>
                        </a:spcBef>
                      </a:pPr>
                      <a:r>
                        <a:rPr lang="de-CH" sz="1800" kern="1200" baseline="0" dirty="0"/>
                        <a:t>hand luggage </a:t>
                      </a:r>
                      <a:r>
                        <a:rPr lang="de-CH" sz="1800" kern="1200" baseline="0" dirty="0" err="1"/>
                        <a:t>and</a:t>
                      </a:r>
                      <a:r>
                        <a:rPr lang="de-CH" sz="1800" kern="1200" baseline="0" dirty="0"/>
                        <a:t>/</a:t>
                      </a:r>
                      <a:r>
                        <a:rPr lang="de-CH" sz="1800" kern="1200" baseline="0" dirty="0" err="1"/>
                        <a:t>or</a:t>
                      </a:r>
                      <a:r>
                        <a:rPr lang="de-CH" sz="1800" kern="1200" baseline="0" dirty="0"/>
                        <a:t> </a:t>
                      </a:r>
                      <a:r>
                        <a:rPr lang="de-CH" sz="1800" kern="1200" baseline="0" dirty="0" err="1"/>
                        <a:t>bord</a:t>
                      </a:r>
                      <a:r>
                        <a:rPr lang="de-CH" sz="1800" kern="1200" baseline="0" dirty="0"/>
                        <a:t> trolleys</a:t>
                      </a:r>
                      <a:endParaRPr lang="de-CH" sz="1800" kern="1200" dirty="0">
                        <a:solidFill>
                          <a:schemeClr val="dk1"/>
                        </a:solidFill>
                        <a:latin typeface="+mn-lt"/>
                        <a:ea typeface="+mn-ea"/>
                        <a:cs typeface="+mn-cs"/>
                      </a:endParaRPr>
                    </a:p>
                  </a:txBody>
                  <a:tcPr marL="36000" marR="0" marT="0" marB="0"/>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de-CH" sz="1800" kern="1200" dirty="0"/>
                        <a:t>+ hold /</a:t>
                      </a:r>
                      <a:r>
                        <a:rPr lang="de-CH" sz="1800" kern="1200" dirty="0" err="1"/>
                        <a:t>checked</a:t>
                      </a:r>
                      <a:r>
                        <a:rPr lang="de-CH" sz="1800" kern="1200" dirty="0"/>
                        <a:t> luggage</a:t>
                      </a:r>
                      <a:endParaRPr lang="de-CH" sz="1800" kern="1200" dirty="0">
                        <a:solidFill>
                          <a:schemeClr val="dk1"/>
                        </a:solidFill>
                        <a:latin typeface="+mn-lt"/>
                        <a:ea typeface="+mn-ea"/>
                        <a:cs typeface="+mn-cs"/>
                      </a:endParaRPr>
                    </a:p>
                  </a:txBody>
                  <a:tcPr marL="0" marR="0" marT="0" marB="0"/>
                </a:tc>
                <a:tc>
                  <a:txBody>
                    <a:bodyPr/>
                    <a:lstStyle/>
                    <a:p>
                      <a:pPr marL="0" algn="l" defTabSz="914400" rtl="0" eaLnBrk="1" latinLnBrk="0" hangingPunct="1">
                        <a:spcBef>
                          <a:spcPts val="600"/>
                        </a:spcBef>
                      </a:pPr>
                      <a:r>
                        <a:rPr lang="de-CH" sz="1800" kern="1200" dirty="0"/>
                        <a:t>+ </a:t>
                      </a:r>
                      <a:r>
                        <a:rPr lang="de-CH" sz="1800" kern="1200" dirty="0" err="1"/>
                        <a:t>baggage</a:t>
                      </a:r>
                      <a:r>
                        <a:rPr lang="de-CH" sz="1800" kern="1200" dirty="0"/>
                        <a:t> carts</a:t>
                      </a:r>
                    </a:p>
                    <a:p>
                      <a:pPr marL="0" algn="l" defTabSz="914400" rtl="0" eaLnBrk="1" latinLnBrk="0" hangingPunct="1">
                        <a:spcBef>
                          <a:spcPts val="600"/>
                        </a:spcBef>
                      </a:pPr>
                      <a:r>
                        <a:rPr lang="de-CH" sz="1800" kern="1200" dirty="0"/>
                        <a:t>+ </a:t>
                      </a:r>
                      <a:r>
                        <a:rPr lang="de-CH" sz="1800" kern="1200" dirty="0" err="1"/>
                        <a:t>special</a:t>
                      </a:r>
                      <a:r>
                        <a:rPr lang="de-CH" sz="1800" kern="1200" baseline="0" dirty="0"/>
                        <a:t> luggage</a:t>
                      </a:r>
                    </a:p>
                    <a:p>
                      <a:pPr marL="0" algn="l" defTabSz="914400" rtl="0" eaLnBrk="1" latinLnBrk="0" hangingPunct="1">
                        <a:spcBef>
                          <a:spcPts val="600"/>
                        </a:spcBef>
                      </a:pPr>
                      <a:r>
                        <a:rPr lang="de-CH" sz="1800" kern="1200" baseline="0" dirty="0"/>
                        <a:t>+ </a:t>
                      </a:r>
                      <a:r>
                        <a:rPr lang="de-CH" sz="1800" kern="1200" baseline="0" dirty="0" err="1"/>
                        <a:t>special</a:t>
                      </a:r>
                      <a:r>
                        <a:rPr lang="de-CH" sz="1800" kern="1200" baseline="0" dirty="0"/>
                        <a:t> </a:t>
                      </a:r>
                      <a:r>
                        <a:rPr lang="de-CH" sz="1800" kern="1200" baseline="0" dirty="0" err="1"/>
                        <a:t>assistance</a:t>
                      </a:r>
                      <a:endParaRPr lang="de-CH" sz="1800" kern="1200" dirty="0">
                        <a:solidFill>
                          <a:schemeClr val="dk1"/>
                        </a:solidFill>
                        <a:latin typeface="+mn-lt"/>
                        <a:ea typeface="+mn-ea"/>
                        <a:cs typeface="+mn-cs"/>
                      </a:endParaRPr>
                    </a:p>
                  </a:txBody>
                  <a:tcPr marL="0" marR="0" marT="0" marB="0"/>
                </a:tc>
                <a:tc>
                  <a:txBody>
                    <a:bodyPr/>
                    <a:lstStyle/>
                    <a:p>
                      <a:pPr marL="0" algn="l" defTabSz="914400" rtl="0" eaLnBrk="1" latinLnBrk="0" hangingPunct="1">
                        <a:spcBef>
                          <a:spcPts val="600"/>
                        </a:spcBef>
                      </a:pPr>
                      <a:r>
                        <a:rPr lang="de-CH" sz="1800" kern="1200" dirty="0"/>
                        <a:t>+ </a:t>
                      </a:r>
                      <a:r>
                        <a:rPr lang="de-CH" sz="1800" kern="1200" dirty="0" err="1"/>
                        <a:t>cargo</a:t>
                      </a:r>
                      <a:endParaRPr lang="de-CH" sz="1800" kern="1200" dirty="0">
                        <a:solidFill>
                          <a:schemeClr val="dk1"/>
                        </a:solidFill>
                        <a:latin typeface="+mn-lt"/>
                        <a:ea typeface="+mn-ea"/>
                        <a:cs typeface="+mn-cs"/>
                      </a:endParaRPr>
                    </a:p>
                  </a:txBody>
                  <a:tcPr marL="0" marR="0" marT="0" marB="0"/>
                </a:tc>
                <a:extLst>
                  <a:ext uri="{0D108BD9-81ED-4DB2-BD59-A6C34878D82A}">
                    <a16:rowId xmlns="" xmlns:a16="http://schemas.microsoft.com/office/drawing/2014/main" val="10002"/>
                  </a:ext>
                </a:extLst>
              </a:tr>
              <a:tr h="19206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dk1"/>
                        </a:solidFill>
                        <a:latin typeface="+mn-lt"/>
                        <a:ea typeface="+mn-ea"/>
                        <a:cs typeface="+mn-cs"/>
                      </a:endParaRPr>
                    </a:p>
                  </a:txBody>
                  <a:tcPr marL="121949" marR="121949" marT="45707" marB="45707" anchor="ctr"/>
                </a:tc>
                <a:tc>
                  <a:txBody>
                    <a:bodyPr/>
                    <a:lstStyle/>
                    <a:p>
                      <a:pPr marL="0" algn="l" defTabSz="914400" rtl="0" eaLnBrk="1" latinLnBrk="0" hangingPunct="1"/>
                      <a:endParaRPr lang="de-CH" sz="1400" kern="1200" dirty="0"/>
                    </a:p>
                    <a:p>
                      <a:pPr marL="0" algn="l" defTabSz="914400" rtl="0" eaLnBrk="1" latinLnBrk="0" hangingPunct="1"/>
                      <a:endParaRPr lang="de-CH" sz="1400" kern="1200" dirty="0"/>
                    </a:p>
                    <a:p>
                      <a:pPr marL="0" algn="l" defTabSz="914400" rtl="0" eaLnBrk="1" latinLnBrk="0" hangingPunct="1"/>
                      <a:endParaRPr lang="de-CH" sz="1400" kern="1200" dirty="0"/>
                    </a:p>
                    <a:p>
                      <a:pPr marL="0" algn="l" defTabSz="914400" rtl="0" eaLnBrk="1" latinLnBrk="0" hangingPunct="1"/>
                      <a:endParaRPr lang="de-CH" sz="1400" kern="1200" dirty="0"/>
                    </a:p>
                    <a:p>
                      <a:pPr marL="0" algn="l" defTabSz="914400" rtl="0" eaLnBrk="1" latinLnBrk="0" hangingPunct="1"/>
                      <a:endParaRPr lang="de-CH" sz="1400" kern="1200" dirty="0">
                        <a:solidFill>
                          <a:schemeClr val="dk1"/>
                        </a:solidFill>
                        <a:latin typeface="+mn-lt"/>
                        <a:ea typeface="+mn-ea"/>
                        <a:cs typeface="+mn-cs"/>
                      </a:endParaRP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CH" sz="1400" kern="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400" kern="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400" kern="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400" kern="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400" kern="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400" kern="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400" kern="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400" kern="1200" dirty="0"/>
                    </a:p>
                    <a:p>
                      <a:pPr marL="0" marR="0" indent="0" algn="l" defTabSz="914400" rtl="0" eaLnBrk="1" fontAlgn="auto" latinLnBrk="0" hangingPunct="1">
                        <a:lnSpc>
                          <a:spcPct val="100000"/>
                        </a:lnSpc>
                        <a:spcBef>
                          <a:spcPts val="0"/>
                        </a:spcBef>
                        <a:spcAft>
                          <a:spcPts val="0"/>
                        </a:spcAft>
                        <a:buClrTx/>
                        <a:buSzTx/>
                        <a:buFontTx/>
                        <a:buNone/>
                        <a:tabLst/>
                        <a:defRPr/>
                      </a:pPr>
                      <a:endParaRPr lang="de-CH" sz="1400" kern="1200" dirty="0">
                        <a:solidFill>
                          <a:schemeClr val="dk1"/>
                        </a:solidFill>
                        <a:latin typeface="+mn-lt"/>
                        <a:ea typeface="+mn-ea"/>
                        <a:cs typeface="+mn-cs"/>
                      </a:endParaRPr>
                    </a:p>
                  </a:txBody>
                  <a:tcPr marL="0" marR="0" marT="0" marB="0"/>
                </a:tc>
                <a:tc>
                  <a:txBody>
                    <a:bodyPr/>
                    <a:lstStyle/>
                    <a:p>
                      <a:pPr marL="0" algn="l" defTabSz="914400" rtl="0" eaLnBrk="1" latinLnBrk="0" hangingPunct="1"/>
                      <a:endParaRPr lang="de-CH" sz="1400" kern="1200" dirty="0">
                        <a:solidFill>
                          <a:schemeClr val="dk1"/>
                        </a:solidFill>
                        <a:latin typeface="+mn-lt"/>
                        <a:ea typeface="+mn-ea"/>
                        <a:cs typeface="+mn-cs"/>
                      </a:endParaRPr>
                    </a:p>
                  </a:txBody>
                  <a:tcPr marL="0" marR="0" marT="0" marB="0"/>
                </a:tc>
                <a:tc>
                  <a:txBody>
                    <a:bodyPr/>
                    <a:lstStyle/>
                    <a:p>
                      <a:pPr marL="0" algn="l" defTabSz="914400" rtl="0" eaLnBrk="1" latinLnBrk="0" hangingPunct="1"/>
                      <a:endParaRPr lang="de-CH" sz="1400" kern="1200" dirty="0">
                        <a:solidFill>
                          <a:schemeClr val="dk1"/>
                        </a:solidFill>
                        <a:latin typeface="+mn-lt"/>
                        <a:ea typeface="+mn-ea"/>
                        <a:cs typeface="+mn-cs"/>
                      </a:endParaRPr>
                    </a:p>
                  </a:txBody>
                  <a:tcPr marL="0" marR="0" marT="0" marB="0"/>
                </a:tc>
                <a:extLst>
                  <a:ext uri="{0D108BD9-81ED-4DB2-BD59-A6C34878D82A}">
                    <a16:rowId xmlns="" xmlns:a16="http://schemas.microsoft.com/office/drawing/2014/main" val="10003"/>
                  </a:ext>
                </a:extLst>
              </a:tr>
              <a:tr h="35257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rPr>
                        <a:t>Passage height</a:t>
                      </a:r>
                      <a:endParaRPr lang="en-GB" sz="1400" b="1" kern="1200" dirty="0">
                        <a:solidFill>
                          <a:schemeClr val="bg1"/>
                        </a:solidFill>
                        <a:latin typeface="+mn-lt"/>
                        <a:ea typeface="+mn-ea"/>
                        <a:cs typeface="+mn-cs"/>
                      </a:endParaRPr>
                    </a:p>
                  </a:txBody>
                  <a:tcPr marL="121949" marR="121949" marT="45707" marB="45707" anchor="ctr">
                    <a:solidFill>
                      <a:srgbClr val="0072C6"/>
                    </a:solidFill>
                  </a:tcPr>
                </a:tc>
                <a:tc gridSpan="4">
                  <a:txBody>
                    <a:bodyPr/>
                    <a:lstStyle/>
                    <a:p>
                      <a:pPr marL="0" algn="ctr" defTabSz="914400" rtl="0" eaLnBrk="1" latinLnBrk="0" hangingPunct="1"/>
                      <a:r>
                        <a:rPr lang="de-CH" sz="1400" kern="1200" dirty="0"/>
                        <a:t>2150mm Standard</a:t>
                      </a:r>
                      <a:endParaRPr lang="de-CH" sz="1400" b="0" kern="1200" dirty="0">
                        <a:solidFill>
                          <a:schemeClr val="dk1"/>
                        </a:solidFill>
                        <a:latin typeface="+mn-lt"/>
                        <a:ea typeface="+mn-ea"/>
                        <a:cs typeface="+mn-cs"/>
                      </a:endParaRPr>
                    </a:p>
                  </a:txBody>
                  <a:tcPr marL="0" marR="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dk1"/>
                        </a:solidFill>
                        <a:latin typeface="+mn-lt"/>
                        <a:ea typeface="+mn-ea"/>
                        <a:cs typeface="+mn-cs"/>
                      </a:endParaRPr>
                    </a:p>
                  </a:txBody>
                  <a:tcPr marL="0" marR="0" marT="0" marB="0" anchor="ctr">
                    <a:solidFill>
                      <a:schemeClr val="bg1">
                        <a:lumMod val="95000"/>
                      </a:schemeClr>
                    </a:solidFill>
                  </a:tcPr>
                </a:tc>
                <a:tc hMerge="1">
                  <a:txBody>
                    <a:bodyPr/>
                    <a:lstStyle/>
                    <a:p>
                      <a:pPr marL="0" algn="l" defTabSz="914400" rtl="0" eaLnBrk="1" latinLnBrk="0" hangingPunct="1"/>
                      <a:endParaRPr lang="de-CH" sz="1200" kern="1200" dirty="0">
                        <a:solidFill>
                          <a:schemeClr val="dk1"/>
                        </a:solidFill>
                        <a:latin typeface="+mn-lt"/>
                        <a:ea typeface="+mn-ea"/>
                        <a:cs typeface="+mn-cs"/>
                      </a:endParaRPr>
                    </a:p>
                  </a:txBody>
                  <a:tcPr marL="0" marR="0" marT="0" marB="0">
                    <a:noFill/>
                  </a:tcPr>
                </a:tc>
                <a:tc hMerge="1">
                  <a:txBody>
                    <a:bodyPr/>
                    <a:lstStyle/>
                    <a:p>
                      <a:pPr marL="0" algn="l" defTabSz="914400" rtl="0" eaLnBrk="1" latinLnBrk="0" hangingPunct="1"/>
                      <a:endParaRPr lang="de-CH" sz="1200" kern="1200" dirty="0">
                        <a:solidFill>
                          <a:schemeClr val="dk1"/>
                        </a:solidFill>
                        <a:latin typeface="+mn-lt"/>
                        <a:ea typeface="+mn-ea"/>
                        <a:cs typeface="+mn-cs"/>
                      </a:endParaRPr>
                    </a:p>
                  </a:txBody>
                  <a:tcPr marL="0" marR="0" marT="0" marB="0">
                    <a:noFill/>
                  </a:tcPr>
                </a:tc>
                <a:extLst>
                  <a:ext uri="{0D108BD9-81ED-4DB2-BD59-A6C34878D82A}">
                    <a16:rowId xmlns="" xmlns:a16="http://schemas.microsoft.com/office/drawing/2014/main" val="10004"/>
                  </a:ext>
                </a:extLst>
              </a:tr>
              <a:tr h="352575">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dk1"/>
                        </a:solidFill>
                        <a:latin typeface="+mn-lt"/>
                        <a:ea typeface="+mn-ea"/>
                        <a:cs typeface="+mn-cs"/>
                      </a:endParaRPr>
                    </a:p>
                  </a:txBody>
                  <a:tcPr marL="91437" marR="91437" marT="45700" marB="45700" anchor="ctr">
                    <a:solidFill>
                      <a:schemeClr val="bg1">
                        <a:lumMod val="85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400" kern="1200" dirty="0"/>
                        <a:t>Other </a:t>
                      </a:r>
                      <a:r>
                        <a:rPr lang="de-CH" sz="1400" kern="1200" dirty="0" err="1"/>
                        <a:t>passage</a:t>
                      </a:r>
                      <a:r>
                        <a:rPr lang="de-CH" sz="1400" kern="1200" baseline="0" dirty="0"/>
                        <a:t> </a:t>
                      </a:r>
                      <a:r>
                        <a:rPr lang="de-CH" sz="1400" kern="1200" baseline="0" dirty="0" err="1"/>
                        <a:t>heights</a:t>
                      </a:r>
                      <a:r>
                        <a:rPr lang="de-CH" sz="1400" kern="1200" baseline="0" dirty="0"/>
                        <a:t> on </a:t>
                      </a:r>
                      <a:r>
                        <a:rPr lang="de-CH" sz="1400" kern="1200" baseline="0" dirty="0" err="1"/>
                        <a:t>request</a:t>
                      </a:r>
                      <a:endParaRPr lang="de-CH" sz="1400" kern="1200" dirty="0">
                        <a:solidFill>
                          <a:schemeClr val="dk1"/>
                        </a:solidFill>
                        <a:latin typeface="+mn-lt"/>
                        <a:ea typeface="+mn-ea"/>
                        <a:cs typeface="+mn-cs"/>
                      </a:endParaRPr>
                    </a:p>
                  </a:txBody>
                  <a:tcPr marL="0" marR="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dk1"/>
                        </a:solidFill>
                        <a:latin typeface="+mn-lt"/>
                        <a:ea typeface="+mn-ea"/>
                        <a:cs typeface="+mn-cs"/>
                      </a:endParaRPr>
                    </a:p>
                  </a:txBody>
                  <a:tcPr marL="0" marR="0" marT="0" marB="0" anchor="ctr">
                    <a:solidFill>
                      <a:schemeClr val="bg1">
                        <a:lumMod val="95000"/>
                      </a:schemeClr>
                    </a:solidFill>
                  </a:tcPr>
                </a:tc>
                <a:tc hMerge="1">
                  <a:txBody>
                    <a:bodyPr/>
                    <a:lstStyle/>
                    <a:p>
                      <a:endParaRPr lang="de-DE"/>
                    </a:p>
                  </a:txBody>
                  <a:tcPr/>
                </a:tc>
                <a:tc hMerge="1">
                  <a:txBody>
                    <a:bodyPr/>
                    <a:lstStyle/>
                    <a:p>
                      <a:endParaRPr lang="de-DE"/>
                    </a:p>
                  </a:txBody>
                  <a:tcPr/>
                </a:tc>
                <a:extLst>
                  <a:ext uri="{0D108BD9-81ED-4DB2-BD59-A6C34878D82A}">
                    <a16:rowId xmlns="" xmlns:a16="http://schemas.microsoft.com/office/drawing/2014/main" val="10005"/>
                  </a:ext>
                </a:extLst>
              </a:tr>
            </a:tbl>
          </a:graphicData>
        </a:graphic>
      </p:graphicFrame>
      <p:pic>
        <p:nvPicPr>
          <p:cNvPr id="27" name="Picture 6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94283" y="3776613"/>
            <a:ext cx="1119128" cy="129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53371" y="3776613"/>
            <a:ext cx="1227430" cy="129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70810" y="3800425"/>
            <a:ext cx="1186817" cy="122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3026" y="3789313"/>
            <a:ext cx="1432753" cy="133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45083" y="3789834"/>
            <a:ext cx="1360816" cy="1226907"/>
          </a:xfrm>
          <a:prstGeom prst="rect">
            <a:avLst/>
          </a:prstGeom>
          <a:noFill/>
          <a:ln>
            <a:noFill/>
          </a:ln>
          <a:scene3d>
            <a:camera prst="orthographicFront">
              <a:rot lat="0" lon="3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833891" y="3776613"/>
            <a:ext cx="1299632" cy="122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7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177085" y="3800425"/>
            <a:ext cx="1753150" cy="119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288957" y="3776613"/>
            <a:ext cx="1288350" cy="129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5"/>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705099" y="3800425"/>
            <a:ext cx="728786" cy="129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Pfeil nach rechts 35"/>
          <p:cNvSpPr/>
          <p:nvPr/>
        </p:nvSpPr>
        <p:spPr>
          <a:xfrm>
            <a:off x="2137147" y="2205658"/>
            <a:ext cx="9696486" cy="576064"/>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0810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16200000">
            <a:off x="6029129" y="3786285"/>
            <a:ext cx="1879222" cy="3470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3322" y="2709714"/>
            <a:ext cx="4522137" cy="37444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8" name="Tabelle 7"/>
          <p:cNvGraphicFramePr>
            <a:graphicFrameLocks noGrp="1"/>
          </p:cNvGraphicFramePr>
          <p:nvPr>
            <p:extLst>
              <p:ext uri="{D42A27DB-BD31-4B8C-83A1-F6EECF244321}">
                <p14:modId xmlns:p14="http://schemas.microsoft.com/office/powerpoint/2010/main" val="4157195357"/>
              </p:ext>
            </p:extLst>
          </p:nvPr>
        </p:nvGraphicFramePr>
        <p:xfrm>
          <a:off x="395982" y="699367"/>
          <a:ext cx="10526141" cy="1938339"/>
        </p:xfrm>
        <a:graphic>
          <a:graphicData uri="http://schemas.openxmlformats.org/drawingml/2006/table">
            <a:tbl>
              <a:tblPr firstRow="1" bandRow="1">
                <a:tableStyleId>{69012ECD-51FC-41F1-AA8D-1B2483CD663E}</a:tableStyleId>
              </a:tblPr>
              <a:tblGrid>
                <a:gridCol w="2641339">
                  <a:extLst>
                    <a:ext uri="{9D8B030D-6E8A-4147-A177-3AD203B41FA5}">
                      <a16:colId xmlns="" xmlns:a16="http://schemas.microsoft.com/office/drawing/2014/main" val="20000"/>
                    </a:ext>
                  </a:extLst>
                </a:gridCol>
                <a:gridCol w="1874500">
                  <a:extLst>
                    <a:ext uri="{9D8B030D-6E8A-4147-A177-3AD203B41FA5}">
                      <a16:colId xmlns="" xmlns:a16="http://schemas.microsoft.com/office/drawing/2014/main" val="20001"/>
                    </a:ext>
                  </a:extLst>
                </a:gridCol>
                <a:gridCol w="1789294">
                  <a:extLst>
                    <a:ext uri="{9D8B030D-6E8A-4147-A177-3AD203B41FA5}">
                      <a16:colId xmlns="" xmlns:a16="http://schemas.microsoft.com/office/drawing/2014/main" val="20002"/>
                    </a:ext>
                  </a:extLst>
                </a:gridCol>
                <a:gridCol w="1704090">
                  <a:extLst>
                    <a:ext uri="{9D8B030D-6E8A-4147-A177-3AD203B41FA5}">
                      <a16:colId xmlns="" xmlns:a16="http://schemas.microsoft.com/office/drawing/2014/main" val="20003"/>
                    </a:ext>
                  </a:extLst>
                </a:gridCol>
                <a:gridCol w="1618886">
                  <a:extLst>
                    <a:ext uri="{9D8B030D-6E8A-4147-A177-3AD203B41FA5}">
                      <a16:colId xmlns="" xmlns:a16="http://schemas.microsoft.com/office/drawing/2014/main" val="20004"/>
                    </a:ext>
                  </a:extLst>
                </a:gridCol>
                <a:gridCol w="898032">
                  <a:extLst>
                    <a:ext uri="{9D8B030D-6E8A-4147-A177-3AD203B41FA5}">
                      <a16:colId xmlns="" xmlns:a16="http://schemas.microsoft.com/office/drawing/2014/main" val="20005"/>
                    </a:ext>
                  </a:extLst>
                </a:gridCol>
              </a:tblGrid>
              <a:tr h="359992">
                <a:tc rowSpan="2">
                  <a:txBody>
                    <a:bodyPr/>
                    <a:lstStyle>
                      <a:lvl1pPr marL="0" algn="l" defTabSz="1219362" rtl="0" eaLnBrk="1" latinLnBrk="0" hangingPunct="1">
                        <a:defRPr sz="2400" b="1" kern="1200">
                          <a:solidFill>
                            <a:schemeClr val="lt1"/>
                          </a:solidFill>
                          <a:latin typeface="Arial"/>
                        </a:defRPr>
                      </a:lvl1pPr>
                      <a:lvl2pPr marL="609682" algn="l" defTabSz="1219362" rtl="0" eaLnBrk="1" latinLnBrk="0" hangingPunct="1">
                        <a:defRPr sz="2400" b="1" kern="1200">
                          <a:solidFill>
                            <a:schemeClr val="lt1"/>
                          </a:solidFill>
                          <a:latin typeface="Arial"/>
                        </a:defRPr>
                      </a:lvl2pPr>
                      <a:lvl3pPr marL="1219362" algn="l" defTabSz="1219362" rtl="0" eaLnBrk="1" latinLnBrk="0" hangingPunct="1">
                        <a:defRPr sz="2400" b="1" kern="1200">
                          <a:solidFill>
                            <a:schemeClr val="lt1"/>
                          </a:solidFill>
                          <a:latin typeface="Arial"/>
                        </a:defRPr>
                      </a:lvl3pPr>
                      <a:lvl4pPr marL="1829044" algn="l" defTabSz="1219362" rtl="0" eaLnBrk="1" latinLnBrk="0" hangingPunct="1">
                        <a:defRPr sz="2400" b="1" kern="1200">
                          <a:solidFill>
                            <a:schemeClr val="lt1"/>
                          </a:solidFill>
                          <a:latin typeface="Arial"/>
                        </a:defRPr>
                      </a:lvl4pPr>
                      <a:lvl5pPr marL="2438725" algn="l" defTabSz="1219362" rtl="0" eaLnBrk="1" latinLnBrk="0" hangingPunct="1">
                        <a:defRPr sz="2400" b="1" kern="1200">
                          <a:solidFill>
                            <a:schemeClr val="lt1"/>
                          </a:solidFill>
                          <a:latin typeface="Arial"/>
                        </a:defRPr>
                      </a:lvl5pPr>
                      <a:lvl6pPr marL="3048407" algn="l" defTabSz="1219362" rtl="0" eaLnBrk="1" latinLnBrk="0" hangingPunct="1">
                        <a:defRPr sz="2400" b="1" kern="1200">
                          <a:solidFill>
                            <a:schemeClr val="lt1"/>
                          </a:solidFill>
                          <a:latin typeface="Arial"/>
                        </a:defRPr>
                      </a:lvl6pPr>
                      <a:lvl7pPr marL="3658087" algn="l" defTabSz="1219362" rtl="0" eaLnBrk="1" latinLnBrk="0" hangingPunct="1">
                        <a:defRPr sz="2400" b="1" kern="1200">
                          <a:solidFill>
                            <a:schemeClr val="lt1"/>
                          </a:solidFill>
                          <a:latin typeface="Arial"/>
                        </a:defRPr>
                      </a:lvl7pPr>
                      <a:lvl8pPr marL="4267768" algn="l" defTabSz="1219362" rtl="0" eaLnBrk="1" latinLnBrk="0" hangingPunct="1">
                        <a:defRPr sz="2400" b="1" kern="1200">
                          <a:solidFill>
                            <a:schemeClr val="lt1"/>
                          </a:solidFill>
                          <a:latin typeface="Arial"/>
                        </a:defRPr>
                      </a:lvl8pPr>
                      <a:lvl9pPr marL="4877450" algn="l" defTabSz="1219362" rtl="0" eaLnBrk="1" latinLnBrk="0" hangingPunct="1">
                        <a:defRPr sz="2400" b="1" kern="1200">
                          <a:solidFill>
                            <a:schemeClr val="lt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dirty="0"/>
                        <a:t>Throughput</a:t>
                      </a:r>
                      <a:r>
                        <a:rPr lang="en-GB" sz="1600" kern="1200" baseline="0" dirty="0"/>
                        <a:t> examples in Flow mode</a:t>
                      </a:r>
                      <a:endParaRPr lang="en-GB" sz="1600" kern="1200" dirty="0">
                        <a:solidFill>
                          <a:schemeClr val="dk1"/>
                        </a:solidFill>
                        <a:latin typeface="+mn-lt"/>
                        <a:ea typeface="+mn-ea"/>
                        <a:cs typeface="+mn-cs"/>
                      </a:endParaRPr>
                    </a:p>
                  </a:txBody>
                  <a:tcPr marL="91426" marR="91426" marT="45699" marB="45699" anchor="ctr"/>
                </a:tc>
                <a:tc gridSpan="5">
                  <a:txBody>
                    <a:bodyPr/>
                    <a:lstStyle>
                      <a:lvl1pPr marL="0" algn="l" defTabSz="1219362" rtl="0" eaLnBrk="1" latinLnBrk="0" hangingPunct="1">
                        <a:defRPr sz="2400" b="1" kern="1200">
                          <a:solidFill>
                            <a:schemeClr val="lt1"/>
                          </a:solidFill>
                          <a:latin typeface="Arial"/>
                        </a:defRPr>
                      </a:lvl1pPr>
                      <a:lvl2pPr marL="609682" algn="l" defTabSz="1219362" rtl="0" eaLnBrk="1" latinLnBrk="0" hangingPunct="1">
                        <a:defRPr sz="2400" b="1" kern="1200">
                          <a:solidFill>
                            <a:schemeClr val="lt1"/>
                          </a:solidFill>
                          <a:latin typeface="Arial"/>
                        </a:defRPr>
                      </a:lvl2pPr>
                      <a:lvl3pPr marL="1219362" algn="l" defTabSz="1219362" rtl="0" eaLnBrk="1" latinLnBrk="0" hangingPunct="1">
                        <a:defRPr sz="2400" b="1" kern="1200">
                          <a:solidFill>
                            <a:schemeClr val="lt1"/>
                          </a:solidFill>
                          <a:latin typeface="Arial"/>
                        </a:defRPr>
                      </a:lvl3pPr>
                      <a:lvl4pPr marL="1829044" algn="l" defTabSz="1219362" rtl="0" eaLnBrk="1" latinLnBrk="0" hangingPunct="1">
                        <a:defRPr sz="2400" b="1" kern="1200">
                          <a:solidFill>
                            <a:schemeClr val="lt1"/>
                          </a:solidFill>
                          <a:latin typeface="Arial"/>
                        </a:defRPr>
                      </a:lvl4pPr>
                      <a:lvl5pPr marL="2438725" algn="l" defTabSz="1219362" rtl="0" eaLnBrk="1" latinLnBrk="0" hangingPunct="1">
                        <a:defRPr sz="2400" b="1" kern="1200">
                          <a:solidFill>
                            <a:schemeClr val="lt1"/>
                          </a:solidFill>
                          <a:latin typeface="Arial"/>
                        </a:defRPr>
                      </a:lvl5pPr>
                      <a:lvl6pPr marL="3048407" algn="l" defTabSz="1219362" rtl="0" eaLnBrk="1" latinLnBrk="0" hangingPunct="1">
                        <a:defRPr sz="2400" b="1" kern="1200">
                          <a:solidFill>
                            <a:schemeClr val="lt1"/>
                          </a:solidFill>
                          <a:latin typeface="Arial"/>
                        </a:defRPr>
                      </a:lvl6pPr>
                      <a:lvl7pPr marL="3658087" algn="l" defTabSz="1219362" rtl="0" eaLnBrk="1" latinLnBrk="0" hangingPunct="1">
                        <a:defRPr sz="2400" b="1" kern="1200">
                          <a:solidFill>
                            <a:schemeClr val="lt1"/>
                          </a:solidFill>
                          <a:latin typeface="Arial"/>
                        </a:defRPr>
                      </a:lvl7pPr>
                      <a:lvl8pPr marL="4267768" algn="l" defTabSz="1219362" rtl="0" eaLnBrk="1" latinLnBrk="0" hangingPunct="1">
                        <a:defRPr sz="2400" b="1" kern="1200">
                          <a:solidFill>
                            <a:schemeClr val="lt1"/>
                          </a:solidFill>
                          <a:latin typeface="Arial"/>
                        </a:defRPr>
                      </a:lvl8pPr>
                      <a:lvl9pPr marL="4877450" algn="l" defTabSz="1219362" rtl="0" eaLnBrk="1" latinLnBrk="0" hangingPunct="1">
                        <a:defRPr sz="2400" b="1" kern="1200">
                          <a:solidFill>
                            <a:schemeClr val="lt1"/>
                          </a:solidFill>
                          <a:latin typeface="Arial"/>
                        </a:defRPr>
                      </a:lvl9pPr>
                    </a:lstStyle>
                    <a:p>
                      <a:pPr marL="0" algn="ctr" defTabSz="914400" rtl="0" eaLnBrk="1" latinLnBrk="0" hangingPunct="1"/>
                      <a:r>
                        <a:rPr lang="de-CH" sz="1600" kern="1200" dirty="0" err="1"/>
                        <a:t>Amount</a:t>
                      </a:r>
                      <a:r>
                        <a:rPr lang="de-CH" sz="1600" kern="1200" dirty="0"/>
                        <a:t> </a:t>
                      </a:r>
                      <a:r>
                        <a:rPr lang="de-CH" sz="1600" kern="1200" dirty="0" err="1"/>
                        <a:t>of</a:t>
                      </a:r>
                      <a:r>
                        <a:rPr lang="de-CH" sz="1600" kern="1200" dirty="0"/>
                        <a:t> </a:t>
                      </a:r>
                      <a:r>
                        <a:rPr lang="de-CH" sz="1600" kern="1200" dirty="0" err="1"/>
                        <a:t>FlipFlows</a:t>
                      </a:r>
                      <a:r>
                        <a:rPr lang="de-CH" sz="1600" kern="1200" dirty="0"/>
                        <a:t> </a:t>
                      </a:r>
                      <a:r>
                        <a:rPr lang="de-CH" sz="1600" kern="1200" dirty="0" err="1"/>
                        <a:t>installed</a:t>
                      </a:r>
                      <a:r>
                        <a:rPr lang="de-CH" sz="1600" kern="1200" dirty="0"/>
                        <a:t> </a:t>
                      </a:r>
                      <a:r>
                        <a:rPr lang="de-CH" sz="1600" kern="1200" dirty="0" err="1"/>
                        <a:t>side-by-side</a:t>
                      </a:r>
                      <a:endParaRPr lang="de-CH" sz="1600" b="1" kern="1200" dirty="0">
                        <a:solidFill>
                          <a:schemeClr val="dk1"/>
                        </a:solidFill>
                        <a:latin typeface="+mn-lt"/>
                        <a:ea typeface="+mn-ea"/>
                        <a:cs typeface="+mn-cs"/>
                      </a:endParaRPr>
                    </a:p>
                  </a:txBody>
                  <a:tcPr marL="0" marR="0" marT="35995" marB="0"/>
                </a:tc>
                <a:tc hMerge="1">
                  <a:txBody>
                    <a:bodyPr/>
                    <a:lstStyle/>
                    <a:p>
                      <a:pPr marL="0" algn="ctr" defTabSz="914400" rtl="0" eaLnBrk="1" latinLnBrk="0" hangingPunct="1"/>
                      <a:endParaRPr lang="de-CH" sz="1200" b="1" kern="1200" dirty="0">
                        <a:solidFill>
                          <a:schemeClr val="dk1"/>
                        </a:solidFill>
                        <a:latin typeface="+mn-lt"/>
                        <a:ea typeface="+mn-ea"/>
                        <a:cs typeface="+mn-cs"/>
                      </a:endParaRPr>
                    </a:p>
                  </a:txBody>
                  <a:tcPr marL="0" marR="0" marT="36000" marB="0"/>
                </a:tc>
                <a:tc hMerge="1">
                  <a:txBody>
                    <a:bodyPr/>
                    <a:lstStyle/>
                    <a:p>
                      <a:pPr marL="0" algn="ctr" defTabSz="914400" rtl="0" eaLnBrk="1" latinLnBrk="0" hangingPunct="1"/>
                      <a:endParaRPr lang="de-CH" sz="1200" b="1" kern="1200" dirty="0">
                        <a:solidFill>
                          <a:schemeClr val="dk1"/>
                        </a:solidFill>
                        <a:latin typeface="+mn-lt"/>
                        <a:ea typeface="+mn-ea"/>
                        <a:cs typeface="+mn-cs"/>
                      </a:endParaRPr>
                    </a:p>
                  </a:txBody>
                  <a:tcPr marL="0" marR="0" marT="36000" marB="0"/>
                </a:tc>
                <a:tc hMerge="1">
                  <a:txBody>
                    <a:bodyPr/>
                    <a:lstStyle/>
                    <a:p>
                      <a:endParaRPr lang="de-DE"/>
                    </a:p>
                  </a:txBody>
                  <a:tcPr/>
                </a:tc>
                <a:tc hMerge="1">
                  <a:txBody>
                    <a:bodyPr/>
                    <a:lstStyle/>
                    <a:p>
                      <a:endParaRPr lang="de-DE"/>
                    </a:p>
                  </a:txBody>
                  <a:tcPr/>
                </a:tc>
                <a:extLst>
                  <a:ext uri="{0D108BD9-81ED-4DB2-BD59-A6C34878D82A}">
                    <a16:rowId xmlns="" xmlns:a16="http://schemas.microsoft.com/office/drawing/2014/main" val="10000"/>
                  </a:ext>
                </a:extLst>
              </a:tr>
              <a:tr h="258314">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dk1"/>
                        </a:solidFill>
                        <a:latin typeface="+mn-lt"/>
                        <a:ea typeface="+mn-ea"/>
                        <a:cs typeface="+mn-cs"/>
                      </a:endParaRPr>
                    </a:p>
                  </a:txBody>
                  <a:tcPr marT="45705" marB="45705"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r>
                        <a:rPr lang="de-CH" sz="1400" kern="1200" dirty="0"/>
                        <a:t>2</a:t>
                      </a:r>
                      <a:endParaRPr lang="de-CH" sz="1400" b="1" kern="1200" dirty="0">
                        <a:solidFill>
                          <a:schemeClr val="dk1"/>
                        </a:solidFill>
                        <a:latin typeface="+mn-lt"/>
                        <a:ea typeface="+mn-ea"/>
                        <a:cs typeface="+mn-cs"/>
                      </a:endParaRPr>
                    </a:p>
                  </a:txBody>
                  <a:tcPr marL="0" marR="0" marT="35995" marB="0"/>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r>
                        <a:rPr lang="de-CH" sz="1400" kern="1200" dirty="0"/>
                        <a:t>3</a:t>
                      </a:r>
                      <a:endParaRPr lang="de-CH" sz="1400" b="1" kern="1200" dirty="0">
                        <a:solidFill>
                          <a:schemeClr val="dk1"/>
                        </a:solidFill>
                        <a:latin typeface="+mn-lt"/>
                        <a:ea typeface="+mn-ea"/>
                        <a:cs typeface="+mn-cs"/>
                      </a:endParaRPr>
                    </a:p>
                  </a:txBody>
                  <a:tcPr marL="0" marR="0" marT="35995" marB="0"/>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r>
                        <a:rPr lang="de-CH" sz="1400" kern="1200" dirty="0"/>
                        <a:t>4</a:t>
                      </a:r>
                      <a:endParaRPr lang="de-CH" sz="1400" b="1" kern="1200" dirty="0">
                        <a:solidFill>
                          <a:schemeClr val="dk1"/>
                        </a:solidFill>
                        <a:latin typeface="+mn-lt"/>
                        <a:ea typeface="+mn-ea"/>
                        <a:cs typeface="+mn-cs"/>
                      </a:endParaRPr>
                    </a:p>
                  </a:txBody>
                  <a:tcPr marL="0" marR="0" marT="35995" marB="0"/>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r>
                        <a:rPr lang="de-CH" sz="1400" kern="1200" dirty="0"/>
                        <a:t>5</a:t>
                      </a:r>
                      <a:endParaRPr lang="de-CH" sz="1400" b="1" kern="1200" dirty="0">
                        <a:solidFill>
                          <a:schemeClr val="dk1"/>
                        </a:solidFill>
                        <a:latin typeface="+mn-lt"/>
                        <a:ea typeface="+mn-ea"/>
                        <a:cs typeface="+mn-cs"/>
                      </a:endParaRPr>
                    </a:p>
                  </a:txBody>
                  <a:tcPr marL="0" marR="0" marT="35995" marB="0"/>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r>
                        <a:rPr lang="de-CH" sz="1400" kern="1200" dirty="0"/>
                        <a:t>…n…</a:t>
                      </a:r>
                      <a:endParaRPr lang="de-CH" sz="1400" b="1" kern="1200" dirty="0">
                        <a:solidFill>
                          <a:schemeClr val="dk1"/>
                        </a:solidFill>
                        <a:latin typeface="+mn-lt"/>
                        <a:ea typeface="+mn-ea"/>
                        <a:cs typeface="+mn-cs"/>
                      </a:endParaRPr>
                    </a:p>
                  </a:txBody>
                  <a:tcPr marL="0" marR="0" marT="35995" marB="0"/>
                </a:tc>
                <a:extLst>
                  <a:ext uri="{0D108BD9-81ED-4DB2-BD59-A6C34878D82A}">
                    <a16:rowId xmlns="" xmlns:a16="http://schemas.microsoft.com/office/drawing/2014/main" val="10001"/>
                  </a:ext>
                </a:extLst>
              </a:tr>
              <a:tr h="731478">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r>
                        <a:rPr lang="de-DE" sz="1400" dirty="0"/>
                        <a:t>@ 1.0 - 1.5m/s</a:t>
                      </a:r>
                      <a:r>
                        <a:rPr lang="de-DE" sz="1400" baseline="0" dirty="0"/>
                        <a:t>  </a:t>
                      </a:r>
                      <a:br>
                        <a:rPr lang="de-DE" sz="1400" baseline="0" dirty="0"/>
                      </a:br>
                      <a:r>
                        <a:rPr lang="de-DE" sz="1400" baseline="0" dirty="0"/>
                        <a:t>2.2mph – 5.3mph</a:t>
                      </a:r>
                      <a:r>
                        <a:rPr lang="de-DE" sz="1400" dirty="0"/>
                        <a:t/>
                      </a:r>
                      <a:br>
                        <a:rPr lang="de-DE" sz="1400" dirty="0"/>
                      </a:br>
                      <a:r>
                        <a:rPr lang="de-DE" sz="1400" dirty="0"/>
                        <a:t>normal </a:t>
                      </a:r>
                      <a:r>
                        <a:rPr lang="de-DE" sz="1400" dirty="0" err="1"/>
                        <a:t>speed</a:t>
                      </a:r>
                      <a:endParaRPr lang="de-DE" sz="1400" dirty="0"/>
                    </a:p>
                  </a:txBody>
                  <a:tcPr marL="91426" marR="91426" marT="45699" marB="45699"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spcBef>
                          <a:spcPts val="600"/>
                        </a:spcBef>
                      </a:pPr>
                      <a:r>
                        <a:rPr lang="de-CH" sz="1400" kern="1200" dirty="0"/>
                        <a:t>~ 7’200 / </a:t>
                      </a:r>
                      <a:r>
                        <a:rPr lang="de-CH" sz="1400" kern="1200" dirty="0" err="1"/>
                        <a:t>hour</a:t>
                      </a:r>
                      <a:endParaRPr lang="de-CH" sz="1400" kern="1200" dirty="0">
                        <a:solidFill>
                          <a:schemeClr val="dk1"/>
                        </a:solidFill>
                        <a:latin typeface="+mn-lt"/>
                        <a:ea typeface="+mn-ea"/>
                        <a:cs typeface="+mn-cs"/>
                      </a:endParaRPr>
                    </a:p>
                  </a:txBody>
                  <a:tcPr marL="0" marR="0" marT="0" marB="0"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400" kern="1200" dirty="0"/>
                        <a:t>~ 10’800 / </a:t>
                      </a:r>
                      <a:r>
                        <a:rPr lang="de-CH" sz="1400" kern="1200" dirty="0" err="1"/>
                        <a:t>hour</a:t>
                      </a:r>
                      <a:endParaRPr lang="de-CH" sz="1400" kern="1200" dirty="0">
                        <a:solidFill>
                          <a:schemeClr val="dk1"/>
                        </a:solidFill>
                        <a:latin typeface="+mn-lt"/>
                        <a:ea typeface="+mn-ea"/>
                        <a:cs typeface="+mn-cs"/>
                      </a:endParaRPr>
                    </a:p>
                  </a:txBody>
                  <a:tcPr marL="0" marR="0" marT="0" marB="0"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r>
                        <a:rPr lang="de-CH" sz="1400" kern="1200" dirty="0"/>
                        <a:t>~14’400 / </a:t>
                      </a:r>
                      <a:r>
                        <a:rPr lang="de-CH" sz="1400" kern="1200" dirty="0" err="1"/>
                        <a:t>hour</a:t>
                      </a:r>
                      <a:endParaRPr lang="de-CH" sz="1400" kern="1200" dirty="0">
                        <a:solidFill>
                          <a:schemeClr val="dk1"/>
                        </a:solidFill>
                        <a:latin typeface="+mn-lt"/>
                        <a:ea typeface="+mn-ea"/>
                        <a:cs typeface="+mn-cs"/>
                      </a:endParaRPr>
                    </a:p>
                  </a:txBody>
                  <a:tcPr marL="0" marR="0" marT="0" marB="0"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spcBef>
                          <a:spcPts val="600"/>
                        </a:spcBef>
                      </a:pPr>
                      <a:r>
                        <a:rPr lang="de-CH" sz="1400" kern="1200" dirty="0"/>
                        <a:t>~18’000 / </a:t>
                      </a:r>
                      <a:r>
                        <a:rPr lang="de-CH" sz="1400" kern="1200" dirty="0" err="1"/>
                        <a:t>hour</a:t>
                      </a:r>
                      <a:endParaRPr lang="de-CH" sz="1400" kern="1200" dirty="0">
                        <a:solidFill>
                          <a:schemeClr val="dk1"/>
                        </a:solidFill>
                        <a:latin typeface="+mn-lt"/>
                        <a:ea typeface="+mn-ea"/>
                        <a:cs typeface="+mn-cs"/>
                      </a:endParaRPr>
                    </a:p>
                  </a:txBody>
                  <a:tcPr marL="0" marR="0" marT="0" marB="0"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spcBef>
                          <a:spcPts val="600"/>
                        </a:spcBef>
                      </a:pPr>
                      <a:endParaRPr lang="de-CH" sz="1400" kern="1200" dirty="0">
                        <a:solidFill>
                          <a:schemeClr val="dk1"/>
                        </a:solidFill>
                        <a:latin typeface="+mn-lt"/>
                        <a:ea typeface="+mn-ea"/>
                        <a:cs typeface="+mn-cs"/>
                      </a:endParaRPr>
                    </a:p>
                  </a:txBody>
                  <a:tcPr marL="0" marR="0" marT="0" marB="0" anchor="ctr"/>
                </a:tc>
                <a:extLst>
                  <a:ext uri="{0D108BD9-81ED-4DB2-BD59-A6C34878D82A}">
                    <a16:rowId xmlns="" xmlns:a16="http://schemas.microsoft.com/office/drawing/2014/main" val="10002"/>
                  </a:ext>
                </a:extLst>
              </a:tr>
              <a:tr h="588555">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t>@ &gt;1.5m/s or</a:t>
                      </a:r>
                      <a:r>
                        <a:rPr lang="en-GB" sz="1400" kern="1200" baseline="0" dirty="0"/>
                        <a:t>  &gt;</a:t>
                      </a:r>
                      <a:r>
                        <a:rPr lang="en-GB" sz="1400" kern="1200" dirty="0"/>
                        <a:t>5,4mph</a:t>
                      </a:r>
                      <a:br>
                        <a:rPr lang="en-GB" sz="1400" kern="1200" dirty="0"/>
                      </a:br>
                      <a:r>
                        <a:rPr lang="en-GB" sz="1400" kern="1200" dirty="0"/>
                        <a:t>brisk, fast walking</a:t>
                      </a:r>
                      <a:endParaRPr lang="en-GB" sz="1400" kern="1200" dirty="0">
                        <a:solidFill>
                          <a:schemeClr val="dk1"/>
                        </a:solidFill>
                        <a:latin typeface="+mn-lt"/>
                        <a:ea typeface="+mn-ea"/>
                        <a:cs typeface="+mn-cs"/>
                      </a:endParaRPr>
                    </a:p>
                  </a:txBody>
                  <a:tcPr marL="91426" marR="91426" marT="45699" marB="45699"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spcBef>
                          <a:spcPts val="600"/>
                        </a:spcBef>
                      </a:pPr>
                      <a:r>
                        <a:rPr lang="de-CH" sz="1400" kern="1200" dirty="0"/>
                        <a:t>~ 9’000 / </a:t>
                      </a:r>
                      <a:r>
                        <a:rPr lang="de-CH" sz="1400" kern="1200" dirty="0" err="1"/>
                        <a:t>hour</a:t>
                      </a:r>
                      <a:endParaRPr lang="de-CH" sz="1400" kern="1200" dirty="0">
                        <a:solidFill>
                          <a:schemeClr val="dk1"/>
                        </a:solidFill>
                        <a:latin typeface="+mn-lt"/>
                        <a:ea typeface="+mn-ea"/>
                        <a:cs typeface="+mn-cs"/>
                      </a:endParaRPr>
                    </a:p>
                  </a:txBody>
                  <a:tcPr marL="0" marR="0" marT="0" marB="0"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400" kern="1200" dirty="0"/>
                        <a:t>~ 13’500 / </a:t>
                      </a:r>
                      <a:r>
                        <a:rPr lang="de-CH" sz="1400" kern="1200" dirty="0" err="1"/>
                        <a:t>hour</a:t>
                      </a:r>
                      <a:endParaRPr lang="de-CH" sz="1400" kern="1200" dirty="0">
                        <a:solidFill>
                          <a:schemeClr val="dk1"/>
                        </a:solidFill>
                        <a:latin typeface="+mn-lt"/>
                        <a:ea typeface="+mn-ea"/>
                        <a:cs typeface="+mn-cs"/>
                      </a:endParaRPr>
                    </a:p>
                  </a:txBody>
                  <a:tcPr marL="0" marR="0" marT="0" marB="0"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r>
                        <a:rPr lang="de-CH" sz="1400" kern="1200" dirty="0"/>
                        <a:t>~</a:t>
                      </a:r>
                      <a:r>
                        <a:rPr lang="de-CH" sz="1400" kern="1200" baseline="0" dirty="0"/>
                        <a:t> 18’000 / </a:t>
                      </a:r>
                      <a:r>
                        <a:rPr lang="de-CH" sz="1400" kern="1200" baseline="0" dirty="0" err="1"/>
                        <a:t>hour</a:t>
                      </a:r>
                      <a:endParaRPr lang="de-CH" sz="1400" kern="1200" dirty="0">
                        <a:solidFill>
                          <a:schemeClr val="dk1"/>
                        </a:solidFill>
                        <a:latin typeface="+mn-lt"/>
                        <a:ea typeface="+mn-ea"/>
                        <a:cs typeface="+mn-cs"/>
                      </a:endParaRPr>
                    </a:p>
                  </a:txBody>
                  <a:tcPr marL="0" marR="0" marT="0" marB="0"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spcBef>
                          <a:spcPts val="600"/>
                        </a:spcBef>
                      </a:pPr>
                      <a:r>
                        <a:rPr lang="de-CH" sz="1400" kern="1200" dirty="0"/>
                        <a:t>~ 22’500 / </a:t>
                      </a:r>
                      <a:r>
                        <a:rPr lang="de-CH" sz="1400" kern="1200" dirty="0" err="1"/>
                        <a:t>hour</a:t>
                      </a:r>
                      <a:endParaRPr lang="de-CH" sz="1400" kern="1200" dirty="0">
                        <a:solidFill>
                          <a:schemeClr val="dk1"/>
                        </a:solidFill>
                        <a:latin typeface="+mn-lt"/>
                        <a:ea typeface="+mn-ea"/>
                        <a:cs typeface="+mn-cs"/>
                      </a:endParaRPr>
                    </a:p>
                  </a:txBody>
                  <a:tcPr marL="0" marR="0" marT="0" marB="0" anchor="ctr"/>
                </a:tc>
                <a:tc>
                  <a:txBody>
                    <a:bodyPr/>
                    <a:lstStyle>
                      <a:lvl1pPr marL="0" algn="l" defTabSz="1219362" rtl="0" eaLnBrk="1" latinLnBrk="0" hangingPunct="1">
                        <a:defRPr sz="2400" kern="1200">
                          <a:solidFill>
                            <a:schemeClr val="dk1"/>
                          </a:solidFill>
                          <a:latin typeface="Arial"/>
                        </a:defRPr>
                      </a:lvl1pPr>
                      <a:lvl2pPr marL="609682" algn="l" defTabSz="1219362" rtl="0" eaLnBrk="1" latinLnBrk="0" hangingPunct="1">
                        <a:defRPr sz="2400" kern="1200">
                          <a:solidFill>
                            <a:schemeClr val="dk1"/>
                          </a:solidFill>
                          <a:latin typeface="Arial"/>
                        </a:defRPr>
                      </a:lvl2pPr>
                      <a:lvl3pPr marL="1219362" algn="l" defTabSz="1219362" rtl="0" eaLnBrk="1" latinLnBrk="0" hangingPunct="1">
                        <a:defRPr sz="2400" kern="1200">
                          <a:solidFill>
                            <a:schemeClr val="dk1"/>
                          </a:solidFill>
                          <a:latin typeface="Arial"/>
                        </a:defRPr>
                      </a:lvl3pPr>
                      <a:lvl4pPr marL="1829044" algn="l" defTabSz="1219362" rtl="0" eaLnBrk="1" latinLnBrk="0" hangingPunct="1">
                        <a:defRPr sz="2400" kern="1200">
                          <a:solidFill>
                            <a:schemeClr val="dk1"/>
                          </a:solidFill>
                          <a:latin typeface="Arial"/>
                        </a:defRPr>
                      </a:lvl4pPr>
                      <a:lvl5pPr marL="2438725" algn="l" defTabSz="1219362" rtl="0" eaLnBrk="1" latinLnBrk="0" hangingPunct="1">
                        <a:defRPr sz="2400" kern="1200">
                          <a:solidFill>
                            <a:schemeClr val="dk1"/>
                          </a:solidFill>
                          <a:latin typeface="Arial"/>
                        </a:defRPr>
                      </a:lvl5pPr>
                      <a:lvl6pPr marL="3048407" algn="l" defTabSz="1219362" rtl="0" eaLnBrk="1" latinLnBrk="0" hangingPunct="1">
                        <a:defRPr sz="2400" kern="1200">
                          <a:solidFill>
                            <a:schemeClr val="dk1"/>
                          </a:solidFill>
                          <a:latin typeface="Arial"/>
                        </a:defRPr>
                      </a:lvl6pPr>
                      <a:lvl7pPr marL="3658087" algn="l" defTabSz="1219362" rtl="0" eaLnBrk="1" latinLnBrk="0" hangingPunct="1">
                        <a:defRPr sz="2400" kern="1200">
                          <a:solidFill>
                            <a:schemeClr val="dk1"/>
                          </a:solidFill>
                          <a:latin typeface="Arial"/>
                        </a:defRPr>
                      </a:lvl7pPr>
                      <a:lvl8pPr marL="4267768" algn="l" defTabSz="1219362" rtl="0" eaLnBrk="1" latinLnBrk="0" hangingPunct="1">
                        <a:defRPr sz="2400" kern="1200">
                          <a:solidFill>
                            <a:schemeClr val="dk1"/>
                          </a:solidFill>
                          <a:latin typeface="Arial"/>
                        </a:defRPr>
                      </a:lvl8pPr>
                      <a:lvl9pPr marL="4877450" algn="l" defTabSz="1219362" rtl="0" eaLnBrk="1" latinLnBrk="0" hangingPunct="1">
                        <a:defRPr sz="2400" kern="1200">
                          <a:solidFill>
                            <a:schemeClr val="dk1"/>
                          </a:solidFill>
                          <a:latin typeface="Arial"/>
                        </a:defRPr>
                      </a:lvl9pPr>
                    </a:lstStyle>
                    <a:p>
                      <a:pPr marL="0" algn="ctr" defTabSz="914400" rtl="0" eaLnBrk="1" latinLnBrk="0" hangingPunct="1">
                        <a:spcBef>
                          <a:spcPts val="600"/>
                        </a:spcBef>
                      </a:pPr>
                      <a:endParaRPr lang="de-CH" sz="1400" kern="1200" dirty="0">
                        <a:solidFill>
                          <a:schemeClr val="dk1"/>
                        </a:solidFill>
                        <a:latin typeface="+mn-lt"/>
                        <a:ea typeface="+mn-ea"/>
                        <a:cs typeface="+mn-cs"/>
                      </a:endParaRPr>
                    </a:p>
                  </a:txBody>
                  <a:tcPr marL="0" marR="0" marT="0" marB="0" anchor="ctr"/>
                </a:tc>
                <a:extLst>
                  <a:ext uri="{0D108BD9-81ED-4DB2-BD59-A6C34878D82A}">
                    <a16:rowId xmlns="" xmlns:a16="http://schemas.microsoft.com/office/drawing/2014/main" val="10003"/>
                  </a:ext>
                </a:extLst>
              </a:tr>
            </a:tbl>
          </a:graphicData>
        </a:graphic>
      </p:graphicFrame>
      <p:sp>
        <p:nvSpPr>
          <p:cNvPr id="9" name="Textfeld 8"/>
          <p:cNvSpPr txBox="1"/>
          <p:nvPr/>
        </p:nvSpPr>
        <p:spPr>
          <a:xfrm>
            <a:off x="5219377" y="2650768"/>
            <a:ext cx="7142906" cy="2354491"/>
          </a:xfrm>
          <a:prstGeom prst="rect">
            <a:avLst/>
          </a:prstGeom>
          <a:noFill/>
        </p:spPr>
        <p:txBody>
          <a:bodyPr wrap="square">
            <a:spAutoFit/>
          </a:bodyPr>
          <a:lstStyle/>
          <a:p>
            <a:pPr defTabSz="914400" fontAlgn="base">
              <a:spcBef>
                <a:spcPts val="600"/>
              </a:spcBef>
              <a:spcAft>
                <a:spcPct val="0"/>
              </a:spcAft>
              <a:defRPr/>
            </a:pPr>
            <a:r>
              <a:rPr lang="de-CH" sz="1400" b="1" u="sng" dirty="0" err="1">
                <a:solidFill>
                  <a:srgbClr val="000000"/>
                </a:solidFill>
                <a:cs typeface="Arial" charset="0"/>
              </a:rPr>
              <a:t>FlipFlow</a:t>
            </a:r>
            <a:r>
              <a:rPr lang="de-CH" sz="1400" b="1" u="sng" dirty="0">
                <a:solidFill>
                  <a:srgbClr val="000000"/>
                </a:solidFill>
                <a:cs typeface="Arial" charset="0"/>
              </a:rPr>
              <a:t> </a:t>
            </a:r>
            <a:r>
              <a:rPr lang="de-CH" sz="1400" b="1" u="sng" dirty="0" err="1">
                <a:solidFill>
                  <a:srgbClr val="000000"/>
                </a:solidFill>
                <a:cs typeface="Arial" charset="0"/>
              </a:rPr>
              <a:t>bank</a:t>
            </a:r>
            <a:r>
              <a:rPr lang="de-CH" sz="1400" b="1" u="sng" dirty="0">
                <a:solidFill>
                  <a:srgbClr val="000000"/>
                </a:solidFill>
                <a:cs typeface="Arial" charset="0"/>
              </a:rPr>
              <a:t> </a:t>
            </a:r>
            <a:r>
              <a:rPr lang="de-CH" sz="1400" b="1" dirty="0" err="1">
                <a:solidFill>
                  <a:srgbClr val="000000"/>
                </a:solidFill>
                <a:cs typeface="Arial" charset="0"/>
              </a:rPr>
              <a:t>with</a:t>
            </a:r>
            <a:r>
              <a:rPr lang="de-CH" sz="1400" b="1" dirty="0">
                <a:solidFill>
                  <a:srgbClr val="000000"/>
                </a:solidFill>
                <a:cs typeface="Arial" charset="0"/>
              </a:rPr>
              <a:t> different </a:t>
            </a:r>
            <a:r>
              <a:rPr lang="de-CH" sz="1400" b="1" dirty="0" err="1">
                <a:solidFill>
                  <a:srgbClr val="000000"/>
                </a:solidFill>
                <a:cs typeface="Arial" charset="0"/>
              </a:rPr>
              <a:t>passage</a:t>
            </a:r>
            <a:r>
              <a:rPr lang="de-CH" sz="1400" b="1" dirty="0">
                <a:solidFill>
                  <a:srgbClr val="000000"/>
                </a:solidFill>
                <a:cs typeface="Arial" charset="0"/>
              </a:rPr>
              <a:t> </a:t>
            </a:r>
            <a:r>
              <a:rPr lang="de-CH" sz="1400" b="1" dirty="0" err="1">
                <a:solidFill>
                  <a:srgbClr val="000000"/>
                </a:solidFill>
                <a:cs typeface="Arial" charset="0"/>
              </a:rPr>
              <a:t>widths</a:t>
            </a:r>
            <a:r>
              <a:rPr lang="de-CH" sz="1400" b="1" dirty="0">
                <a:solidFill>
                  <a:srgbClr val="000000"/>
                </a:solidFill>
                <a:cs typeface="Arial" charset="0"/>
              </a:rPr>
              <a:t> </a:t>
            </a:r>
            <a:r>
              <a:rPr lang="de-CH" sz="1400" b="1" dirty="0" err="1">
                <a:solidFill>
                  <a:srgbClr val="000000"/>
                </a:solidFill>
                <a:cs typeface="Arial" charset="0"/>
              </a:rPr>
              <a:t>possible</a:t>
            </a:r>
            <a:endParaRPr lang="de-CH" sz="1400" b="1" dirty="0">
              <a:solidFill>
                <a:srgbClr val="000000"/>
              </a:solidFill>
              <a:cs typeface="Arial" charset="0"/>
            </a:endParaRPr>
          </a:p>
          <a:p>
            <a:pPr defTabSz="914400" fontAlgn="base">
              <a:spcBef>
                <a:spcPts val="600"/>
              </a:spcBef>
              <a:spcAft>
                <a:spcPct val="0"/>
              </a:spcAft>
              <a:defRPr/>
            </a:pPr>
            <a:r>
              <a:rPr lang="de-CH" sz="1400" dirty="0">
                <a:solidFill>
                  <a:srgbClr val="000000"/>
                </a:solidFill>
                <a:cs typeface="Arial" charset="0"/>
              </a:rPr>
              <a:t>e.g. 3 </a:t>
            </a:r>
            <a:r>
              <a:rPr lang="de-CH" sz="1400" dirty="0" err="1">
                <a:solidFill>
                  <a:srgbClr val="000000"/>
                </a:solidFill>
                <a:cs typeface="Arial" charset="0"/>
              </a:rPr>
              <a:t>FlipFlows</a:t>
            </a:r>
            <a:r>
              <a:rPr lang="de-CH" sz="1400" dirty="0">
                <a:solidFill>
                  <a:srgbClr val="000000"/>
                </a:solidFill>
                <a:cs typeface="Arial" charset="0"/>
              </a:rPr>
              <a:t> </a:t>
            </a:r>
            <a:r>
              <a:rPr lang="de-CH" sz="1400" dirty="0" err="1">
                <a:solidFill>
                  <a:srgbClr val="000000"/>
                </a:solidFill>
                <a:cs typeface="Arial" charset="0"/>
              </a:rPr>
              <a:t>side-by-side</a:t>
            </a:r>
            <a:r>
              <a:rPr lang="de-CH" sz="1400" dirty="0">
                <a:solidFill>
                  <a:srgbClr val="000000"/>
                </a:solidFill>
                <a:cs typeface="Arial" charset="0"/>
              </a:rPr>
              <a:t>:</a:t>
            </a:r>
          </a:p>
          <a:p>
            <a:pPr marL="171450" indent="-171450" defTabSz="914400" fontAlgn="base">
              <a:spcBef>
                <a:spcPts val="600"/>
              </a:spcBef>
              <a:spcAft>
                <a:spcPct val="0"/>
              </a:spcAft>
              <a:buFont typeface="Wingdings" pitchFamily="2" charset="2"/>
              <a:buChar char="à"/>
              <a:tabLst>
                <a:tab pos="265113" algn="l"/>
              </a:tabLst>
              <a:defRPr/>
            </a:pPr>
            <a:r>
              <a:rPr lang="de-CH" sz="1400" dirty="0">
                <a:solidFill>
                  <a:srgbClr val="000000"/>
                </a:solidFill>
                <a:cs typeface="Arial" charset="0"/>
                <a:sym typeface="Wingdings" panose="05000000000000000000" pitchFamily="2" charset="2"/>
              </a:rPr>
              <a:t> 	1x 900mm </a:t>
            </a:r>
            <a:r>
              <a:rPr lang="de-CH" sz="1400" dirty="0" err="1">
                <a:solidFill>
                  <a:srgbClr val="000000"/>
                </a:solidFill>
                <a:cs typeface="Arial" charset="0"/>
                <a:sym typeface="Wingdings" panose="05000000000000000000" pitchFamily="2" charset="2"/>
              </a:rPr>
              <a:t>for</a:t>
            </a:r>
            <a:r>
              <a:rPr lang="de-CH" sz="1400" dirty="0">
                <a:solidFill>
                  <a:srgbClr val="000000"/>
                </a:solidFill>
                <a:cs typeface="Arial" charset="0"/>
                <a:sym typeface="Wingdings" panose="05000000000000000000" pitchFamily="2" charset="2"/>
              </a:rPr>
              <a:t> </a:t>
            </a:r>
            <a:r>
              <a:rPr lang="de-CH" sz="1400" dirty="0" err="1">
                <a:solidFill>
                  <a:srgbClr val="000000"/>
                </a:solidFill>
                <a:cs typeface="Arial" charset="0"/>
                <a:sym typeface="Wingdings" panose="05000000000000000000" pitchFamily="2" charset="2"/>
              </a:rPr>
              <a:t>passengers</a:t>
            </a:r>
            <a:r>
              <a:rPr lang="de-CH" sz="1400" dirty="0">
                <a:solidFill>
                  <a:srgbClr val="000000"/>
                </a:solidFill>
                <a:cs typeface="Arial" charset="0"/>
                <a:sym typeface="Wingdings" panose="05000000000000000000" pitchFamily="2" charset="2"/>
              </a:rPr>
              <a:t> </a:t>
            </a:r>
            <a:r>
              <a:rPr lang="de-CH" sz="1400" dirty="0" err="1">
                <a:solidFill>
                  <a:srgbClr val="000000"/>
                </a:solidFill>
                <a:cs typeface="Arial" charset="0"/>
                <a:sym typeface="Wingdings" panose="05000000000000000000" pitchFamily="2" charset="2"/>
              </a:rPr>
              <a:t>with</a:t>
            </a:r>
            <a:r>
              <a:rPr lang="de-CH" sz="1400" dirty="0">
                <a:solidFill>
                  <a:srgbClr val="000000"/>
                </a:solidFill>
                <a:cs typeface="Arial" charset="0"/>
                <a:sym typeface="Wingdings" panose="05000000000000000000" pitchFamily="2" charset="2"/>
              </a:rPr>
              <a:t> hand &amp; hold luggage</a:t>
            </a:r>
          </a:p>
          <a:p>
            <a:pPr marL="171450" indent="-171450" defTabSz="914400" fontAlgn="base">
              <a:spcBef>
                <a:spcPts val="600"/>
              </a:spcBef>
              <a:spcAft>
                <a:spcPct val="0"/>
              </a:spcAft>
              <a:buFont typeface="Wingdings" pitchFamily="2" charset="2"/>
              <a:buChar char="à"/>
              <a:tabLst>
                <a:tab pos="265113" algn="l"/>
              </a:tabLst>
              <a:defRPr/>
            </a:pPr>
            <a:r>
              <a:rPr lang="de-CH" sz="1400" dirty="0">
                <a:solidFill>
                  <a:srgbClr val="000000"/>
                </a:solidFill>
                <a:cs typeface="Arial" charset="0"/>
              </a:rPr>
              <a:t> 	2x 650mm fast </a:t>
            </a:r>
            <a:r>
              <a:rPr lang="de-CH" sz="1400" dirty="0" err="1">
                <a:solidFill>
                  <a:srgbClr val="000000"/>
                </a:solidFill>
                <a:cs typeface="Arial" charset="0"/>
              </a:rPr>
              <a:t>lanes</a:t>
            </a:r>
            <a:r>
              <a:rPr lang="de-CH" sz="1400" dirty="0">
                <a:solidFill>
                  <a:srgbClr val="000000"/>
                </a:solidFill>
                <a:cs typeface="Arial" charset="0"/>
              </a:rPr>
              <a:t> </a:t>
            </a:r>
            <a:r>
              <a:rPr lang="de-CH" sz="1400" dirty="0" err="1">
                <a:solidFill>
                  <a:srgbClr val="000000"/>
                </a:solidFill>
                <a:cs typeface="Arial" charset="0"/>
              </a:rPr>
              <a:t>for</a:t>
            </a:r>
            <a:r>
              <a:rPr lang="de-CH" sz="1400" dirty="0">
                <a:solidFill>
                  <a:srgbClr val="000000"/>
                </a:solidFill>
                <a:cs typeface="Arial" charset="0"/>
              </a:rPr>
              <a:t> </a:t>
            </a:r>
            <a:r>
              <a:rPr lang="de-CH" sz="1400" dirty="0" err="1">
                <a:solidFill>
                  <a:srgbClr val="000000"/>
                </a:solidFill>
                <a:cs typeface="Arial" charset="0"/>
              </a:rPr>
              <a:t>people</a:t>
            </a:r>
            <a:r>
              <a:rPr lang="de-CH" sz="1400" dirty="0">
                <a:solidFill>
                  <a:srgbClr val="000000"/>
                </a:solidFill>
                <a:cs typeface="Arial" charset="0"/>
              </a:rPr>
              <a:t> </a:t>
            </a:r>
            <a:r>
              <a:rPr lang="de-CH" sz="1400" dirty="0" err="1">
                <a:solidFill>
                  <a:srgbClr val="000000"/>
                </a:solidFill>
                <a:cs typeface="Arial" charset="0"/>
              </a:rPr>
              <a:t>with</a:t>
            </a:r>
            <a:r>
              <a:rPr lang="de-CH" sz="1400" dirty="0">
                <a:solidFill>
                  <a:srgbClr val="000000"/>
                </a:solidFill>
                <a:cs typeface="Arial" charset="0"/>
              </a:rPr>
              <a:t> hand </a:t>
            </a:r>
            <a:r>
              <a:rPr lang="de-CH" sz="1400" dirty="0" err="1">
                <a:solidFill>
                  <a:srgbClr val="000000"/>
                </a:solidFill>
                <a:cs typeface="Arial" charset="0"/>
              </a:rPr>
              <a:t>luggage</a:t>
            </a:r>
            <a:endParaRPr lang="de-CH" sz="1400" dirty="0">
              <a:solidFill>
                <a:srgbClr val="000000"/>
              </a:solidFill>
              <a:cs typeface="Arial" charset="0"/>
            </a:endParaRPr>
          </a:p>
          <a:p>
            <a:pPr defTabSz="914400" fontAlgn="base">
              <a:spcBef>
                <a:spcPts val="600"/>
              </a:spcBef>
              <a:spcAft>
                <a:spcPct val="0"/>
              </a:spcAft>
              <a:tabLst>
                <a:tab pos="265113" algn="l"/>
              </a:tabLst>
              <a:defRPr/>
            </a:pPr>
            <a:r>
              <a:rPr lang="de-CH" sz="1400" dirty="0" err="1">
                <a:solidFill>
                  <a:srgbClr val="000000"/>
                </a:solidFill>
                <a:cs typeface="Arial" charset="0"/>
              </a:rPr>
              <a:t>Or</a:t>
            </a:r>
            <a:endParaRPr lang="de-CH" sz="1400" dirty="0">
              <a:solidFill>
                <a:srgbClr val="000000"/>
              </a:solidFill>
              <a:cs typeface="Arial" charset="0"/>
            </a:endParaRPr>
          </a:p>
          <a:p>
            <a:pPr marL="171450" indent="-171450" defTabSz="914400" fontAlgn="base">
              <a:spcBef>
                <a:spcPts val="600"/>
              </a:spcBef>
              <a:spcAft>
                <a:spcPct val="0"/>
              </a:spcAft>
              <a:buFont typeface="Wingdings" pitchFamily="2" charset="2"/>
              <a:buChar char="à"/>
              <a:tabLst>
                <a:tab pos="265113" algn="l"/>
              </a:tabLst>
              <a:defRPr/>
            </a:pPr>
            <a:r>
              <a:rPr lang="de-CH" sz="1400" dirty="0">
                <a:solidFill>
                  <a:srgbClr val="000000"/>
                </a:solidFill>
                <a:cs typeface="Arial" charset="0"/>
                <a:sym typeface="Wingdings" panose="05000000000000000000" pitchFamily="2" charset="2"/>
              </a:rPr>
              <a:t> 	1x 1100mm </a:t>
            </a:r>
            <a:r>
              <a:rPr lang="de-CH" sz="1400" dirty="0" err="1">
                <a:solidFill>
                  <a:srgbClr val="000000"/>
                </a:solidFill>
                <a:cs typeface="Arial" charset="0"/>
                <a:sym typeface="Wingdings" panose="05000000000000000000" pitchFamily="2" charset="2"/>
              </a:rPr>
              <a:t>for</a:t>
            </a:r>
            <a:r>
              <a:rPr lang="de-CH" sz="1400" dirty="0">
                <a:solidFill>
                  <a:srgbClr val="000000"/>
                </a:solidFill>
                <a:cs typeface="Arial" charset="0"/>
                <a:sym typeface="Wingdings" panose="05000000000000000000" pitchFamily="2" charset="2"/>
              </a:rPr>
              <a:t> </a:t>
            </a:r>
            <a:r>
              <a:rPr lang="de-CH" sz="1400" dirty="0" err="1">
                <a:solidFill>
                  <a:srgbClr val="000000"/>
                </a:solidFill>
                <a:cs typeface="Arial" charset="0"/>
                <a:sym typeface="Wingdings" panose="05000000000000000000" pitchFamily="2" charset="2"/>
              </a:rPr>
              <a:t>passengers</a:t>
            </a:r>
            <a:r>
              <a:rPr lang="de-CH" sz="1400" dirty="0">
                <a:solidFill>
                  <a:srgbClr val="000000"/>
                </a:solidFill>
                <a:cs typeface="Arial" charset="0"/>
                <a:sym typeface="Wingdings" panose="05000000000000000000" pitchFamily="2" charset="2"/>
              </a:rPr>
              <a:t> </a:t>
            </a:r>
            <a:r>
              <a:rPr lang="de-CH" sz="1400" dirty="0" err="1">
                <a:solidFill>
                  <a:srgbClr val="000000"/>
                </a:solidFill>
                <a:cs typeface="Arial" charset="0"/>
                <a:sym typeface="Wingdings" panose="05000000000000000000" pitchFamily="2" charset="2"/>
              </a:rPr>
              <a:t>with</a:t>
            </a:r>
            <a:r>
              <a:rPr lang="de-CH" sz="1400" dirty="0">
                <a:solidFill>
                  <a:srgbClr val="000000"/>
                </a:solidFill>
                <a:cs typeface="Arial" charset="0"/>
                <a:sym typeface="Wingdings" panose="05000000000000000000" pitchFamily="2" charset="2"/>
              </a:rPr>
              <a:t> </a:t>
            </a:r>
            <a:r>
              <a:rPr lang="de-CH" sz="1400" dirty="0" err="1">
                <a:solidFill>
                  <a:srgbClr val="000000"/>
                </a:solidFill>
                <a:cs typeface="Arial" charset="0"/>
                <a:sym typeface="Wingdings" panose="05000000000000000000" pitchFamily="2" charset="2"/>
              </a:rPr>
              <a:t>special</a:t>
            </a:r>
            <a:r>
              <a:rPr lang="de-CH" sz="1400" dirty="0">
                <a:solidFill>
                  <a:srgbClr val="000000"/>
                </a:solidFill>
                <a:cs typeface="Arial" charset="0"/>
                <a:sym typeface="Wingdings" panose="05000000000000000000" pitchFamily="2" charset="2"/>
              </a:rPr>
              <a:t> </a:t>
            </a:r>
            <a:r>
              <a:rPr lang="de-CH" sz="1400" dirty="0" err="1">
                <a:solidFill>
                  <a:srgbClr val="000000"/>
                </a:solidFill>
                <a:cs typeface="Arial" charset="0"/>
                <a:sym typeface="Wingdings" panose="05000000000000000000" pitchFamily="2" charset="2"/>
              </a:rPr>
              <a:t>luggage</a:t>
            </a:r>
            <a:r>
              <a:rPr lang="de-CH" sz="1400" dirty="0">
                <a:solidFill>
                  <a:srgbClr val="000000"/>
                </a:solidFill>
                <a:cs typeface="Arial" charset="0"/>
                <a:sym typeface="Wingdings" panose="05000000000000000000" pitchFamily="2" charset="2"/>
              </a:rPr>
              <a:t>, </a:t>
            </a:r>
            <a:r>
              <a:rPr lang="de-CH" sz="1400" dirty="0" err="1">
                <a:solidFill>
                  <a:srgbClr val="000000"/>
                </a:solidFill>
                <a:cs typeface="Arial" charset="0"/>
                <a:sym typeface="Wingdings" panose="05000000000000000000" pitchFamily="2" charset="2"/>
              </a:rPr>
              <a:t>wheelchairs</a:t>
            </a:r>
            <a:r>
              <a:rPr lang="de-CH" sz="1400" dirty="0">
                <a:solidFill>
                  <a:srgbClr val="000000"/>
                </a:solidFill>
                <a:cs typeface="Arial" charset="0"/>
                <a:sym typeface="Wingdings" panose="05000000000000000000" pitchFamily="2" charset="2"/>
              </a:rPr>
              <a:t>, </a:t>
            </a:r>
            <a:r>
              <a:rPr lang="de-CH" sz="1400" dirty="0" err="1">
                <a:solidFill>
                  <a:srgbClr val="000000"/>
                </a:solidFill>
                <a:cs typeface="Arial" charset="0"/>
                <a:sym typeface="Wingdings" panose="05000000000000000000" pitchFamily="2" charset="2"/>
              </a:rPr>
              <a:t>baggage</a:t>
            </a:r>
            <a:r>
              <a:rPr lang="de-CH" sz="1400" dirty="0">
                <a:solidFill>
                  <a:srgbClr val="000000"/>
                </a:solidFill>
                <a:cs typeface="Arial" charset="0"/>
                <a:sym typeface="Wingdings" panose="05000000000000000000" pitchFamily="2" charset="2"/>
              </a:rPr>
              <a:t> </a:t>
            </a:r>
            <a:r>
              <a:rPr lang="de-CH" sz="1400" dirty="0" err="1">
                <a:solidFill>
                  <a:srgbClr val="000000"/>
                </a:solidFill>
                <a:cs typeface="Arial" charset="0"/>
                <a:sym typeface="Wingdings" panose="05000000000000000000" pitchFamily="2" charset="2"/>
              </a:rPr>
              <a:t>carts</a:t>
            </a:r>
            <a:endParaRPr lang="de-CH" sz="1400" dirty="0">
              <a:solidFill>
                <a:srgbClr val="000000"/>
              </a:solidFill>
              <a:cs typeface="Arial" charset="0"/>
              <a:sym typeface="Wingdings" panose="05000000000000000000" pitchFamily="2" charset="2"/>
            </a:endParaRPr>
          </a:p>
          <a:p>
            <a:pPr marL="171450" indent="-171450" defTabSz="914400" fontAlgn="base">
              <a:spcBef>
                <a:spcPts val="600"/>
              </a:spcBef>
              <a:spcAft>
                <a:spcPct val="0"/>
              </a:spcAft>
              <a:buFont typeface="Wingdings" pitchFamily="2" charset="2"/>
              <a:buChar char="à"/>
              <a:tabLst>
                <a:tab pos="265113" algn="l"/>
              </a:tabLst>
              <a:defRPr/>
            </a:pPr>
            <a:r>
              <a:rPr lang="de-CH" sz="1400" dirty="0">
                <a:solidFill>
                  <a:srgbClr val="000000"/>
                </a:solidFill>
                <a:cs typeface="Arial" charset="0"/>
              </a:rPr>
              <a:t> 	2x 900mm </a:t>
            </a:r>
            <a:r>
              <a:rPr lang="en-GB" sz="1400" dirty="0">
                <a:solidFill>
                  <a:srgbClr val="000000"/>
                </a:solidFill>
                <a:cs typeface="Arial" charset="0"/>
              </a:rPr>
              <a:t>for passengers with hand &amp; hold luggage</a:t>
            </a:r>
            <a:endParaRPr lang="de-DE" sz="1400" dirty="0">
              <a:solidFill>
                <a:srgbClr val="000000"/>
              </a:solidFill>
              <a:cs typeface="Arial" charset="0"/>
            </a:endParaRPr>
          </a:p>
          <a:p>
            <a:pPr defTabSz="914400" fontAlgn="base">
              <a:spcBef>
                <a:spcPts val="600"/>
              </a:spcBef>
              <a:spcAft>
                <a:spcPct val="0"/>
              </a:spcAft>
              <a:tabLst>
                <a:tab pos="265113" algn="l"/>
              </a:tabLst>
              <a:defRPr/>
            </a:pPr>
            <a:endParaRPr lang="de-DE" sz="1400" dirty="0">
              <a:solidFill>
                <a:srgbClr val="000000"/>
              </a:solidFill>
              <a:cs typeface="Arial" charset="0"/>
            </a:endParaRPr>
          </a:p>
        </p:txBody>
      </p:sp>
      <p:cxnSp>
        <p:nvCxnSpPr>
          <p:cNvPr id="10" name="Gerade Verbindung mit Pfeil 6"/>
          <p:cNvCxnSpPr>
            <a:cxnSpLocks noChangeShapeType="1"/>
          </p:cNvCxnSpPr>
          <p:nvPr/>
        </p:nvCxnSpPr>
        <p:spPr bwMode="auto">
          <a:xfrm>
            <a:off x="783362" y="5589588"/>
            <a:ext cx="1008063" cy="0"/>
          </a:xfrm>
          <a:prstGeom prst="straightConnector1">
            <a:avLst/>
          </a:prstGeom>
          <a:noFill/>
          <a:ln w="22225" algn="ctr">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mit Pfeil 8"/>
          <p:cNvCxnSpPr>
            <a:cxnSpLocks noChangeShapeType="1"/>
          </p:cNvCxnSpPr>
          <p:nvPr/>
        </p:nvCxnSpPr>
        <p:spPr bwMode="auto">
          <a:xfrm>
            <a:off x="2078762" y="5589588"/>
            <a:ext cx="865188" cy="0"/>
          </a:xfrm>
          <a:prstGeom prst="straightConnector1">
            <a:avLst/>
          </a:prstGeom>
          <a:noFill/>
          <a:ln w="22225" algn="ctr">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mit Pfeil 10"/>
          <p:cNvCxnSpPr>
            <a:cxnSpLocks noChangeShapeType="1"/>
          </p:cNvCxnSpPr>
          <p:nvPr/>
        </p:nvCxnSpPr>
        <p:spPr bwMode="auto">
          <a:xfrm>
            <a:off x="3159850" y="5586413"/>
            <a:ext cx="863600" cy="0"/>
          </a:xfrm>
          <a:prstGeom prst="straightConnector1">
            <a:avLst/>
          </a:prstGeom>
          <a:noFill/>
          <a:ln w="22225" algn="ctr">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9"/>
          <p:cNvSpPr txBox="1">
            <a:spLocks noChangeArrowheads="1"/>
          </p:cNvSpPr>
          <p:nvPr/>
        </p:nvSpPr>
        <p:spPr bwMode="auto">
          <a:xfrm>
            <a:off x="999262" y="5589588"/>
            <a:ext cx="647700" cy="236537"/>
          </a:xfrm>
          <a:prstGeom prst="rect">
            <a:avLst/>
          </a:prstGeom>
          <a:solidFill>
            <a:srgbClr val="FFFFFF"/>
          </a:solidFill>
          <a:ln w="22225">
            <a:solidFill>
              <a:srgbClr val="FF0000"/>
            </a:solidFill>
            <a:miter lim="800000"/>
            <a:headEnd/>
            <a:tailEnd/>
          </a:ln>
        </p:spPr>
        <p:txBody>
          <a:bodyPr lIns="36000" tIns="36000" anchor="ctr">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FF0000"/>
                </a:solidFill>
                <a:effectLst/>
                <a:uLnTx/>
                <a:uFillTx/>
                <a:latin typeface="Arial" charset="0"/>
                <a:cs typeface="Arial" charset="0"/>
              </a:rPr>
              <a:t>900mm</a:t>
            </a:r>
          </a:p>
        </p:txBody>
      </p:sp>
      <p:sp>
        <p:nvSpPr>
          <p:cNvPr id="14" name="Textfeld 12"/>
          <p:cNvSpPr txBox="1">
            <a:spLocks noChangeArrowheads="1"/>
          </p:cNvSpPr>
          <p:nvPr/>
        </p:nvSpPr>
        <p:spPr bwMode="auto">
          <a:xfrm>
            <a:off x="2223225" y="5589588"/>
            <a:ext cx="576262" cy="236537"/>
          </a:xfrm>
          <a:prstGeom prst="rect">
            <a:avLst/>
          </a:prstGeom>
          <a:solidFill>
            <a:srgbClr val="FFFFFF"/>
          </a:solidFill>
          <a:ln w="22225">
            <a:solidFill>
              <a:srgbClr val="FF0000"/>
            </a:solidFill>
            <a:miter lim="800000"/>
            <a:headEnd/>
            <a:tailEnd/>
          </a:ln>
        </p:spPr>
        <p:txBody>
          <a:bodyPr lIns="36000" tIns="36000" anchor="ctr">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FF0000"/>
                </a:solidFill>
                <a:effectLst/>
                <a:uLnTx/>
                <a:uFillTx/>
                <a:latin typeface="Arial" charset="0"/>
                <a:cs typeface="Arial" charset="0"/>
              </a:rPr>
              <a:t>650mm</a:t>
            </a:r>
          </a:p>
        </p:txBody>
      </p:sp>
      <p:sp>
        <p:nvSpPr>
          <p:cNvPr id="15" name="Textfeld 13"/>
          <p:cNvSpPr txBox="1">
            <a:spLocks noChangeArrowheads="1"/>
          </p:cNvSpPr>
          <p:nvPr/>
        </p:nvSpPr>
        <p:spPr bwMode="auto">
          <a:xfrm>
            <a:off x="3302725" y="5589588"/>
            <a:ext cx="576262" cy="236537"/>
          </a:xfrm>
          <a:prstGeom prst="rect">
            <a:avLst/>
          </a:prstGeom>
          <a:solidFill>
            <a:srgbClr val="FFFFFF"/>
          </a:solidFill>
          <a:ln w="22225">
            <a:solidFill>
              <a:srgbClr val="FF0000"/>
            </a:solidFill>
            <a:miter lim="800000"/>
            <a:headEnd/>
            <a:tailEnd/>
          </a:ln>
        </p:spPr>
        <p:txBody>
          <a:bodyPr lIns="36000" tIns="36000" anchor="ctr">
            <a:spAutoFit/>
          </a:bodyP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FF0000"/>
                </a:solidFill>
                <a:effectLst/>
                <a:uLnTx/>
                <a:uFillTx/>
                <a:latin typeface="Arial" charset="0"/>
                <a:cs typeface="Arial" charset="0"/>
              </a:rPr>
              <a:t>650mm</a:t>
            </a:r>
          </a:p>
        </p:txBody>
      </p:sp>
    </p:spTree>
    <p:extLst>
      <p:ext uri="{BB962C8B-B14F-4D97-AF65-F5344CB8AC3E}">
        <p14:creationId xmlns:p14="http://schemas.microsoft.com/office/powerpoint/2010/main" val="3820648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de-DE" dirty="0"/>
              <a:t>record </a:t>
            </a:r>
            <a:r>
              <a:rPr lang="en-US" altLang="de-DE" dirty="0" err="1"/>
              <a:t>FlipFlow</a:t>
            </a:r>
            <a:r>
              <a:rPr lang="en-US" altLang="de-DE" dirty="0"/>
              <a:t> - Innovations (</a:t>
            </a:r>
            <a:r>
              <a:rPr lang="en-US" altLang="de-DE" dirty="0" err="1">
                <a:solidFill>
                  <a:srgbClr val="FF0000"/>
                </a:solidFill>
              </a:rPr>
              <a:t>Whats</a:t>
            </a:r>
            <a:r>
              <a:rPr lang="en-US" altLang="de-DE" dirty="0">
                <a:solidFill>
                  <a:srgbClr val="FF0000"/>
                </a:solidFill>
              </a:rPr>
              <a:t> new?</a:t>
            </a:r>
            <a:r>
              <a:rPr lang="en-US" altLang="de-DE" dirty="0"/>
              <a:t>)</a:t>
            </a:r>
            <a:endParaRPr lang="en-GB" dirty="0"/>
          </a:p>
        </p:txBody>
      </p:sp>
      <p:sp>
        <p:nvSpPr>
          <p:cNvPr id="4" name="Datumsplatzhalter 3"/>
          <p:cNvSpPr>
            <a:spLocks noGrp="1"/>
          </p:cNvSpPr>
          <p:nvPr>
            <p:ph type="dt" sz="half" idx="10"/>
          </p:nvPr>
        </p:nvSpPr>
        <p:spPr/>
        <p:txBody>
          <a:bodyPr/>
          <a:lstStyle/>
          <a:p>
            <a:r>
              <a:rPr lang="de-DE" noProof="0" smtClean="0"/>
              <a:t>record presentation | July 2018 | confidential</a:t>
            </a:r>
            <a:endParaRPr lang="en-GB" noProof="0" dirty="0"/>
          </a:p>
        </p:txBody>
      </p:sp>
      <p:sp>
        <p:nvSpPr>
          <p:cNvPr id="5" name="Fußzeilenplatzhalter 4"/>
          <p:cNvSpPr>
            <a:spLocks noGrp="1"/>
          </p:cNvSpPr>
          <p:nvPr>
            <p:ph type="ftr" sz="quarter" idx="11"/>
          </p:nvPr>
        </p:nvSpPr>
        <p:spPr/>
        <p:txBody>
          <a:bodyPr/>
          <a:lstStyle/>
          <a:p>
            <a:r>
              <a:rPr lang="en-GB" noProof="0" smtClean="0"/>
              <a:t>Marketing | Name Author</a:t>
            </a:r>
            <a:endParaRPr lang="en-GB" noProof="0" dirty="0"/>
          </a:p>
        </p:txBody>
      </p:sp>
      <p:pic>
        <p:nvPicPr>
          <p:cNvPr id="1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84095" y="1514826"/>
            <a:ext cx="6861891" cy="4960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Ellipse 9"/>
          <p:cNvSpPr>
            <a:spLocks noChangeArrowheads="1"/>
          </p:cNvSpPr>
          <p:nvPr/>
        </p:nvSpPr>
        <p:spPr bwMode="auto">
          <a:xfrm>
            <a:off x="2647157" y="3609975"/>
            <a:ext cx="287337" cy="287338"/>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dirty="0">
                <a:solidFill>
                  <a:schemeClr val="bg1"/>
                </a:solidFill>
              </a:rPr>
              <a:t>1</a:t>
            </a:r>
          </a:p>
        </p:txBody>
      </p:sp>
      <p:sp>
        <p:nvSpPr>
          <p:cNvPr id="18" name="Ellipse 9"/>
          <p:cNvSpPr>
            <a:spLocks noChangeArrowheads="1"/>
          </p:cNvSpPr>
          <p:nvPr/>
        </p:nvSpPr>
        <p:spPr bwMode="auto">
          <a:xfrm>
            <a:off x="3046413" y="4987925"/>
            <a:ext cx="287337" cy="287338"/>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a:solidFill>
                  <a:schemeClr val="bg1"/>
                </a:solidFill>
              </a:rPr>
              <a:t>2</a:t>
            </a:r>
          </a:p>
        </p:txBody>
      </p:sp>
      <p:sp>
        <p:nvSpPr>
          <p:cNvPr id="19" name="Ellipse 9"/>
          <p:cNvSpPr>
            <a:spLocks noChangeArrowheads="1"/>
          </p:cNvSpPr>
          <p:nvPr/>
        </p:nvSpPr>
        <p:spPr bwMode="auto">
          <a:xfrm>
            <a:off x="2503488" y="2144439"/>
            <a:ext cx="287337" cy="287338"/>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dirty="0">
                <a:solidFill>
                  <a:schemeClr val="bg1"/>
                </a:solidFill>
              </a:rPr>
              <a:t>3</a:t>
            </a:r>
          </a:p>
        </p:txBody>
      </p:sp>
      <p:sp>
        <p:nvSpPr>
          <p:cNvPr id="20" name="Ellipse 9"/>
          <p:cNvSpPr>
            <a:spLocks noChangeArrowheads="1"/>
          </p:cNvSpPr>
          <p:nvPr/>
        </p:nvSpPr>
        <p:spPr bwMode="auto">
          <a:xfrm>
            <a:off x="1629569" y="3971925"/>
            <a:ext cx="287338" cy="287338"/>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dirty="0">
                <a:solidFill>
                  <a:schemeClr val="bg1"/>
                </a:solidFill>
              </a:rPr>
              <a:t>1</a:t>
            </a:r>
          </a:p>
        </p:txBody>
      </p:sp>
      <p:sp>
        <p:nvSpPr>
          <p:cNvPr id="21" name="Ellipse 9"/>
          <p:cNvSpPr>
            <a:spLocks noChangeArrowheads="1"/>
          </p:cNvSpPr>
          <p:nvPr/>
        </p:nvSpPr>
        <p:spPr bwMode="auto">
          <a:xfrm>
            <a:off x="6105618" y="3437404"/>
            <a:ext cx="287338" cy="287338"/>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a:solidFill>
                  <a:schemeClr val="bg1"/>
                </a:solidFill>
              </a:rPr>
              <a:t>1</a:t>
            </a:r>
          </a:p>
        </p:txBody>
      </p:sp>
      <p:sp>
        <p:nvSpPr>
          <p:cNvPr id="22" name="Ellipse 21"/>
          <p:cNvSpPr>
            <a:spLocks noChangeArrowheads="1"/>
          </p:cNvSpPr>
          <p:nvPr/>
        </p:nvSpPr>
        <p:spPr bwMode="auto">
          <a:xfrm>
            <a:off x="7177707" y="4259263"/>
            <a:ext cx="287338" cy="287338"/>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a:solidFill>
                  <a:schemeClr val="bg1"/>
                </a:solidFill>
              </a:rPr>
              <a:t>1</a:t>
            </a:r>
          </a:p>
        </p:txBody>
      </p:sp>
      <p:sp>
        <p:nvSpPr>
          <p:cNvPr id="23" name="Ellipse 9"/>
          <p:cNvSpPr>
            <a:spLocks noChangeArrowheads="1"/>
          </p:cNvSpPr>
          <p:nvPr/>
        </p:nvSpPr>
        <p:spPr bwMode="auto">
          <a:xfrm>
            <a:off x="3059113" y="5853113"/>
            <a:ext cx="287337" cy="287337"/>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a:solidFill>
                  <a:schemeClr val="bg1"/>
                </a:solidFill>
              </a:rPr>
              <a:t>2</a:t>
            </a:r>
          </a:p>
        </p:txBody>
      </p:sp>
      <p:sp>
        <p:nvSpPr>
          <p:cNvPr id="24" name="Ellipse 9"/>
          <p:cNvSpPr>
            <a:spLocks noChangeArrowheads="1"/>
          </p:cNvSpPr>
          <p:nvPr/>
        </p:nvSpPr>
        <p:spPr bwMode="auto">
          <a:xfrm>
            <a:off x="8401844" y="1958663"/>
            <a:ext cx="287337" cy="287338"/>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a:solidFill>
                  <a:schemeClr val="bg1"/>
                </a:solidFill>
              </a:rPr>
              <a:t>2</a:t>
            </a:r>
          </a:p>
        </p:txBody>
      </p:sp>
      <p:sp>
        <p:nvSpPr>
          <p:cNvPr id="25" name="Ellipse 9"/>
          <p:cNvSpPr>
            <a:spLocks noChangeArrowheads="1"/>
          </p:cNvSpPr>
          <p:nvPr/>
        </p:nvSpPr>
        <p:spPr bwMode="auto">
          <a:xfrm>
            <a:off x="8401843" y="4077866"/>
            <a:ext cx="287337" cy="287338"/>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dirty="0">
                <a:solidFill>
                  <a:schemeClr val="bg1"/>
                </a:solidFill>
              </a:rPr>
              <a:t>3</a:t>
            </a:r>
          </a:p>
        </p:txBody>
      </p:sp>
      <p:sp>
        <p:nvSpPr>
          <p:cNvPr id="37" name="Ellipse 9"/>
          <p:cNvSpPr>
            <a:spLocks noChangeArrowheads="1"/>
          </p:cNvSpPr>
          <p:nvPr/>
        </p:nvSpPr>
        <p:spPr bwMode="auto">
          <a:xfrm>
            <a:off x="8401843" y="1629219"/>
            <a:ext cx="287338" cy="287338"/>
          </a:xfrm>
          <a:prstGeom prst="ellipse">
            <a:avLst/>
          </a:prstGeom>
          <a:solidFill>
            <a:schemeClr val="accent4">
              <a:lumMod val="60000"/>
              <a:lumOff val="40000"/>
            </a:schemeClr>
          </a:solidFill>
          <a:ln w="12700" algn="ctr">
            <a:solidFill>
              <a:schemeClr val="tx1"/>
            </a:solidFill>
            <a:round/>
            <a:headEnd type="none" w="sm" len="sm"/>
            <a:tailEnd type="none" w="sm" len="sm"/>
          </a:ln>
        </p:spPr>
        <p:txBody>
          <a:bodyPr anchor="ctr"/>
          <a:lstStyle>
            <a:lvl1pPr eaLnBrk="0" hangingPunct="0">
              <a:spcBef>
                <a:spcPct val="20000"/>
              </a:spcBef>
              <a:buClr>
                <a:srgbClr val="0072C6"/>
              </a:buClr>
              <a:buFont typeface="Wingdings" pitchFamily="2" charset="2"/>
              <a:defRPr sz="1600" b="1">
                <a:solidFill>
                  <a:schemeClr val="tx1"/>
                </a:solidFill>
                <a:latin typeface="Arial" charset="0"/>
              </a:defRPr>
            </a:lvl1pPr>
            <a:lvl2pPr marL="742950" indent="-285750" eaLnBrk="0" hangingPunct="0">
              <a:spcBef>
                <a:spcPct val="20000"/>
              </a:spcBef>
              <a:buClr>
                <a:srgbClr val="0072C6"/>
              </a:buClr>
              <a:buFont typeface="Wingdings" pitchFamily="2" charset="2"/>
              <a:buChar char="§"/>
              <a:defRPr sz="1600">
                <a:solidFill>
                  <a:schemeClr val="tx1"/>
                </a:solidFill>
                <a:latin typeface="Arial" charset="0"/>
              </a:defRPr>
            </a:lvl2pPr>
            <a:lvl3pPr marL="1143000" indent="-228600" eaLnBrk="0" hangingPunct="0">
              <a:spcBef>
                <a:spcPct val="20000"/>
              </a:spcBef>
              <a:buClr>
                <a:srgbClr val="0072C6"/>
              </a:buClr>
              <a:buChar char="-"/>
              <a:defRPr sz="1600">
                <a:solidFill>
                  <a:schemeClr val="tx1"/>
                </a:solidFill>
                <a:latin typeface="Arial" charset="0"/>
              </a:defRPr>
            </a:lvl3pPr>
            <a:lvl4pPr marL="1600200" indent="-228600" eaLnBrk="0" hangingPunct="0">
              <a:spcBef>
                <a:spcPct val="20000"/>
              </a:spcBef>
              <a:buClr>
                <a:srgbClr val="0072C6"/>
              </a:buClr>
              <a:buChar char="-"/>
              <a:defRPr sz="1600">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spcBef>
                <a:spcPct val="0"/>
              </a:spcBef>
              <a:buClrTx/>
              <a:buFontTx/>
              <a:buNone/>
            </a:pPr>
            <a:r>
              <a:rPr lang="de-DE" altLang="de-DE" sz="1400" dirty="0">
                <a:solidFill>
                  <a:schemeClr val="bg1"/>
                </a:solidFill>
              </a:rPr>
              <a:t>1</a:t>
            </a:r>
          </a:p>
        </p:txBody>
      </p:sp>
      <p:sp>
        <p:nvSpPr>
          <p:cNvPr id="38" name="Textfeld 37"/>
          <p:cNvSpPr txBox="1"/>
          <p:nvPr/>
        </p:nvSpPr>
        <p:spPr>
          <a:xfrm>
            <a:off x="8305847" y="1629153"/>
            <a:ext cx="4033299" cy="5675567"/>
          </a:xfrm>
          <a:prstGeom prst="rect">
            <a:avLst/>
          </a:prstGeom>
          <a:noFill/>
        </p:spPr>
        <p:txBody>
          <a:bodyPr lIns="108878" tIns="54439" rIns="108878" bIns="54439">
            <a:spAutoFit/>
          </a:bodyPr>
          <a:lstStyle/>
          <a:p>
            <a:pPr>
              <a:spcBef>
                <a:spcPts val="714"/>
              </a:spcBef>
              <a:defRPr/>
            </a:pPr>
            <a:r>
              <a:rPr lang="de-DE" sz="1400" dirty="0"/>
              <a:t>        </a:t>
            </a:r>
            <a:r>
              <a:rPr lang="de-DE" sz="1400" b="1" dirty="0"/>
              <a:t>LED </a:t>
            </a:r>
            <a:r>
              <a:rPr lang="de-DE" sz="1400" b="1" dirty="0" err="1"/>
              <a:t>strips</a:t>
            </a:r>
            <a:r>
              <a:rPr lang="de-DE" sz="1400" b="1" dirty="0"/>
              <a:t> in </a:t>
            </a:r>
            <a:r>
              <a:rPr lang="de-DE" sz="1400" b="1" dirty="0" err="1"/>
              <a:t>door</a:t>
            </a:r>
            <a:r>
              <a:rPr lang="de-DE" sz="1400" b="1" dirty="0"/>
              <a:t> </a:t>
            </a:r>
            <a:r>
              <a:rPr lang="de-DE" sz="1400" b="1" dirty="0" err="1"/>
              <a:t>posts</a:t>
            </a:r>
            <a:endParaRPr lang="de-DE" sz="1400" b="1" dirty="0"/>
          </a:p>
          <a:p>
            <a:pPr>
              <a:spcBef>
                <a:spcPts val="714"/>
              </a:spcBef>
              <a:defRPr/>
            </a:pPr>
            <a:r>
              <a:rPr lang="de-DE" sz="1400" dirty="0"/>
              <a:t>        </a:t>
            </a:r>
            <a:r>
              <a:rPr lang="de-DE" sz="1400" b="1" dirty="0"/>
              <a:t>LED </a:t>
            </a:r>
            <a:r>
              <a:rPr lang="de-DE" sz="1400" b="1" dirty="0" err="1"/>
              <a:t>running</a:t>
            </a:r>
            <a:r>
              <a:rPr lang="de-DE" sz="1400" b="1" dirty="0"/>
              <a:t> </a:t>
            </a:r>
            <a:r>
              <a:rPr lang="de-DE" sz="1400" b="1" dirty="0" err="1"/>
              <a:t>lights</a:t>
            </a:r>
            <a:r>
              <a:rPr lang="de-DE" sz="1400" b="1" dirty="0"/>
              <a:t> on </a:t>
            </a:r>
            <a:r>
              <a:rPr lang="de-DE" sz="1400" b="1" dirty="0" err="1"/>
              <a:t>floor</a:t>
            </a:r>
            <a:endParaRPr lang="de-DE" sz="1400" b="1" dirty="0"/>
          </a:p>
          <a:p>
            <a:pPr marL="340243" indent="-340243">
              <a:spcBef>
                <a:spcPts val="714"/>
              </a:spcBef>
              <a:buFont typeface="Wingdings" pitchFamily="2" charset="2"/>
              <a:buChar char="à"/>
              <a:defRPr/>
            </a:pPr>
            <a:r>
              <a:rPr lang="de-DE" sz="1400" dirty="0" err="1"/>
              <a:t>better</a:t>
            </a:r>
            <a:r>
              <a:rPr lang="de-DE" sz="1400" dirty="0"/>
              <a:t> passenger </a:t>
            </a:r>
            <a:r>
              <a:rPr lang="de-DE" sz="1400" dirty="0" err="1"/>
              <a:t>guidance</a:t>
            </a:r>
            <a:endParaRPr lang="de-DE" sz="1400" dirty="0"/>
          </a:p>
          <a:p>
            <a:pPr marL="340243" indent="-340243">
              <a:spcBef>
                <a:spcPts val="714"/>
              </a:spcBef>
              <a:buFont typeface="Wingdings" pitchFamily="2" charset="2"/>
              <a:buChar char="à"/>
              <a:defRPr/>
            </a:pPr>
            <a:r>
              <a:rPr lang="de-DE" sz="1400" dirty="0" err="1"/>
              <a:t>Improved</a:t>
            </a:r>
            <a:r>
              <a:rPr lang="de-DE" sz="1400" dirty="0"/>
              <a:t> passenger </a:t>
            </a:r>
            <a:r>
              <a:rPr lang="de-DE" sz="1400" dirty="0" err="1"/>
              <a:t>flow</a:t>
            </a:r>
            <a:endParaRPr lang="de-DE" sz="1400" dirty="0"/>
          </a:p>
          <a:p>
            <a:pPr marL="884631" lvl="1" indent="-340243">
              <a:spcBef>
                <a:spcPts val="714"/>
              </a:spcBef>
              <a:buFont typeface="Wingdings" pitchFamily="2" charset="2"/>
              <a:buChar char="à"/>
              <a:defRPr/>
            </a:pPr>
            <a:r>
              <a:rPr lang="de-DE" sz="1400" dirty="0"/>
              <a:t>Green: </a:t>
            </a:r>
            <a:r>
              <a:rPr lang="de-DE" sz="1400" dirty="0" err="1"/>
              <a:t>flow</a:t>
            </a:r>
            <a:r>
              <a:rPr lang="de-DE" sz="1400" dirty="0"/>
              <a:t> </a:t>
            </a:r>
            <a:r>
              <a:rPr lang="de-DE" sz="1400" dirty="0" err="1"/>
              <a:t>mode</a:t>
            </a:r>
            <a:endParaRPr lang="de-DE" sz="1400" dirty="0"/>
          </a:p>
          <a:p>
            <a:pPr marL="884631" lvl="1" indent="-340243">
              <a:spcBef>
                <a:spcPts val="714"/>
              </a:spcBef>
              <a:buFont typeface="Wingdings" pitchFamily="2" charset="2"/>
              <a:buChar char="à"/>
              <a:defRPr/>
            </a:pPr>
            <a:r>
              <a:rPr lang="de-DE" sz="1400" dirty="0" err="1"/>
              <a:t>Red</a:t>
            </a:r>
            <a:r>
              <a:rPr lang="de-DE" sz="1400" dirty="0"/>
              <a:t>: </a:t>
            </a:r>
            <a:r>
              <a:rPr lang="de-DE" sz="1400" dirty="0" err="1"/>
              <a:t>backflow</a:t>
            </a:r>
            <a:r>
              <a:rPr lang="de-DE" sz="1400" dirty="0"/>
              <a:t>/</a:t>
            </a:r>
            <a:r>
              <a:rPr lang="de-DE" sz="1400" dirty="0" err="1"/>
              <a:t>intrusion</a:t>
            </a:r>
            <a:endParaRPr lang="de-DE" sz="1400" dirty="0"/>
          </a:p>
          <a:p>
            <a:pPr marL="884631" lvl="1" indent="-340243">
              <a:spcBef>
                <a:spcPts val="714"/>
              </a:spcBef>
              <a:buFont typeface="Wingdings" pitchFamily="2" charset="2"/>
              <a:buChar char="à"/>
              <a:defRPr/>
            </a:pPr>
            <a:r>
              <a:rPr lang="de-DE" sz="1400" dirty="0"/>
              <a:t>Yellow: </a:t>
            </a:r>
            <a:r>
              <a:rPr lang="de-DE" sz="1400" dirty="0" err="1"/>
              <a:t>technical</a:t>
            </a:r>
            <a:r>
              <a:rPr lang="de-DE" sz="1400" dirty="0"/>
              <a:t> </a:t>
            </a:r>
            <a:r>
              <a:rPr lang="de-DE" sz="1400" dirty="0" err="1"/>
              <a:t>alarm</a:t>
            </a:r>
            <a:endParaRPr lang="de-DE" sz="1400" dirty="0"/>
          </a:p>
          <a:p>
            <a:pPr lvl="1">
              <a:spcBef>
                <a:spcPts val="714"/>
              </a:spcBef>
              <a:defRPr/>
            </a:pPr>
            <a:endParaRPr lang="de-DE" sz="1400" dirty="0"/>
          </a:p>
          <a:p>
            <a:pPr>
              <a:spcBef>
                <a:spcPts val="714"/>
              </a:spcBef>
              <a:defRPr/>
            </a:pPr>
            <a:r>
              <a:rPr lang="de-DE" sz="1400" dirty="0"/>
              <a:t>        </a:t>
            </a:r>
            <a:r>
              <a:rPr lang="de-DE" sz="1400" b="1" dirty="0"/>
              <a:t>TOF-3D </a:t>
            </a:r>
            <a:r>
              <a:rPr lang="de-DE" sz="1400" b="1" dirty="0" err="1"/>
              <a:t>backflow</a:t>
            </a:r>
            <a:r>
              <a:rPr lang="de-DE" sz="1400" b="1" dirty="0"/>
              <a:t> </a:t>
            </a:r>
            <a:r>
              <a:rPr lang="de-DE" sz="1400" b="1" dirty="0" err="1"/>
              <a:t>sensor</a:t>
            </a:r>
            <a:endParaRPr lang="de-DE" sz="1400" b="1" dirty="0"/>
          </a:p>
          <a:p>
            <a:pPr marL="340243" indent="-340243">
              <a:spcBef>
                <a:spcPts val="714"/>
              </a:spcBef>
              <a:buFont typeface="Wingdings" pitchFamily="2" charset="2"/>
              <a:buChar char="à"/>
              <a:defRPr/>
            </a:pPr>
            <a:r>
              <a:rPr lang="de-DE" sz="1400" dirty="0"/>
              <a:t>Time-</a:t>
            </a:r>
            <a:r>
              <a:rPr lang="de-DE" sz="1400" dirty="0" err="1"/>
              <a:t>of</a:t>
            </a:r>
            <a:r>
              <a:rPr lang="de-DE" sz="1400" dirty="0"/>
              <a:t>-</a:t>
            </a:r>
            <a:r>
              <a:rPr lang="de-DE" sz="1400" dirty="0" err="1"/>
              <a:t>flight</a:t>
            </a:r>
            <a:r>
              <a:rPr lang="de-DE" sz="1400" dirty="0"/>
              <a:t> </a:t>
            </a:r>
            <a:r>
              <a:rPr lang="de-DE" sz="1400" dirty="0" err="1"/>
              <a:t>technology</a:t>
            </a:r>
            <a:endParaRPr lang="de-DE" sz="1400" dirty="0"/>
          </a:p>
          <a:p>
            <a:pPr marL="340243" indent="-340243">
              <a:spcBef>
                <a:spcPts val="714"/>
              </a:spcBef>
              <a:buFont typeface="Wingdings" pitchFamily="2" charset="2"/>
              <a:buChar char="à"/>
              <a:defRPr/>
            </a:pPr>
            <a:r>
              <a:rPr lang="de-DE" sz="1400" dirty="0"/>
              <a:t>Fast </a:t>
            </a:r>
            <a:r>
              <a:rPr lang="de-DE" sz="1400" dirty="0" err="1"/>
              <a:t>response</a:t>
            </a:r>
            <a:endParaRPr lang="de-DE" sz="1400" dirty="0"/>
          </a:p>
          <a:p>
            <a:pPr marL="340243" indent="-340243">
              <a:spcBef>
                <a:spcPts val="714"/>
              </a:spcBef>
              <a:buFont typeface="Wingdings" pitchFamily="2" charset="2"/>
              <a:buChar char="à"/>
              <a:defRPr/>
            </a:pPr>
            <a:r>
              <a:rPr lang="de-DE" sz="1400" dirty="0"/>
              <a:t>Works in total </a:t>
            </a:r>
            <a:r>
              <a:rPr lang="de-DE" sz="1400" dirty="0" err="1"/>
              <a:t>darkness</a:t>
            </a:r>
            <a:endParaRPr lang="de-DE" sz="1400" dirty="0"/>
          </a:p>
          <a:p>
            <a:pPr marL="340243" indent="-340243">
              <a:spcBef>
                <a:spcPts val="714"/>
              </a:spcBef>
              <a:buFont typeface="Wingdings" pitchFamily="2" charset="2"/>
              <a:buChar char="à"/>
              <a:defRPr/>
            </a:pPr>
            <a:r>
              <a:rPr lang="de-DE" sz="1400" dirty="0" err="1"/>
              <a:t>Less</a:t>
            </a:r>
            <a:r>
              <a:rPr lang="de-DE" sz="1400" dirty="0"/>
              <a:t> </a:t>
            </a:r>
            <a:r>
              <a:rPr lang="de-DE" sz="1400" dirty="0" err="1"/>
              <a:t>wrong</a:t>
            </a:r>
            <a:r>
              <a:rPr lang="de-DE" sz="1400" dirty="0"/>
              <a:t> </a:t>
            </a:r>
            <a:r>
              <a:rPr lang="de-DE" sz="1400" dirty="0" err="1"/>
              <a:t>alarms</a:t>
            </a:r>
            <a:endParaRPr lang="de-DE" sz="1400" dirty="0"/>
          </a:p>
          <a:p>
            <a:pPr marL="340243" indent="-340243">
              <a:spcBef>
                <a:spcPts val="714"/>
              </a:spcBef>
              <a:buFont typeface="Wingdings" pitchFamily="2" charset="2"/>
              <a:buChar char="à"/>
              <a:defRPr/>
            </a:pPr>
            <a:r>
              <a:rPr lang="de-DE" sz="1400" dirty="0"/>
              <a:t>3D-object </a:t>
            </a:r>
            <a:r>
              <a:rPr lang="de-DE" sz="1400" dirty="0" err="1"/>
              <a:t>tracking</a:t>
            </a:r>
            <a:endParaRPr lang="de-DE" sz="1400" dirty="0"/>
          </a:p>
          <a:p>
            <a:pPr marL="340243" indent="-340243">
              <a:spcBef>
                <a:spcPts val="714"/>
              </a:spcBef>
              <a:buFont typeface="Wingdings" pitchFamily="2" charset="2"/>
              <a:buChar char="à"/>
              <a:defRPr/>
            </a:pPr>
            <a:r>
              <a:rPr lang="de-DE" sz="1400" dirty="0"/>
              <a:t>Sabotage </a:t>
            </a:r>
            <a:r>
              <a:rPr lang="de-DE" sz="1400" dirty="0" err="1"/>
              <a:t>detection</a:t>
            </a:r>
            <a:endParaRPr lang="de-DE" sz="1400" dirty="0"/>
          </a:p>
          <a:p>
            <a:pPr marL="884631" lvl="1" indent="-340243">
              <a:buFont typeface="Wingdings" pitchFamily="2" charset="2"/>
              <a:buChar char="à"/>
              <a:defRPr/>
            </a:pPr>
            <a:endParaRPr lang="de-DE" sz="1400" dirty="0"/>
          </a:p>
          <a:p>
            <a:pPr marL="884631" lvl="1" indent="-340243">
              <a:buFont typeface="Wingdings" pitchFamily="2" charset="2"/>
              <a:buChar char="à"/>
              <a:defRPr/>
            </a:pPr>
            <a:endParaRPr lang="de-DE" sz="1400" dirty="0"/>
          </a:p>
          <a:p>
            <a:pPr lvl="1">
              <a:defRPr/>
            </a:pPr>
            <a:endParaRPr lang="de-DE" sz="1400" dirty="0"/>
          </a:p>
          <a:p>
            <a:pPr marL="340243" indent="-340243">
              <a:buFont typeface="Wingdings" pitchFamily="2" charset="2"/>
              <a:buChar char="à"/>
              <a:defRPr/>
            </a:pPr>
            <a:endParaRPr lang="de-DE" sz="1400" dirty="0"/>
          </a:p>
          <a:p>
            <a:pPr>
              <a:defRPr/>
            </a:pPr>
            <a:endParaRPr lang="de-DE" sz="1400" dirty="0"/>
          </a:p>
        </p:txBody>
      </p:sp>
    </p:spTree>
    <p:extLst>
      <p:ext uri="{BB962C8B-B14F-4D97-AF65-F5344CB8AC3E}">
        <p14:creationId xmlns:p14="http://schemas.microsoft.com/office/powerpoint/2010/main" val="3192375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cord-group_PowerPoint_16-9">
  <a:themeElements>
    <a:clrScheme name="Agtatec_Farben_PowerPoint">
      <a:dk1>
        <a:sysClr val="windowText" lastClr="000000"/>
      </a:dk1>
      <a:lt1>
        <a:srgbClr val="FFFFFF"/>
      </a:lt1>
      <a:dk2>
        <a:srgbClr val="000000"/>
      </a:dk2>
      <a:lt2>
        <a:srgbClr val="FFFFFF"/>
      </a:lt2>
      <a:accent1>
        <a:srgbClr val="0072C6"/>
      </a:accent1>
      <a:accent2>
        <a:srgbClr val="8DA9DA"/>
      </a:accent2>
      <a:accent3>
        <a:srgbClr val="DCE2F4"/>
      </a:accent3>
      <a:accent4>
        <a:srgbClr val="0C3665"/>
      </a:accent4>
      <a:accent5>
        <a:srgbClr val="8F8F8F"/>
      </a:accent5>
      <a:accent6>
        <a:srgbClr val="CCCCCC"/>
      </a:accent6>
      <a:hlink>
        <a:srgbClr val="000000"/>
      </a:hlink>
      <a:folHlink>
        <a:srgbClr val="000000"/>
      </a:folHlink>
    </a:clrScheme>
    <a:fontScheme name="Standard_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ts val="2340"/>
          </a:lnSpc>
          <a:spcAft>
            <a:spcPts val="567"/>
          </a:spcAft>
          <a:defRPr sz="1800" kern="600" dirty="0" err="1" smtClean="0"/>
        </a:defPPr>
      </a:lstStyle>
    </a:txDef>
  </a:objectDefaults>
  <a:extraClrSchemeLst/>
  <a:custClrLst>
    <a:custClr name="record blue">
      <a:srgbClr val="0072C6"/>
    </a:custClr>
    <a:custClr name="record blue 60%">
      <a:srgbClr val="8DA9DA"/>
    </a:custClr>
    <a:custClr name="record blue 20%">
      <a:srgbClr val="DCE2F4"/>
    </a:custClr>
    <a:custClr name="dark blue">
      <a:srgbClr val="0C3665"/>
    </a:custClr>
    <a:custClr name="dark grey">
      <a:srgbClr val="8F8F8F"/>
    </a:custClr>
    <a:custClr name="light grey">
      <a:srgbClr val="CCCCCC"/>
    </a:custClr>
    <a:custClr name="dark green">
      <a:srgbClr val="00810A"/>
    </a:custClr>
    <a:custClr name="light green">
      <a:srgbClr val="0CFF00"/>
    </a:custClr>
    <a:custClr name="red">
      <a:srgbClr val="C64124"/>
    </a:custClr>
    <a:custClr name="pink">
      <a:srgbClr val="AF4A9A"/>
    </a:custClr>
    <a:custClr name="dark purple">
      <a:srgbClr val="5B1287"/>
    </a:custClr>
    <a:custClr name="purple">
      <a:srgbClr val="897BB8"/>
    </a:custClr>
    <a:custClr name="dark orange">
      <a:srgbClr val="D68E25"/>
    </a:custClr>
    <a:custClr name="light orange">
      <a:srgbClr val="E5BD80"/>
    </a:custClr>
    <a:custClr name="yellow">
      <a:srgbClr val="F9F600"/>
    </a:custClr>
    <a:custClr name="turquoise">
      <a:srgbClr val="A2F9FF"/>
    </a:custClr>
    <a:custClr name="petrol">
      <a:srgbClr val="009EB3"/>
    </a:custClr>
    <a:custClr name="dark petrol">
      <a:srgbClr val="006777"/>
    </a:custClr>
  </a:custClr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Agtatec_PowerPoint_16-9</Template>
  <TotalTime>0</TotalTime>
  <Words>1223</Words>
  <Application>Microsoft Office PowerPoint</Application>
  <PresentationFormat>Benutzerdefiniert</PresentationFormat>
  <Paragraphs>493</Paragraphs>
  <Slides>27</Slides>
  <Notes>7</Notes>
  <HiddenSlides>1</HiddenSlides>
  <MMClips>1</MMClips>
  <ScaleCrop>false</ScaleCrop>
  <HeadingPairs>
    <vt:vector size="6" baseType="variant">
      <vt:variant>
        <vt:lpstr>Design</vt:lpstr>
      </vt:variant>
      <vt:variant>
        <vt:i4>1</vt:i4>
      </vt:variant>
      <vt:variant>
        <vt:lpstr>Eingebettete OLE-Server</vt:lpstr>
      </vt:variant>
      <vt:variant>
        <vt:i4>0</vt:i4>
      </vt:variant>
      <vt:variant>
        <vt:lpstr>Folientitel</vt:lpstr>
      </vt:variant>
      <vt:variant>
        <vt:i4>27</vt:i4>
      </vt:variant>
    </vt:vector>
  </HeadingPairs>
  <TitlesOfParts>
    <vt:vector size="28" baseType="lpstr">
      <vt:lpstr>record-group_PowerPoint_16-9</vt:lpstr>
      <vt:lpstr>record FlipFlow – Product Presentation</vt:lpstr>
      <vt:lpstr>Aviation, transport &amp; security products – that is record!</vt:lpstr>
      <vt:lpstr>record FlipFlow – Product video</vt:lpstr>
      <vt:lpstr>record FlipFlow – Exit Lane Breach Control</vt:lpstr>
      <vt:lpstr>record FlipFlow – product range</vt:lpstr>
      <vt:lpstr>record FlipFlow – product range</vt:lpstr>
      <vt:lpstr>A broad portfolio to meet specific flow &amp; security requirements</vt:lpstr>
      <vt:lpstr>PowerPoint-Präsentation</vt:lpstr>
      <vt:lpstr>record FlipFlow - Innovations (Whats new?)</vt:lpstr>
      <vt:lpstr>Creating a secure and hassle free environment – example TWIN</vt:lpstr>
      <vt:lpstr>Service/Maintenance via smart devices</vt:lpstr>
      <vt:lpstr>record REAL TIME – FlipFlow Management Software</vt:lpstr>
      <vt:lpstr>Service/Maintenance + Retrofit promise</vt:lpstr>
      <vt:lpstr>record FlipFlow – operating modes</vt:lpstr>
      <vt:lpstr>Options (extract)</vt:lpstr>
      <vt:lpstr>Connection to Building Management or Security Systems</vt:lpstr>
      <vt:lpstr>Documentation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record FlipFlow – references worldwide</vt:lpstr>
      <vt:lpstr>International relationships and tenders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presentation title</dc:title>
  <dc:creator>van Hooft Floris</dc:creator>
  <cp:lastModifiedBy>121-rzo</cp:lastModifiedBy>
  <cp:revision>19</cp:revision>
  <dcterms:created xsi:type="dcterms:W3CDTF">2018-06-26T06:49:26Z</dcterms:created>
  <dcterms:modified xsi:type="dcterms:W3CDTF">2019-09-03T05:44:34Z</dcterms:modified>
</cp:coreProperties>
</file>