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06.04.2016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 smtClean="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6577013" y="0"/>
            <a:ext cx="0" cy="304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019800" y="76200"/>
            <a:ext cx="3011488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de-DE" sz="1000" b="1" dirty="0" smtClean="0"/>
              <a:t>record</a:t>
            </a:r>
            <a:r>
              <a:rPr lang="en-GB" altLang="de-DE" sz="1000" dirty="0" smtClean="0"/>
              <a:t>    your global partner for entrance solutions</a:t>
            </a:r>
          </a:p>
        </p:txBody>
      </p:sp>
    </p:spTree>
    <p:extLst>
      <p:ext uri="{BB962C8B-B14F-4D97-AF65-F5344CB8AC3E}">
        <p14:creationId xmlns:p14="http://schemas.microsoft.com/office/powerpoint/2010/main" val="332924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06.04.2016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805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06.04.2016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404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06.04.2016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 smtClean="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6577013" y="0"/>
            <a:ext cx="0" cy="304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019800" y="76200"/>
            <a:ext cx="3011488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de-DE" sz="1000" b="1" dirty="0" smtClean="0"/>
              <a:t>record</a:t>
            </a:r>
            <a:r>
              <a:rPr lang="en-GB" altLang="de-DE" sz="1000" dirty="0" smtClean="0"/>
              <a:t>    your global partner for entrance solutions</a:t>
            </a:r>
          </a:p>
        </p:txBody>
      </p:sp>
    </p:spTree>
    <p:extLst>
      <p:ext uri="{BB962C8B-B14F-4D97-AF65-F5344CB8AC3E}">
        <p14:creationId xmlns:p14="http://schemas.microsoft.com/office/powerpoint/2010/main" val="266457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06.04.2016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24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06.04.2016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917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06.04.2016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613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06.04.2016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957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06.04.2016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567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06.04.2016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180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06.04.2016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602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5F423-0D60-4ADB-A91B-5E1254F781BD}" type="datetimeFigureOut">
              <a:rPr lang="de-CH" smtClean="0"/>
              <a:t>06.04.2016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 smtClean="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6577013" y="0"/>
            <a:ext cx="0" cy="304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019800" y="76200"/>
            <a:ext cx="3011488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de-DE" sz="1000" b="1" dirty="0" smtClean="0"/>
              <a:t>record</a:t>
            </a:r>
            <a:r>
              <a:rPr lang="en-GB" altLang="de-DE" sz="1000" dirty="0" smtClean="0"/>
              <a:t>    your global partner for entrance solutions</a:t>
            </a:r>
          </a:p>
        </p:txBody>
      </p:sp>
    </p:spTree>
    <p:extLst>
      <p:ext uri="{BB962C8B-B14F-4D97-AF65-F5344CB8AC3E}">
        <p14:creationId xmlns:p14="http://schemas.microsoft.com/office/powerpoint/2010/main" val="46732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my.record.ch/images/getFile?t=artikel&amp;f=dokument_fr&amp;id=128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my.record.ch/images/getFile?t=artikel&amp;f=dokument_fr&amp;id=129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Agta-record.com\dfs\Group_Marketing\TG%20&amp;%20Vertriebspartner\HHB%20(&#214;sterreich)\clean3.wmv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5825"/>
            <a:ext cx="81534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Freeform 4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77724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CLEAN</a:t>
            </a:r>
          </a:p>
          <a:p>
            <a:pPr>
              <a:spcBef>
                <a:spcPct val="25000"/>
              </a:spcBef>
            </a:pPr>
            <a:r>
              <a:rPr lang="fr-CH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les portes automatiques – c’est record !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Freeform 7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2" name="Picture 20" descr="record base lin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869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91561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Grafik 20" descr="DSC_01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891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5" name="Rectangle 22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Freeform 7"/>
          <p:cNvSpPr>
            <a:spLocks/>
          </p:cNvSpPr>
          <p:nvPr/>
        </p:nvSpPr>
        <p:spPr bwMode="auto">
          <a:xfrm>
            <a:off x="454025" y="1974850"/>
            <a:ext cx="7089775" cy="4198938"/>
          </a:xfrm>
          <a:custGeom>
            <a:avLst/>
            <a:gdLst>
              <a:gd name="T0" fmla="*/ 0 w 4466"/>
              <a:gd name="T1" fmla="*/ 2147483647 h 2645"/>
              <a:gd name="T2" fmla="*/ 0 w 4466"/>
              <a:gd name="T3" fmla="*/ 0 h 2645"/>
              <a:gd name="T4" fmla="*/ 2147483647 w 4466"/>
              <a:gd name="T5" fmla="*/ 2147483647 h 2645"/>
              <a:gd name="T6" fmla="*/ 2147483647 w 4466"/>
              <a:gd name="T7" fmla="*/ 2147483647 h 2645"/>
              <a:gd name="T8" fmla="*/ 2147483647 w 4466"/>
              <a:gd name="T9" fmla="*/ 2147483647 h 2645"/>
              <a:gd name="T10" fmla="*/ 2147483647 w 4466"/>
              <a:gd name="T11" fmla="*/ 2147483647 h 2645"/>
              <a:gd name="T12" fmla="*/ 2147483647 w 4466"/>
              <a:gd name="T13" fmla="*/ 2147483647 h 2645"/>
              <a:gd name="T14" fmla="*/ 2147483647 w 4466"/>
              <a:gd name="T15" fmla="*/ 2147483647 h 2645"/>
              <a:gd name="T16" fmla="*/ 2147483647 w 4466"/>
              <a:gd name="T17" fmla="*/ 2147483647 h 2645"/>
              <a:gd name="T18" fmla="*/ 2147483647 w 4466"/>
              <a:gd name="T19" fmla="*/ 2147483647 h 2645"/>
              <a:gd name="T20" fmla="*/ 2147483647 w 4466"/>
              <a:gd name="T21" fmla="*/ 2147483647 h 2645"/>
              <a:gd name="T22" fmla="*/ 2147483647 w 4466"/>
              <a:gd name="T23" fmla="*/ 2147483647 h 2645"/>
              <a:gd name="T24" fmla="*/ 2147483647 w 4466"/>
              <a:gd name="T25" fmla="*/ 2147483647 h 2645"/>
              <a:gd name="T26" fmla="*/ 0 w 4466"/>
              <a:gd name="T27" fmla="*/ 2147483647 h 26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66"/>
              <a:gd name="T43" fmla="*/ 0 h 2645"/>
              <a:gd name="T44" fmla="*/ 4466 w 4466"/>
              <a:gd name="T45" fmla="*/ 2645 h 26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66" h="2645">
                <a:moveTo>
                  <a:pt x="0" y="2645"/>
                </a:moveTo>
                <a:lnTo>
                  <a:pt x="0" y="0"/>
                </a:lnTo>
                <a:lnTo>
                  <a:pt x="4178" y="4"/>
                </a:lnTo>
                <a:lnTo>
                  <a:pt x="4238" y="6"/>
                </a:lnTo>
                <a:lnTo>
                  <a:pt x="4286" y="14"/>
                </a:lnTo>
                <a:lnTo>
                  <a:pt x="4334" y="34"/>
                </a:lnTo>
                <a:lnTo>
                  <a:pt x="4378" y="62"/>
                </a:lnTo>
                <a:lnTo>
                  <a:pt x="4414" y="98"/>
                </a:lnTo>
                <a:lnTo>
                  <a:pt x="4438" y="134"/>
                </a:lnTo>
                <a:lnTo>
                  <a:pt x="4454" y="168"/>
                </a:lnTo>
                <a:lnTo>
                  <a:pt x="4462" y="212"/>
                </a:lnTo>
                <a:lnTo>
                  <a:pt x="4466" y="292"/>
                </a:lnTo>
                <a:lnTo>
                  <a:pt x="4466" y="2644"/>
                </a:lnTo>
                <a:lnTo>
                  <a:pt x="0" y="2645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de-CH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CLEAN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de-CH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de-CH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0" name="Rectangle 24"/>
          <p:cNvSpPr>
            <a:spLocks noChangeArrowheads="1"/>
          </p:cNvSpPr>
          <p:nvPr/>
        </p:nvSpPr>
        <p:spPr bwMode="auto">
          <a:xfrm>
            <a:off x="609600" y="2087563"/>
            <a:ext cx="327660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Variantes</a:t>
            </a:r>
            <a:endParaRPr lang="de-DE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61" name="Grafik 5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419600"/>
            <a:ext cx="3124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Grafi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2514600"/>
            <a:ext cx="3124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Inhaltsplatzhalter 3" descr="DSC_4058.JPG"/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91000" y="4419600"/>
            <a:ext cx="3124200" cy="1524000"/>
          </a:xfrm>
        </p:spPr>
      </p:pic>
      <p:pic>
        <p:nvPicPr>
          <p:cNvPr id="23564" name="Picture 3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3124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Rectangle 28"/>
          <p:cNvSpPr>
            <a:spLocks noChangeArrowheads="1"/>
          </p:cNvSpPr>
          <p:nvPr/>
        </p:nvSpPr>
        <p:spPr bwMode="auto">
          <a:xfrm>
            <a:off x="609600" y="4343400"/>
            <a:ext cx="3276600" cy="1676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/>
          <a:lstStyle/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500"/>
          </a:p>
        </p:txBody>
      </p:sp>
      <p:sp>
        <p:nvSpPr>
          <p:cNvPr id="23566" name="Rectangle 29"/>
          <p:cNvSpPr>
            <a:spLocks noChangeArrowheads="1"/>
          </p:cNvSpPr>
          <p:nvPr/>
        </p:nvSpPr>
        <p:spPr bwMode="auto">
          <a:xfrm>
            <a:off x="4114800" y="2438400"/>
            <a:ext cx="3276600" cy="1676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/>
          <a:lstStyle/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500"/>
          </a:p>
        </p:txBody>
      </p:sp>
      <p:sp>
        <p:nvSpPr>
          <p:cNvPr id="23567" name="Rectangle 30"/>
          <p:cNvSpPr>
            <a:spLocks noChangeArrowheads="1"/>
          </p:cNvSpPr>
          <p:nvPr/>
        </p:nvSpPr>
        <p:spPr bwMode="auto">
          <a:xfrm>
            <a:off x="4114800" y="4348163"/>
            <a:ext cx="3276600" cy="1676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/>
          <a:lstStyle/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500"/>
          </a:p>
        </p:txBody>
      </p:sp>
      <p:sp>
        <p:nvSpPr>
          <p:cNvPr id="23568" name="Rectangle 32"/>
          <p:cNvSpPr>
            <a:spLocks noChangeArrowheads="1"/>
          </p:cNvSpPr>
          <p:nvPr/>
        </p:nvSpPr>
        <p:spPr bwMode="auto">
          <a:xfrm>
            <a:off x="609600" y="2438400"/>
            <a:ext cx="3276600" cy="1676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/>
          <a:lstStyle/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500"/>
          </a:p>
        </p:txBody>
      </p:sp>
      <p:pic>
        <p:nvPicPr>
          <p:cNvPr id="2358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05651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800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/>
            <a:ahLst/>
            <a:cxnLst>
              <a:cxn ang="0">
                <a:pos x="0" y="590"/>
              </a:cxn>
              <a:cxn ang="0">
                <a:pos x="9" y="0"/>
              </a:cxn>
              <a:cxn ang="0">
                <a:pos x="5753" y="18"/>
              </a:cxn>
              <a:cxn ang="0">
                <a:pos x="5755" y="3972"/>
              </a:cxn>
              <a:cxn ang="0">
                <a:pos x="5078" y="3981"/>
              </a:cxn>
              <a:cxn ang="0">
                <a:pos x="5078" y="899"/>
              </a:cxn>
              <a:cxn ang="0">
                <a:pos x="5013" y="760"/>
              </a:cxn>
              <a:cxn ang="0">
                <a:pos x="4902" y="645"/>
              </a:cxn>
              <a:cxn ang="0">
                <a:pos x="4796" y="608"/>
              </a:cxn>
              <a:cxn ang="0">
                <a:pos x="4677" y="590"/>
              </a:cxn>
              <a:cxn ang="0">
                <a:pos x="0" y="590"/>
              </a:cxn>
            </a:cxnLst>
            <a:rect l="0" t="0" r="r" b="b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0" name="Freeform 4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4725" y="10"/>
              </a:cxn>
              <a:cxn ang="0">
                <a:pos x="5235" y="430"/>
              </a:cxn>
              <a:cxn ang="0">
                <a:pos x="5238" y="3279"/>
              </a:cxn>
            </a:cxnLst>
            <a:rect l="0" t="0" r="r" b="b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28600" y="609600"/>
            <a:ext cx="77724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de-CH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CLEAN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de-CH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matériel</a:t>
            </a:r>
            <a:r>
              <a:rPr lang="de-CH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CH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d'information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16" name="Freeform 20"/>
          <p:cNvSpPr>
            <a:spLocks/>
          </p:cNvSpPr>
          <p:nvPr/>
        </p:nvSpPr>
        <p:spPr bwMode="auto">
          <a:xfrm>
            <a:off x="454025" y="1945258"/>
            <a:ext cx="7089775" cy="4198938"/>
          </a:xfrm>
          <a:custGeom>
            <a:avLst/>
            <a:gdLst/>
            <a:ahLst/>
            <a:cxnLst>
              <a:cxn ang="0">
                <a:pos x="0" y="2645"/>
              </a:cxn>
              <a:cxn ang="0">
                <a:pos x="0" y="0"/>
              </a:cxn>
              <a:cxn ang="0">
                <a:pos x="4178" y="4"/>
              </a:cxn>
              <a:cxn ang="0">
                <a:pos x="4238" y="6"/>
              </a:cxn>
              <a:cxn ang="0">
                <a:pos x="4286" y="14"/>
              </a:cxn>
              <a:cxn ang="0">
                <a:pos x="4334" y="34"/>
              </a:cxn>
              <a:cxn ang="0">
                <a:pos x="4378" y="62"/>
              </a:cxn>
              <a:cxn ang="0">
                <a:pos x="4414" y="98"/>
              </a:cxn>
              <a:cxn ang="0">
                <a:pos x="4438" y="134"/>
              </a:cxn>
              <a:cxn ang="0">
                <a:pos x="4454" y="168"/>
              </a:cxn>
              <a:cxn ang="0">
                <a:pos x="4462" y="212"/>
              </a:cxn>
              <a:cxn ang="0">
                <a:pos x="4466" y="292"/>
              </a:cxn>
              <a:cxn ang="0">
                <a:pos x="4466" y="2644"/>
              </a:cxn>
              <a:cxn ang="0">
                <a:pos x="0" y="2645"/>
              </a:cxn>
            </a:cxnLst>
            <a:rect l="0" t="0" r="r" b="b"/>
            <a:pathLst>
              <a:path w="4466" h="2645">
                <a:moveTo>
                  <a:pt x="0" y="2645"/>
                </a:moveTo>
                <a:lnTo>
                  <a:pt x="0" y="0"/>
                </a:lnTo>
                <a:lnTo>
                  <a:pt x="4178" y="4"/>
                </a:lnTo>
                <a:lnTo>
                  <a:pt x="4238" y="6"/>
                </a:lnTo>
                <a:lnTo>
                  <a:pt x="4286" y="14"/>
                </a:lnTo>
                <a:lnTo>
                  <a:pt x="4334" y="34"/>
                </a:lnTo>
                <a:lnTo>
                  <a:pt x="4378" y="62"/>
                </a:lnTo>
                <a:lnTo>
                  <a:pt x="4414" y="98"/>
                </a:lnTo>
                <a:lnTo>
                  <a:pt x="4438" y="134"/>
                </a:lnTo>
                <a:lnTo>
                  <a:pt x="4454" y="168"/>
                </a:lnTo>
                <a:lnTo>
                  <a:pt x="4462" y="212"/>
                </a:lnTo>
                <a:lnTo>
                  <a:pt x="4466" y="292"/>
                </a:lnTo>
                <a:lnTo>
                  <a:pt x="4466" y="2644"/>
                </a:lnTo>
                <a:lnTo>
                  <a:pt x="0" y="2645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593725" y="2087563"/>
            <a:ext cx="4968875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– </a:t>
            </a:r>
            <a:r>
              <a:rPr lang="en-GB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matériel</a:t>
            </a:r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d'information</a:t>
            </a:r>
            <a:endParaRPr lang="en-GB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auto">
          <a:xfrm>
            <a:off x="2336800" y="2438400"/>
            <a:ext cx="1600200" cy="381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2336800" y="2438400"/>
            <a:ext cx="1600200" cy="1676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/>
          <a:lstStyle/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Appel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d'offres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22" name="Rectangle 26"/>
          <p:cNvSpPr>
            <a:spLocks noChangeArrowheads="1"/>
          </p:cNvSpPr>
          <p:nvPr/>
        </p:nvSpPr>
        <p:spPr bwMode="auto">
          <a:xfrm>
            <a:off x="4064000" y="2438400"/>
            <a:ext cx="1600200" cy="381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Rectangle 27"/>
          <p:cNvSpPr>
            <a:spLocks noChangeArrowheads="1"/>
          </p:cNvSpPr>
          <p:nvPr/>
        </p:nvSpPr>
        <p:spPr bwMode="auto">
          <a:xfrm>
            <a:off x="4064000" y="2438400"/>
            <a:ext cx="1600200" cy="1676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rIns="0" bIns="91440"/>
          <a:lstStyle/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Brochures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34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609600" y="2438400"/>
            <a:ext cx="1600200" cy="381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609600" y="2438400"/>
            <a:ext cx="1600200" cy="1676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/>
          <a:lstStyle/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Fiche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technique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390" y="2889190"/>
            <a:ext cx="798619" cy="113557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79" y="2879574"/>
            <a:ext cx="829842" cy="113557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017" y="2889190"/>
            <a:ext cx="812165" cy="11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948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800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Freeform 4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87630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de-CH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CLEAN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de-CH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Portes </a:t>
            </a:r>
            <a:r>
              <a:rPr lang="de-CH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automatiques</a:t>
            </a:r>
            <a:r>
              <a:rPr lang="de-CH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lang="de-CH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de-D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environnements</a:t>
            </a:r>
            <a:r>
              <a:rPr lang="de-CH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de-D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contrôlés </a:t>
            </a:r>
            <a:r>
              <a:rPr lang="fr-CH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aux exigences </a:t>
            </a:r>
            <a:r>
              <a:rPr lang="fr-CH" altLang="de-D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particulières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Freeform 7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304800" y="5181600"/>
            <a:ext cx="5029200" cy="1143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endParaRPr lang="de-CH" altLang="de-DE" sz="1300">
              <a:solidFill>
                <a:schemeClr val="bg1"/>
              </a:solidFill>
            </a:endParaRPr>
          </a:p>
        </p:txBody>
      </p:sp>
      <p:sp>
        <p:nvSpPr>
          <p:cNvPr id="15367" name="Rectangle 22"/>
          <p:cNvSpPr>
            <a:spLocks noChangeArrowheads="1"/>
          </p:cNvSpPr>
          <p:nvPr/>
        </p:nvSpPr>
        <p:spPr bwMode="auto">
          <a:xfrm>
            <a:off x="0" y="1981200"/>
            <a:ext cx="22098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23"/>
          <p:cNvSpPr txBox="1">
            <a:spLocks noChangeArrowheads="1"/>
          </p:cNvSpPr>
          <p:nvPr/>
        </p:nvSpPr>
        <p:spPr bwMode="auto">
          <a:xfrm>
            <a:off x="228600" y="2133600"/>
            <a:ext cx="1905000" cy="3886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tant que fabricant leader dans ce domaine, nous offrons individuelle, unique et adaptée aux besoins des clients à partir d'une large gamme de produits.</a:t>
            </a:r>
            <a:endParaRPr lang="de-CH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9" name="Rectangle 24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838271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800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77724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CLEAN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en-GB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altLang="de-D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amme</a:t>
            </a:r>
            <a:r>
              <a:rPr lang="en-GB" altLang="de-D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produits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Freeform 5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Rectangle 22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Freeform 23"/>
          <p:cNvSpPr>
            <a:spLocks/>
          </p:cNvSpPr>
          <p:nvPr/>
        </p:nvSpPr>
        <p:spPr bwMode="auto">
          <a:xfrm>
            <a:off x="454025" y="1974850"/>
            <a:ext cx="7089775" cy="4198938"/>
          </a:xfrm>
          <a:custGeom>
            <a:avLst/>
            <a:gdLst>
              <a:gd name="T0" fmla="*/ 0 w 4466"/>
              <a:gd name="T1" fmla="*/ 2147483647 h 2645"/>
              <a:gd name="T2" fmla="*/ 0 w 4466"/>
              <a:gd name="T3" fmla="*/ 0 h 2645"/>
              <a:gd name="T4" fmla="*/ 2147483647 w 4466"/>
              <a:gd name="T5" fmla="*/ 2147483647 h 2645"/>
              <a:gd name="T6" fmla="*/ 2147483647 w 4466"/>
              <a:gd name="T7" fmla="*/ 2147483647 h 2645"/>
              <a:gd name="T8" fmla="*/ 2147483647 w 4466"/>
              <a:gd name="T9" fmla="*/ 2147483647 h 2645"/>
              <a:gd name="T10" fmla="*/ 2147483647 w 4466"/>
              <a:gd name="T11" fmla="*/ 2147483647 h 2645"/>
              <a:gd name="T12" fmla="*/ 2147483647 w 4466"/>
              <a:gd name="T13" fmla="*/ 2147483647 h 2645"/>
              <a:gd name="T14" fmla="*/ 2147483647 w 4466"/>
              <a:gd name="T15" fmla="*/ 2147483647 h 2645"/>
              <a:gd name="T16" fmla="*/ 2147483647 w 4466"/>
              <a:gd name="T17" fmla="*/ 2147483647 h 2645"/>
              <a:gd name="T18" fmla="*/ 2147483647 w 4466"/>
              <a:gd name="T19" fmla="*/ 2147483647 h 2645"/>
              <a:gd name="T20" fmla="*/ 2147483647 w 4466"/>
              <a:gd name="T21" fmla="*/ 2147483647 h 2645"/>
              <a:gd name="T22" fmla="*/ 2147483647 w 4466"/>
              <a:gd name="T23" fmla="*/ 2147483647 h 2645"/>
              <a:gd name="T24" fmla="*/ 2147483647 w 4466"/>
              <a:gd name="T25" fmla="*/ 2147483647 h 2645"/>
              <a:gd name="T26" fmla="*/ 0 w 4466"/>
              <a:gd name="T27" fmla="*/ 2147483647 h 26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66"/>
              <a:gd name="T43" fmla="*/ 0 h 2645"/>
              <a:gd name="T44" fmla="*/ 4466 w 4466"/>
              <a:gd name="T45" fmla="*/ 2645 h 26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66" h="2645">
                <a:moveTo>
                  <a:pt x="0" y="2645"/>
                </a:moveTo>
                <a:lnTo>
                  <a:pt x="0" y="0"/>
                </a:lnTo>
                <a:lnTo>
                  <a:pt x="4178" y="4"/>
                </a:lnTo>
                <a:lnTo>
                  <a:pt x="4238" y="6"/>
                </a:lnTo>
                <a:lnTo>
                  <a:pt x="4286" y="14"/>
                </a:lnTo>
                <a:lnTo>
                  <a:pt x="4334" y="34"/>
                </a:lnTo>
                <a:lnTo>
                  <a:pt x="4378" y="62"/>
                </a:lnTo>
                <a:lnTo>
                  <a:pt x="4414" y="98"/>
                </a:lnTo>
                <a:lnTo>
                  <a:pt x="4438" y="134"/>
                </a:lnTo>
                <a:lnTo>
                  <a:pt x="4454" y="168"/>
                </a:lnTo>
                <a:lnTo>
                  <a:pt x="4462" y="212"/>
                </a:lnTo>
                <a:lnTo>
                  <a:pt x="4466" y="292"/>
                </a:lnTo>
                <a:lnTo>
                  <a:pt x="4466" y="2644"/>
                </a:lnTo>
                <a:lnTo>
                  <a:pt x="0" y="2645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Rectangle 24"/>
          <p:cNvSpPr>
            <a:spLocks noChangeArrowheads="1"/>
          </p:cNvSpPr>
          <p:nvPr/>
        </p:nvSpPr>
        <p:spPr bwMode="auto">
          <a:xfrm>
            <a:off x="609600" y="2438400"/>
            <a:ext cx="6781800" cy="3581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/>
          <a:lstStyle/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Les vantaux en acier inoxydable, surface HPL  ou </a:t>
            </a: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vitré</a:t>
            </a: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tanches 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ou non étanches, les portes sont disponibles en un ou deux vantaux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Automatisé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manuel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En option avec des </a:t>
            </a: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oculus</a:t>
            </a: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Protection 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anti X conformément avec DIN </a:t>
            </a: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6834</a:t>
            </a: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Portes avec une </a:t>
            </a: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affaiblissement acoustique testé à 42 </a:t>
            </a: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609600" y="2087563"/>
            <a:ext cx="3276600" cy="2308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altLang="de-D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Gamme</a:t>
            </a:r>
            <a:r>
              <a:rPr lang="en-GB" altLang="de-D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altLang="de-D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produits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4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20539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800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77724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CLEAN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en-GB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</p:txBody>
      </p:sp>
      <p:sp>
        <p:nvSpPr>
          <p:cNvPr id="17412" name="Freeform 5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Rectangle 22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Freeform 23"/>
          <p:cNvSpPr>
            <a:spLocks/>
          </p:cNvSpPr>
          <p:nvPr/>
        </p:nvSpPr>
        <p:spPr bwMode="auto">
          <a:xfrm>
            <a:off x="454025" y="1974850"/>
            <a:ext cx="7089775" cy="4198938"/>
          </a:xfrm>
          <a:custGeom>
            <a:avLst/>
            <a:gdLst>
              <a:gd name="T0" fmla="*/ 0 w 4466"/>
              <a:gd name="T1" fmla="*/ 2147483647 h 2645"/>
              <a:gd name="T2" fmla="*/ 0 w 4466"/>
              <a:gd name="T3" fmla="*/ 0 h 2645"/>
              <a:gd name="T4" fmla="*/ 2147483647 w 4466"/>
              <a:gd name="T5" fmla="*/ 2147483647 h 2645"/>
              <a:gd name="T6" fmla="*/ 2147483647 w 4466"/>
              <a:gd name="T7" fmla="*/ 2147483647 h 2645"/>
              <a:gd name="T8" fmla="*/ 2147483647 w 4466"/>
              <a:gd name="T9" fmla="*/ 2147483647 h 2645"/>
              <a:gd name="T10" fmla="*/ 2147483647 w 4466"/>
              <a:gd name="T11" fmla="*/ 2147483647 h 2645"/>
              <a:gd name="T12" fmla="*/ 2147483647 w 4466"/>
              <a:gd name="T13" fmla="*/ 2147483647 h 2645"/>
              <a:gd name="T14" fmla="*/ 2147483647 w 4466"/>
              <a:gd name="T15" fmla="*/ 2147483647 h 2645"/>
              <a:gd name="T16" fmla="*/ 2147483647 w 4466"/>
              <a:gd name="T17" fmla="*/ 2147483647 h 2645"/>
              <a:gd name="T18" fmla="*/ 2147483647 w 4466"/>
              <a:gd name="T19" fmla="*/ 2147483647 h 2645"/>
              <a:gd name="T20" fmla="*/ 2147483647 w 4466"/>
              <a:gd name="T21" fmla="*/ 2147483647 h 2645"/>
              <a:gd name="T22" fmla="*/ 2147483647 w 4466"/>
              <a:gd name="T23" fmla="*/ 2147483647 h 2645"/>
              <a:gd name="T24" fmla="*/ 2147483647 w 4466"/>
              <a:gd name="T25" fmla="*/ 2147483647 h 2645"/>
              <a:gd name="T26" fmla="*/ 0 w 4466"/>
              <a:gd name="T27" fmla="*/ 2147483647 h 26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66"/>
              <a:gd name="T43" fmla="*/ 0 h 2645"/>
              <a:gd name="T44" fmla="*/ 4466 w 4466"/>
              <a:gd name="T45" fmla="*/ 2645 h 26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66" h="2645">
                <a:moveTo>
                  <a:pt x="0" y="2645"/>
                </a:moveTo>
                <a:lnTo>
                  <a:pt x="0" y="0"/>
                </a:lnTo>
                <a:lnTo>
                  <a:pt x="4178" y="4"/>
                </a:lnTo>
                <a:lnTo>
                  <a:pt x="4238" y="6"/>
                </a:lnTo>
                <a:lnTo>
                  <a:pt x="4286" y="14"/>
                </a:lnTo>
                <a:lnTo>
                  <a:pt x="4334" y="34"/>
                </a:lnTo>
                <a:lnTo>
                  <a:pt x="4378" y="62"/>
                </a:lnTo>
                <a:lnTo>
                  <a:pt x="4414" y="98"/>
                </a:lnTo>
                <a:lnTo>
                  <a:pt x="4438" y="134"/>
                </a:lnTo>
                <a:lnTo>
                  <a:pt x="4454" y="168"/>
                </a:lnTo>
                <a:lnTo>
                  <a:pt x="4462" y="212"/>
                </a:lnTo>
                <a:lnTo>
                  <a:pt x="4466" y="292"/>
                </a:lnTo>
                <a:lnTo>
                  <a:pt x="4466" y="2644"/>
                </a:lnTo>
                <a:lnTo>
                  <a:pt x="0" y="2645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Rectangle 24"/>
          <p:cNvSpPr>
            <a:spLocks noChangeArrowheads="1"/>
          </p:cNvSpPr>
          <p:nvPr/>
        </p:nvSpPr>
        <p:spPr bwMode="auto">
          <a:xfrm>
            <a:off x="609600" y="2438400"/>
            <a:ext cx="6781800" cy="3581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/>
          <a:lstStyle/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Laboratoires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Salles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d'opération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Unités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soins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intensifs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Serrures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salles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blanches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de 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radiologie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L'industrie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pharmaceutique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recherche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Restauration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Studios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d'enregistrement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espaces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acoustiques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L'industrie électronique </a:t>
            </a: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(salle 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blanche)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7" name="Rectangle 25"/>
          <p:cNvSpPr>
            <a:spLocks noChangeArrowheads="1"/>
          </p:cNvSpPr>
          <p:nvPr/>
        </p:nvSpPr>
        <p:spPr bwMode="auto">
          <a:xfrm>
            <a:off x="609600" y="2087563"/>
            <a:ext cx="327660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de-DE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3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383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883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Modell </a:t>
            </a:r>
            <a:r>
              <a:rPr lang="de-CH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de-CH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CLEAN K1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fr-CH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Portes automatiques étanche </a:t>
            </a:r>
            <a:r>
              <a:rPr lang="fr-CH" altLang="de-D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à la </a:t>
            </a:r>
            <a:r>
              <a:rPr lang="fr-CH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fermeture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Freeform 5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Rectangle 21"/>
          <p:cNvSpPr>
            <a:spLocks noChangeArrowheads="1"/>
          </p:cNvSpPr>
          <p:nvPr/>
        </p:nvSpPr>
        <p:spPr bwMode="auto">
          <a:xfrm>
            <a:off x="0" y="1981200"/>
            <a:ext cx="22098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22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228600" y="2133600"/>
            <a:ext cx="1895128" cy="3886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fr-CH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modèle de base de la production record CLEAN est la porte coulissante, modèle K1 actionné manuellement</a:t>
            </a:r>
            <a:r>
              <a:rPr lang="de-CH" alt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altLang="de-D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fr-CH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modèle à étanchéité à la fermeture à un vantail</a:t>
            </a:r>
            <a:endParaRPr lang="fr-CH" altLang="de-DE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fr-CH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les modèles spéciaux par </a:t>
            </a:r>
            <a:r>
              <a:rPr lang="fr-CH" alt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</a:t>
            </a:r>
            <a:r>
              <a:rPr lang="de-CH" alt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altLang="de-D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8950" lvl="2" indent="-144463">
              <a:spcBef>
                <a:spcPct val="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de-CH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de-CH" altLang="de-DE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hermétiques</a:t>
            </a:r>
            <a:endParaRPr lang="de-CH" altLang="de-DE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8950" lvl="2" indent="-144463">
              <a:spcBef>
                <a:spcPct val="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fr-CH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de protection anti X</a:t>
            </a:r>
            <a:endParaRPr lang="de-CH" altLang="de-D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8950" lvl="2" indent="-144463">
              <a:spcBef>
                <a:spcPct val="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de-CH" altLang="de-DE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Fonction</a:t>
            </a:r>
            <a:r>
              <a:rPr lang="de-CH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de-DE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</a:t>
            </a:r>
            <a:r>
              <a:rPr lang="de-CH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de-DE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fumée</a:t>
            </a:r>
            <a:endParaRPr lang="de-CH" altLang="de-D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8950" lvl="2" indent="-144463">
              <a:spcBef>
                <a:spcPct val="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de-CH" altLang="de-DE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de-CH" alt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de-DE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</a:t>
            </a:r>
            <a:endParaRPr lang="de-CH" altLang="de-D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8950" lvl="2" indent="-144463">
              <a:spcBef>
                <a:spcPct val="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de-CH" alt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 </a:t>
            </a:r>
            <a:r>
              <a:rPr lang="de-CH" altLang="de-DE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acoustique</a:t>
            </a:r>
            <a:endParaRPr lang="de-CH" altLang="de-DE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8950" lvl="2" indent="-144463">
              <a:spcBef>
                <a:spcPct val="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de-CH" altLang="de-DE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Chambre</a:t>
            </a:r>
            <a:r>
              <a:rPr lang="de-CH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humide</a:t>
            </a:r>
          </a:p>
          <a:p>
            <a:pPr marL="488950" lvl="2" indent="-144463">
              <a:spcBef>
                <a:spcPct val="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de-CH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de-DE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</a:t>
            </a:r>
            <a:r>
              <a:rPr lang="de-CH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de-DE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vitrée</a:t>
            </a:r>
            <a:endParaRPr lang="de-CH" altLang="de-DE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5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83502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lean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683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Freeform 3"/>
          <p:cNvSpPr>
            <a:spLocks/>
          </p:cNvSpPr>
          <p:nvPr/>
        </p:nvSpPr>
        <p:spPr bwMode="auto">
          <a:xfrm>
            <a:off x="-77788" y="373063"/>
            <a:ext cx="9320213" cy="7237412"/>
          </a:xfrm>
          <a:custGeom>
            <a:avLst/>
            <a:gdLst>
              <a:gd name="T0" fmla="*/ 0 w 5871"/>
              <a:gd name="T1" fmla="*/ 2147483647 h 4559"/>
              <a:gd name="T2" fmla="*/ 2147483647 w 5871"/>
              <a:gd name="T3" fmla="*/ 0 h 4559"/>
              <a:gd name="T4" fmla="*/ 2147483647 w 5871"/>
              <a:gd name="T5" fmla="*/ 2147483647 h 4559"/>
              <a:gd name="T6" fmla="*/ 2147483647 w 5871"/>
              <a:gd name="T7" fmla="*/ 2147483647 h 4559"/>
              <a:gd name="T8" fmla="*/ 2147483647 w 5871"/>
              <a:gd name="T9" fmla="*/ 2147483647 h 4559"/>
              <a:gd name="T10" fmla="*/ 2147483647 w 5871"/>
              <a:gd name="T11" fmla="*/ 2147483647 h 4559"/>
              <a:gd name="T12" fmla="*/ 2147483647 w 5871"/>
              <a:gd name="T13" fmla="*/ 2147483647 h 4559"/>
              <a:gd name="T14" fmla="*/ 2147483647 w 5871"/>
              <a:gd name="T15" fmla="*/ 2147483647 h 4559"/>
              <a:gd name="T16" fmla="*/ 2147483647 w 5871"/>
              <a:gd name="T17" fmla="*/ 2147483647 h 4559"/>
              <a:gd name="T18" fmla="*/ 2147483647 w 5871"/>
              <a:gd name="T19" fmla="*/ 2147483647 h 4559"/>
              <a:gd name="T20" fmla="*/ 0 w 5871"/>
              <a:gd name="T21" fmla="*/ 2147483647 h 45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71"/>
              <a:gd name="T34" fmla="*/ 0 h 4559"/>
              <a:gd name="T35" fmla="*/ 5755 w 5871"/>
              <a:gd name="T36" fmla="*/ 3981 h 45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71" h="4559">
                <a:moveTo>
                  <a:pt x="8" y="673"/>
                </a:moveTo>
                <a:lnTo>
                  <a:pt x="0" y="0"/>
                </a:lnTo>
                <a:lnTo>
                  <a:pt x="5871" y="0"/>
                </a:lnTo>
                <a:lnTo>
                  <a:pt x="5867" y="4559"/>
                </a:lnTo>
                <a:lnTo>
                  <a:pt x="18" y="4493"/>
                </a:lnTo>
                <a:lnTo>
                  <a:pt x="9" y="3930"/>
                </a:lnTo>
                <a:lnTo>
                  <a:pt x="5091" y="3943"/>
                </a:lnTo>
                <a:lnTo>
                  <a:pt x="5086" y="982"/>
                </a:lnTo>
                <a:lnTo>
                  <a:pt x="5021" y="843"/>
                </a:lnTo>
                <a:lnTo>
                  <a:pt x="4910" y="728"/>
                </a:lnTo>
                <a:lnTo>
                  <a:pt x="4804" y="691"/>
                </a:lnTo>
                <a:lnTo>
                  <a:pt x="4685" y="673"/>
                </a:lnTo>
                <a:lnTo>
                  <a:pt x="8" y="67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Freeform 5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7772400" cy="102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</a:p>
          <a:p>
            <a:pPr>
              <a:spcBef>
                <a:spcPct val="50000"/>
              </a:spcBef>
            </a:pPr>
            <a:r>
              <a:rPr lang="fr-CH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Portes automatiques pour environnements aux exigences particulières </a:t>
            </a:r>
            <a:endParaRPr lang="en-GB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15256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63663"/>
            <a:ext cx="8077200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modèle</a:t>
            </a:r>
            <a:r>
              <a:rPr lang="de-CH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de-CH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CLEAN K1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de-CH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équipement</a:t>
            </a:r>
            <a:r>
              <a:rPr lang="de-CH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Freeform 5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Freeform 7"/>
          <p:cNvSpPr>
            <a:spLocks/>
          </p:cNvSpPr>
          <p:nvPr/>
        </p:nvSpPr>
        <p:spPr bwMode="auto">
          <a:xfrm>
            <a:off x="457200" y="1981200"/>
            <a:ext cx="7089775" cy="4191000"/>
          </a:xfrm>
          <a:custGeom>
            <a:avLst/>
            <a:gdLst>
              <a:gd name="T0" fmla="*/ 0 w 4466"/>
              <a:gd name="T1" fmla="*/ 2147483647 h 2645"/>
              <a:gd name="T2" fmla="*/ 0 w 4466"/>
              <a:gd name="T3" fmla="*/ 0 h 2645"/>
              <a:gd name="T4" fmla="*/ 2147483647 w 4466"/>
              <a:gd name="T5" fmla="*/ 2147483647 h 2645"/>
              <a:gd name="T6" fmla="*/ 2147483647 w 4466"/>
              <a:gd name="T7" fmla="*/ 2147483647 h 2645"/>
              <a:gd name="T8" fmla="*/ 2147483647 w 4466"/>
              <a:gd name="T9" fmla="*/ 2147483647 h 2645"/>
              <a:gd name="T10" fmla="*/ 2147483647 w 4466"/>
              <a:gd name="T11" fmla="*/ 2147483647 h 2645"/>
              <a:gd name="T12" fmla="*/ 2147483647 w 4466"/>
              <a:gd name="T13" fmla="*/ 2147483647 h 2645"/>
              <a:gd name="T14" fmla="*/ 2147483647 w 4466"/>
              <a:gd name="T15" fmla="*/ 2147483647 h 2645"/>
              <a:gd name="T16" fmla="*/ 2147483647 w 4466"/>
              <a:gd name="T17" fmla="*/ 2147483647 h 2645"/>
              <a:gd name="T18" fmla="*/ 2147483647 w 4466"/>
              <a:gd name="T19" fmla="*/ 2147483647 h 2645"/>
              <a:gd name="T20" fmla="*/ 2147483647 w 4466"/>
              <a:gd name="T21" fmla="*/ 2147483647 h 2645"/>
              <a:gd name="T22" fmla="*/ 2147483647 w 4466"/>
              <a:gd name="T23" fmla="*/ 2147483647 h 2645"/>
              <a:gd name="T24" fmla="*/ 2147483647 w 4466"/>
              <a:gd name="T25" fmla="*/ 2147483647 h 2645"/>
              <a:gd name="T26" fmla="*/ 0 w 4466"/>
              <a:gd name="T27" fmla="*/ 2147483647 h 26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66"/>
              <a:gd name="T43" fmla="*/ 0 h 2645"/>
              <a:gd name="T44" fmla="*/ 4466 w 4466"/>
              <a:gd name="T45" fmla="*/ 2645 h 26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66" h="2645">
                <a:moveTo>
                  <a:pt x="0" y="2645"/>
                </a:moveTo>
                <a:lnTo>
                  <a:pt x="0" y="0"/>
                </a:lnTo>
                <a:lnTo>
                  <a:pt x="4178" y="4"/>
                </a:lnTo>
                <a:lnTo>
                  <a:pt x="4238" y="6"/>
                </a:lnTo>
                <a:lnTo>
                  <a:pt x="4286" y="14"/>
                </a:lnTo>
                <a:lnTo>
                  <a:pt x="4334" y="34"/>
                </a:lnTo>
                <a:lnTo>
                  <a:pt x="4378" y="62"/>
                </a:lnTo>
                <a:lnTo>
                  <a:pt x="4414" y="98"/>
                </a:lnTo>
                <a:lnTo>
                  <a:pt x="4438" y="134"/>
                </a:lnTo>
                <a:lnTo>
                  <a:pt x="4454" y="168"/>
                </a:lnTo>
                <a:lnTo>
                  <a:pt x="4462" y="212"/>
                </a:lnTo>
                <a:lnTo>
                  <a:pt x="4466" y="292"/>
                </a:lnTo>
                <a:lnTo>
                  <a:pt x="4466" y="2644"/>
                </a:lnTo>
                <a:lnTo>
                  <a:pt x="0" y="2645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567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254651"/>
              </p:ext>
            </p:extLst>
          </p:nvPr>
        </p:nvGraphicFramePr>
        <p:xfrm>
          <a:off x="576263" y="1981200"/>
          <a:ext cx="6815137" cy="4297680"/>
        </p:xfrm>
        <a:graphic>
          <a:graphicData uri="http://schemas.openxmlformats.org/drawingml/2006/table">
            <a:tbl>
              <a:tblPr/>
              <a:tblGrid>
                <a:gridCol w="2051521"/>
                <a:gridCol w="4763616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Vantail</a:t>
                      </a:r>
                      <a:r>
                        <a:rPr kumimoji="0" lang="de-DE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 </a:t>
                      </a:r>
                      <a:r>
                        <a:rPr kumimoji="0" lang="de-DE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porte</a:t>
                      </a:r>
                      <a:endParaRPr kumimoji="0" lang="de-DE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91440" marB="9144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946A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91440" marB="9144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Épaisseur de la feuille du vantail 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9238" marR="0" lvl="1" indent="-247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Char char="è"/>
                        <a:tabLst/>
                      </a:pP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 mm</a:t>
                      </a:r>
                      <a:endParaRPr kumimoji="0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Profilé</a:t>
                      </a: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d’encadrement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9238" marR="0" lvl="1" indent="-247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Char char="è"/>
                        <a:tabLst/>
                      </a:pP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Profilé en aluminium anodisé, 56 mm sur tout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Structure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9238" marR="0" lvl="1" indent="-247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Char char="è"/>
                        <a:tabLst/>
                      </a:pP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Feuille de stratifié HPL de 0,8 mm sur panneau MDF de 3 mm comme matériau de support 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Étanchéité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9238" marR="0" lvl="1" indent="-247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Char char="è"/>
                        <a:tabLst/>
                      </a:pP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Les joints en caoutchouc insérés sur les vantaux adhèrent aux bords du cadre dormant et au sol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Opération</a:t>
                      </a:r>
                      <a:endParaRPr kumimoji="0" lang="de-DE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Poignée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9238" marR="0" lvl="1" indent="-247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Char char="è"/>
                        <a:tabLst/>
                      </a:pP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acier inoxydable poignée de levier pour un fonctionnement manuel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Encadrement baie</a:t>
                      </a:r>
                      <a:endParaRPr kumimoji="0" lang="de-DE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9144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Encadrement</a:t>
                      </a: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baie</a:t>
                      </a: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système</a:t>
                      </a: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HPL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9238" marR="0" lvl="1" indent="-247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Char char="è"/>
                        <a:tabLst/>
                      </a:pP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Cadre en HPL ou acier avec profilés cornières de protection supplémentaires en aluminium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6" name="Rectangle 43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88849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7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63663"/>
            <a:ext cx="8077200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Modèle</a:t>
            </a:r>
            <a:r>
              <a:rPr lang="de-CH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de-CH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CLEAN K1</a:t>
            </a:r>
            <a:endParaRPr lang="de-DE" alt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de-CH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Freeform 5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Freeform 7"/>
          <p:cNvSpPr>
            <a:spLocks/>
          </p:cNvSpPr>
          <p:nvPr/>
        </p:nvSpPr>
        <p:spPr bwMode="auto">
          <a:xfrm>
            <a:off x="457200" y="1981200"/>
            <a:ext cx="7089775" cy="4191000"/>
          </a:xfrm>
          <a:custGeom>
            <a:avLst/>
            <a:gdLst>
              <a:gd name="T0" fmla="*/ 0 w 4466"/>
              <a:gd name="T1" fmla="*/ 2147483647 h 2645"/>
              <a:gd name="T2" fmla="*/ 0 w 4466"/>
              <a:gd name="T3" fmla="*/ 0 h 2645"/>
              <a:gd name="T4" fmla="*/ 2147483647 w 4466"/>
              <a:gd name="T5" fmla="*/ 2147483647 h 2645"/>
              <a:gd name="T6" fmla="*/ 2147483647 w 4466"/>
              <a:gd name="T7" fmla="*/ 2147483647 h 2645"/>
              <a:gd name="T8" fmla="*/ 2147483647 w 4466"/>
              <a:gd name="T9" fmla="*/ 2147483647 h 2645"/>
              <a:gd name="T10" fmla="*/ 2147483647 w 4466"/>
              <a:gd name="T11" fmla="*/ 2147483647 h 2645"/>
              <a:gd name="T12" fmla="*/ 2147483647 w 4466"/>
              <a:gd name="T13" fmla="*/ 2147483647 h 2645"/>
              <a:gd name="T14" fmla="*/ 2147483647 w 4466"/>
              <a:gd name="T15" fmla="*/ 2147483647 h 2645"/>
              <a:gd name="T16" fmla="*/ 2147483647 w 4466"/>
              <a:gd name="T17" fmla="*/ 2147483647 h 2645"/>
              <a:gd name="T18" fmla="*/ 2147483647 w 4466"/>
              <a:gd name="T19" fmla="*/ 2147483647 h 2645"/>
              <a:gd name="T20" fmla="*/ 2147483647 w 4466"/>
              <a:gd name="T21" fmla="*/ 2147483647 h 2645"/>
              <a:gd name="T22" fmla="*/ 2147483647 w 4466"/>
              <a:gd name="T23" fmla="*/ 2147483647 h 2645"/>
              <a:gd name="T24" fmla="*/ 2147483647 w 4466"/>
              <a:gd name="T25" fmla="*/ 2147483647 h 2645"/>
              <a:gd name="T26" fmla="*/ 0 w 4466"/>
              <a:gd name="T27" fmla="*/ 2147483647 h 26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66"/>
              <a:gd name="T43" fmla="*/ 0 h 2645"/>
              <a:gd name="T44" fmla="*/ 4466 w 4466"/>
              <a:gd name="T45" fmla="*/ 2645 h 26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66" h="2645">
                <a:moveTo>
                  <a:pt x="0" y="2645"/>
                </a:moveTo>
                <a:lnTo>
                  <a:pt x="0" y="0"/>
                </a:lnTo>
                <a:lnTo>
                  <a:pt x="4178" y="4"/>
                </a:lnTo>
                <a:lnTo>
                  <a:pt x="4238" y="6"/>
                </a:lnTo>
                <a:lnTo>
                  <a:pt x="4286" y="14"/>
                </a:lnTo>
                <a:lnTo>
                  <a:pt x="4334" y="34"/>
                </a:lnTo>
                <a:lnTo>
                  <a:pt x="4378" y="62"/>
                </a:lnTo>
                <a:lnTo>
                  <a:pt x="4414" y="98"/>
                </a:lnTo>
                <a:lnTo>
                  <a:pt x="4438" y="134"/>
                </a:lnTo>
                <a:lnTo>
                  <a:pt x="4454" y="168"/>
                </a:lnTo>
                <a:lnTo>
                  <a:pt x="4462" y="212"/>
                </a:lnTo>
                <a:lnTo>
                  <a:pt x="4466" y="292"/>
                </a:lnTo>
                <a:lnTo>
                  <a:pt x="4466" y="2644"/>
                </a:lnTo>
                <a:lnTo>
                  <a:pt x="0" y="2645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1579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208959"/>
              </p:ext>
            </p:extLst>
          </p:nvPr>
        </p:nvGraphicFramePr>
        <p:xfrm>
          <a:off x="576263" y="1981200"/>
          <a:ext cx="6815137" cy="4142968"/>
        </p:xfrm>
        <a:graphic>
          <a:graphicData uri="http://schemas.openxmlformats.org/drawingml/2006/table">
            <a:tbl>
              <a:tblPr/>
              <a:tblGrid>
                <a:gridCol w="1481137"/>
                <a:gridCol w="5334000"/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Vantail</a:t>
                      </a:r>
                      <a:r>
                        <a:rPr kumimoji="0" lang="de-DE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 </a:t>
                      </a:r>
                      <a:r>
                        <a:rPr kumimoji="0" lang="de-DE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porte</a:t>
                      </a:r>
                      <a:endParaRPr kumimoji="0" lang="de-DE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91440" marB="9144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32946A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91440" marB="9144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Structure</a:t>
                      </a: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du </a:t>
                      </a:r>
                      <a:r>
                        <a:rPr kumimoji="0" lang="de-D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vantail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9238" marR="0" lvl="1" indent="-247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Char char="è"/>
                        <a:tabLst/>
                      </a:pP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Isolation acoustique jusqu'à 42 dB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249238" marR="0" lvl="1" indent="-247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Char char="è"/>
                        <a:tabLst/>
                      </a:pP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Avec insert en plomb (radioprotection)</a:t>
                      </a:r>
                    </a:p>
                    <a:p>
                      <a:pPr marL="249238" marR="0" lvl="1" indent="-247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Char char="è"/>
                        <a:tabLst/>
                      </a:pPr>
                      <a:r>
                        <a:rPr kumimoji="0" lang="de-D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É</a:t>
                      </a:r>
                      <a:r>
                        <a:rPr kumimoji="0" lang="de-D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claboussures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249238" marR="0" lvl="1" indent="-247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Char char="è"/>
                        <a:tabLst/>
                      </a:pP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Vitré ou avec oculus (avec store en option)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249238" marR="0" lvl="1" indent="-247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Char char="è"/>
                        <a:tabLst/>
                      </a:pP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 acier extrudé ou en acier inoxydable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Profilé</a:t>
                      </a: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d’encadrement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9238" marR="0" lvl="1" indent="-247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Char char="è"/>
                        <a:tabLst/>
                      </a:pPr>
                      <a:r>
                        <a:rPr kumimoji="0" lang="de-D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Acier</a:t>
                      </a: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de-D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inoxydable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Étanchéité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9238" marR="0" lvl="1" indent="-247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Char char="è"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Sans </a:t>
                      </a:r>
                      <a:r>
                        <a:rPr kumimoji="0" lang="de-D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mécanisme</a:t>
                      </a: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d'abaissement</a:t>
                      </a: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pour un fonctionnement non étanche)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Commande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9238" marR="0" lvl="1" indent="-247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Char char="è"/>
                        <a:tabLst/>
                      </a:pPr>
                      <a:r>
                        <a:rPr kumimoji="0" lang="de-D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commande</a:t>
                      </a: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 </a:t>
                      </a:r>
                      <a:r>
                        <a:rPr kumimoji="0" lang="de-D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sas</a:t>
                      </a: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écluse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Encadrement</a:t>
                      </a:r>
                      <a:r>
                        <a:rPr kumimoji="0" lang="de-DE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baie</a:t>
                      </a:r>
                      <a:endParaRPr kumimoji="0" lang="de-DE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9238" marR="0" lvl="1" indent="-247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Char char="è"/>
                        <a:tabLst/>
                      </a:pPr>
                      <a:r>
                        <a:rPr kumimoji="0" lang="de-D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Système</a:t>
                      </a: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d'encadrement</a:t>
                      </a: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D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acier</a:t>
                      </a: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grain 240 (pour chaque épaisseur de paroi)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249238" marR="0" lvl="1" indent="-2476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Char char="è"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Option </a:t>
                      </a:r>
                      <a:r>
                        <a:rPr kumimoji="0" lang="de-D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acier</a:t>
                      </a: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de-D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laqué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24" name="Rectangle 39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3495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028"/>
          <a:stretch>
            <a:fillRect/>
          </a:stretch>
        </p:blipFill>
        <p:spPr bwMode="auto">
          <a:xfrm>
            <a:off x="0" y="1182688"/>
            <a:ext cx="8001000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Freeform 5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de-CH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CLEAN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de-CH" altLang="de-D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références</a:t>
            </a:r>
            <a:r>
              <a:rPr lang="de-CH" altLang="de-D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de-D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choisies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4" name="Rectangle 26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Freeform 27"/>
          <p:cNvSpPr>
            <a:spLocks/>
          </p:cNvSpPr>
          <p:nvPr/>
        </p:nvSpPr>
        <p:spPr bwMode="auto">
          <a:xfrm>
            <a:off x="454025" y="1974850"/>
            <a:ext cx="7089775" cy="4198938"/>
          </a:xfrm>
          <a:custGeom>
            <a:avLst/>
            <a:gdLst>
              <a:gd name="T0" fmla="*/ 0 w 4466"/>
              <a:gd name="T1" fmla="*/ 2147483647 h 2645"/>
              <a:gd name="T2" fmla="*/ 0 w 4466"/>
              <a:gd name="T3" fmla="*/ 0 h 2645"/>
              <a:gd name="T4" fmla="*/ 2147483647 w 4466"/>
              <a:gd name="T5" fmla="*/ 2147483647 h 2645"/>
              <a:gd name="T6" fmla="*/ 2147483647 w 4466"/>
              <a:gd name="T7" fmla="*/ 2147483647 h 2645"/>
              <a:gd name="T8" fmla="*/ 2147483647 w 4466"/>
              <a:gd name="T9" fmla="*/ 2147483647 h 2645"/>
              <a:gd name="T10" fmla="*/ 2147483647 w 4466"/>
              <a:gd name="T11" fmla="*/ 2147483647 h 2645"/>
              <a:gd name="T12" fmla="*/ 2147483647 w 4466"/>
              <a:gd name="T13" fmla="*/ 2147483647 h 2645"/>
              <a:gd name="T14" fmla="*/ 2147483647 w 4466"/>
              <a:gd name="T15" fmla="*/ 2147483647 h 2645"/>
              <a:gd name="T16" fmla="*/ 2147483647 w 4466"/>
              <a:gd name="T17" fmla="*/ 2147483647 h 2645"/>
              <a:gd name="T18" fmla="*/ 2147483647 w 4466"/>
              <a:gd name="T19" fmla="*/ 2147483647 h 2645"/>
              <a:gd name="T20" fmla="*/ 2147483647 w 4466"/>
              <a:gd name="T21" fmla="*/ 2147483647 h 2645"/>
              <a:gd name="T22" fmla="*/ 2147483647 w 4466"/>
              <a:gd name="T23" fmla="*/ 2147483647 h 2645"/>
              <a:gd name="T24" fmla="*/ 2147483647 w 4466"/>
              <a:gd name="T25" fmla="*/ 2147483647 h 2645"/>
              <a:gd name="T26" fmla="*/ 0 w 4466"/>
              <a:gd name="T27" fmla="*/ 2147483647 h 26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66"/>
              <a:gd name="T43" fmla="*/ 0 h 2645"/>
              <a:gd name="T44" fmla="*/ 4466 w 4466"/>
              <a:gd name="T45" fmla="*/ 2645 h 26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66" h="2645">
                <a:moveTo>
                  <a:pt x="0" y="2645"/>
                </a:moveTo>
                <a:lnTo>
                  <a:pt x="0" y="0"/>
                </a:lnTo>
                <a:lnTo>
                  <a:pt x="4178" y="4"/>
                </a:lnTo>
                <a:lnTo>
                  <a:pt x="4238" y="6"/>
                </a:lnTo>
                <a:lnTo>
                  <a:pt x="4286" y="14"/>
                </a:lnTo>
                <a:lnTo>
                  <a:pt x="4334" y="34"/>
                </a:lnTo>
                <a:lnTo>
                  <a:pt x="4378" y="62"/>
                </a:lnTo>
                <a:lnTo>
                  <a:pt x="4414" y="98"/>
                </a:lnTo>
                <a:lnTo>
                  <a:pt x="4438" y="134"/>
                </a:lnTo>
                <a:lnTo>
                  <a:pt x="4454" y="168"/>
                </a:lnTo>
                <a:lnTo>
                  <a:pt x="4462" y="212"/>
                </a:lnTo>
                <a:lnTo>
                  <a:pt x="4466" y="292"/>
                </a:lnTo>
                <a:lnTo>
                  <a:pt x="4466" y="2644"/>
                </a:lnTo>
                <a:lnTo>
                  <a:pt x="0" y="2645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Rectangle 28"/>
          <p:cNvSpPr>
            <a:spLocks noChangeArrowheads="1"/>
          </p:cNvSpPr>
          <p:nvPr/>
        </p:nvSpPr>
        <p:spPr bwMode="auto">
          <a:xfrm>
            <a:off x="609600" y="2438400"/>
            <a:ext cx="6781800" cy="3581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/>
          <a:lstStyle/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LKH Amstetten / </a:t>
            </a: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radiologie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Austria GmbH / Perchtoldsdorf</a:t>
            </a: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LKH 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Bregenz</a:t>
            </a: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LKH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Feldkirch</a:t>
            </a: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Asklepios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Clinique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Kitzbühel</a:t>
            </a: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Sanatorium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Dr. Schenk 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Schruns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Merck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fabricant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médicaments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/ Spittal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a.d.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Drau</a:t>
            </a: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Hôpital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 de 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Schwaz</a:t>
            </a: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LKH Steyr</a:t>
            </a: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Clinique privée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Goldenes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Kreuz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Vienne</a:t>
            </a: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Böhringer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latin typeface="Arial" panose="020B0604020202020204" pitchFamily="34" charset="0"/>
                <a:cs typeface="Arial" panose="020B0604020202020204" pitchFamily="34" charset="0"/>
              </a:rPr>
              <a:t>Ingelheim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 centre de recherche / Vienne 12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7" name="Rectangle 29"/>
          <p:cNvSpPr>
            <a:spLocks noChangeArrowheads="1"/>
          </p:cNvSpPr>
          <p:nvPr/>
        </p:nvSpPr>
        <p:spPr bwMode="auto">
          <a:xfrm>
            <a:off x="609600" y="2087563"/>
            <a:ext cx="327660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Referenzen (Auszug)</a:t>
            </a:r>
          </a:p>
        </p:txBody>
      </p:sp>
      <p:pic>
        <p:nvPicPr>
          <p:cNvPr id="22538" name="Grafik 4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0013" y="2514600"/>
            <a:ext cx="2135187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16655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Bildschirmpräsentation (4:3)</PresentationFormat>
  <Paragraphs>99</Paragraphs>
  <Slides>11</Slides>
  <Notes>0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Stoll Eliane</dc:creator>
  <cp:lastModifiedBy>Stoll Eliane</cp:lastModifiedBy>
  <cp:revision>34</cp:revision>
  <dcterms:created xsi:type="dcterms:W3CDTF">2015-08-18T12:56:49Z</dcterms:created>
  <dcterms:modified xsi:type="dcterms:W3CDTF">2016-04-06T13:25:53Z</dcterms:modified>
</cp:coreProperties>
</file>